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7.xml" ContentType="application/vnd.openxmlformats-officedocument.drawingml.chart+xml"/>
  <Override PartName="/ppt/theme/themeOverride1.xml" ContentType="application/vnd.openxmlformats-officedocument.themeOverride+xml"/>
  <Override PartName="/ppt/drawings/drawing2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80" r:id="rId1"/>
    <p:sldMasterId id="2147484194" r:id="rId2"/>
  </p:sldMasterIdLst>
  <p:notesMasterIdLst>
    <p:notesMasterId r:id="rId44"/>
  </p:notesMasterIdLst>
  <p:sldIdLst>
    <p:sldId id="625" r:id="rId3"/>
    <p:sldId id="626" r:id="rId4"/>
    <p:sldId id="627" r:id="rId5"/>
    <p:sldId id="629" r:id="rId6"/>
    <p:sldId id="651" r:id="rId7"/>
    <p:sldId id="628" r:id="rId8"/>
    <p:sldId id="652" r:id="rId9"/>
    <p:sldId id="632" r:id="rId10"/>
    <p:sldId id="653" r:id="rId11"/>
    <p:sldId id="709" r:id="rId12"/>
    <p:sldId id="747" r:id="rId13"/>
    <p:sldId id="749" r:id="rId14"/>
    <p:sldId id="657" r:id="rId15"/>
    <p:sldId id="630" r:id="rId16"/>
    <p:sldId id="727" r:id="rId17"/>
    <p:sldId id="728" r:id="rId18"/>
    <p:sldId id="729" r:id="rId19"/>
    <p:sldId id="677" r:id="rId20"/>
    <p:sldId id="735" r:id="rId21"/>
    <p:sldId id="738" r:id="rId22"/>
    <p:sldId id="740" r:id="rId23"/>
    <p:sldId id="751" r:id="rId24"/>
    <p:sldId id="750" r:id="rId25"/>
    <p:sldId id="710" r:id="rId26"/>
    <p:sldId id="712" r:id="rId27"/>
    <p:sldId id="713" r:id="rId28"/>
    <p:sldId id="714" r:id="rId29"/>
    <p:sldId id="717" r:id="rId30"/>
    <p:sldId id="716" r:id="rId31"/>
    <p:sldId id="745" r:id="rId32"/>
    <p:sldId id="744" r:id="rId33"/>
    <p:sldId id="723" r:id="rId34"/>
    <p:sldId id="715" r:id="rId35"/>
    <p:sldId id="722" r:id="rId36"/>
    <p:sldId id="719" r:id="rId37"/>
    <p:sldId id="718" r:id="rId38"/>
    <p:sldId id="721" r:id="rId39"/>
    <p:sldId id="743" r:id="rId40"/>
    <p:sldId id="730" r:id="rId41"/>
    <p:sldId id="752" r:id="rId42"/>
    <p:sldId id="650" r:id="rId43"/>
  </p:sldIdLst>
  <p:sldSz cx="9144000" cy="6858000" type="screen4x3"/>
  <p:notesSz cx="6797675" cy="992822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400" b="1" kern="1200">
        <a:solidFill>
          <a:schemeClr val="bg2"/>
        </a:solidFill>
        <a:latin typeface="Times New Roman" pitchFamily="18" charset="0"/>
        <a:ea typeface="+mn-ea"/>
        <a:cs typeface="Arial" pitchFamily="34" charset="0"/>
      </a:defRPr>
    </a:lvl1pPr>
    <a:lvl2pPr marL="457200" algn="ctr" rtl="0" fontAlgn="base">
      <a:spcBef>
        <a:spcPct val="0"/>
      </a:spcBef>
      <a:spcAft>
        <a:spcPct val="0"/>
      </a:spcAft>
      <a:defRPr sz="1400" b="1" kern="1200">
        <a:solidFill>
          <a:schemeClr val="bg2"/>
        </a:solidFill>
        <a:latin typeface="Times New Roman" pitchFamily="18" charset="0"/>
        <a:ea typeface="+mn-ea"/>
        <a:cs typeface="Arial" pitchFamily="34" charset="0"/>
      </a:defRPr>
    </a:lvl2pPr>
    <a:lvl3pPr marL="914400" algn="ctr" rtl="0" fontAlgn="base">
      <a:spcBef>
        <a:spcPct val="0"/>
      </a:spcBef>
      <a:spcAft>
        <a:spcPct val="0"/>
      </a:spcAft>
      <a:defRPr sz="1400" b="1" kern="1200">
        <a:solidFill>
          <a:schemeClr val="bg2"/>
        </a:solidFill>
        <a:latin typeface="Times New Roman" pitchFamily="18" charset="0"/>
        <a:ea typeface="+mn-ea"/>
        <a:cs typeface="Arial" pitchFamily="34" charset="0"/>
      </a:defRPr>
    </a:lvl3pPr>
    <a:lvl4pPr marL="1371600" algn="ctr" rtl="0" fontAlgn="base">
      <a:spcBef>
        <a:spcPct val="0"/>
      </a:spcBef>
      <a:spcAft>
        <a:spcPct val="0"/>
      </a:spcAft>
      <a:defRPr sz="1400" b="1" kern="1200">
        <a:solidFill>
          <a:schemeClr val="bg2"/>
        </a:solidFill>
        <a:latin typeface="Times New Roman" pitchFamily="18" charset="0"/>
        <a:ea typeface="+mn-ea"/>
        <a:cs typeface="Arial" pitchFamily="34" charset="0"/>
      </a:defRPr>
    </a:lvl4pPr>
    <a:lvl5pPr marL="1828800" algn="ctr" rtl="0" fontAlgn="base">
      <a:spcBef>
        <a:spcPct val="0"/>
      </a:spcBef>
      <a:spcAft>
        <a:spcPct val="0"/>
      </a:spcAft>
      <a:defRPr sz="1400" b="1" kern="1200">
        <a:solidFill>
          <a:schemeClr val="bg2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1400" b="1" kern="1200">
        <a:solidFill>
          <a:schemeClr val="bg2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1400" b="1" kern="1200">
        <a:solidFill>
          <a:schemeClr val="bg2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1400" b="1" kern="1200">
        <a:solidFill>
          <a:schemeClr val="bg2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1400" b="1" kern="1200">
        <a:solidFill>
          <a:schemeClr val="bg2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BAE5"/>
    <a:srgbClr val="5775D3"/>
    <a:srgbClr val="6365C7"/>
    <a:srgbClr val="949CD8"/>
    <a:srgbClr val="95ABD7"/>
    <a:srgbClr val="B8C3E6"/>
    <a:srgbClr val="C7CCF1"/>
    <a:srgbClr val="C7D1F1"/>
    <a:srgbClr val="CC99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16" autoAdjust="0"/>
    <p:restoredTop sz="97063" autoAdjust="0"/>
  </p:normalViewPr>
  <p:slideViewPr>
    <p:cSldViewPr snapToGrid="0">
      <p:cViewPr>
        <p:scale>
          <a:sx n="96" d="100"/>
          <a:sy n="96" d="100"/>
        </p:scale>
        <p:origin x="-2064" y="-4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Documents\&#1041;&#1102;&#1076;&#1078;&#1077;&#1090;%202025-2027\&#1041;&#1102;&#1076;&#1078;&#1077;&#1090;%20&#1076;&#1083;&#1103;%20&#1075;&#1088;&#1072;&#1078;&#1076;&#1072;&#1085;\&#1057;&#1090;&#1088;&#1091;&#1082;&#1090;&#1091;&#1088;&#1072;%20&#1088;&#1072;&#1089;&#1093;&#1086;&#1076;&#1086;&#1074;%20&#1073;&#1102;&#1076;&#1078;&#1077;&#1090;&#1072;%20&#1087;&#1086;%20&#1086;&#1090;&#1088;&#1072;&#1089;&#1083;&#1077;&#1074;&#1086;&#1081;%20&#1087;&#1088;&#1080;&#1085;&#1072;&#1076;&#1083;&#1077;&#1078;&#1085;&#1086;&#1089;&#1090;&#1080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\&#1041;&#1102;&#1076;&#1078;&#1077;&#1090;%202025-2027\&#1041;&#1102;&#1076;&#1078;&#1077;&#1090;%20&#1076;&#1083;&#1103;%20&#1075;&#1088;&#1072;&#1078;&#1076;&#1072;&#1085;\&#1056;&#1072;&#1089;&#1093;&#1086;&#1076;&#1099;%20&#1073;&#1102;&#1076;&#1078;&#1077;&#1090;&#1072;%20&#1087;&#1086;%20&#1086;&#1090;&#1088;&#1072;&#1089;&#1083;&#1103;&#1084;%20&#1089;&#1086;&#1094;&#1080;&#1072;&#1083;&#1100;&#1085;&#1086;&#1081;%20&#1089;&#1092;&#1077;&#1088;&#1099;%201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n61\&#1055;&#1056;&#1045;&#1047;&#1045;&#1053;&#1058;&#1040;&#1062;&#1048;&#1048;\&#1041;&#1102;&#1076;&#1078;&#1077;&#1090;%20&#1076;&#1083;&#1103;%20&#1075;&#1088;&#1072;&#1078;&#1076;&#1072;&#1085;\&#1050;&#1086;&#1087;&#1080;&#1103;%20&#1057;&#1090;&#1088;&#1091;&#1082;&#1090;&#1091;&#1088;&#1072;%20&#1088;&#1072;&#1089;&#1093;&#1086;&#1076;&#1086;&#1074;%20&#1087;&#1086;%20&#1087;&#1077;&#1088;&#1077;&#1076;&#1072;&#1085;&#1085;&#1099;&#1084;%20&#1087;&#1086;&#1083;&#1085;&#1086;&#1084;&#1086;&#1095;&#1080;&#1103;&#1084;%202016.xls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1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\&#1041;&#1102;&#1076;&#1078;&#1077;&#1090;%202025-2027\&#1041;&#1102;&#1076;&#1078;&#1077;&#1090;%20&#1076;&#1083;&#1103;%20&#1075;&#1088;&#1072;&#1078;&#1076;&#1072;&#1085;\&#1052;&#1091;&#1085;&#1080;&#1094;&#1080;&#1087;&#1072;&#1083;&#1100;&#1085;&#1099;&#1081;%20&#1076;&#1086;&#1083;&#107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411440118360252E-2"/>
          <c:y val="2.9486103867770473E-2"/>
          <c:w val="0.65594859233170366"/>
          <c:h val="0.9705139133787715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налоговых доходов 
 в 2025 году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rgbClr val="9276E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86-444B-B25C-8B3E723C300C}"/>
              </c:ext>
            </c:extLst>
          </c:dPt>
          <c:dPt>
            <c:idx val="1"/>
            <c:bubble3D val="0"/>
            <c:spPr>
              <a:solidFill>
                <a:srgbClr val="940E7A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86-444B-B25C-8B3E723C300C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86-444B-B25C-8B3E723C300C}"/>
              </c:ext>
            </c:extLst>
          </c:dPt>
          <c:dPt>
            <c:idx val="3"/>
            <c:bubble3D val="0"/>
            <c:spPr>
              <a:solidFill>
                <a:srgbClr val="CC99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886-444B-B25C-8B3E723C300C}"/>
              </c:ext>
            </c:extLst>
          </c:dPt>
          <c:dPt>
            <c:idx val="4"/>
            <c:bubble3D val="0"/>
            <c:spPr>
              <a:solidFill>
                <a:srgbClr val="9BFFFA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886-444B-B25C-8B3E723C300C}"/>
              </c:ext>
            </c:extLst>
          </c:dPt>
          <c:dPt>
            <c:idx val="5"/>
            <c:bubble3D val="0"/>
            <c:spPr>
              <a:solidFill>
                <a:srgbClr val="28884D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4886-444B-B25C-8B3E723C300C}"/>
              </c:ext>
            </c:extLst>
          </c:dPt>
          <c:dPt>
            <c:idx val="6"/>
            <c:bubble3D val="0"/>
            <c:spPr>
              <a:solidFill>
                <a:srgbClr val="871B2D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4886-444B-B25C-8B3E723C300C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400" baseline="0" smtClean="0"/>
                      <a:t>95,2</a:t>
                    </a:r>
                    <a:r>
                      <a:rPr lang="ru-RU" sz="1400" baseline="0" smtClean="0"/>
                      <a:t> </a:t>
                    </a:r>
                    <a:r>
                      <a:rPr lang="ru-RU" sz="1400" b="0" i="0" u="none" strike="noStrike" baseline="0" smtClean="0">
                        <a:effectLst/>
                      </a:rPr>
                      <a:t>млн. руб.</a:t>
                    </a:r>
                    <a:r>
                      <a:rPr lang="en-US" sz="1400" baseline="0" smtClean="0"/>
                      <a:t>; </a:t>
                    </a:r>
                    <a:r>
                      <a:rPr lang="en-US" sz="1400" baseline="0"/>
                      <a:t>64,6%</a:t>
                    </a:r>
                    <a:endParaRPr 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5.765032546127849E-2"/>
                  <c:y val="-8.9444914857409019E-2"/>
                </c:manualLayout>
              </c:layout>
              <c:tx>
                <c:rich>
                  <a:bodyPr/>
                  <a:lstStyle/>
                  <a:p>
                    <a:r>
                      <a:rPr lang="en-US" sz="1400" baseline="0" smtClean="0"/>
                      <a:t>9,6</a:t>
                    </a:r>
                    <a:r>
                      <a:rPr lang="ru-RU" sz="1400" baseline="0" smtClean="0"/>
                      <a:t> </a:t>
                    </a:r>
                    <a:r>
                      <a:rPr lang="ru-RU" sz="1400" b="0" i="0" u="none" strike="noStrike" baseline="0" smtClean="0">
                        <a:effectLst/>
                      </a:rPr>
                      <a:t>млн. руб.</a:t>
                    </a:r>
                    <a:r>
                      <a:rPr lang="en-US" sz="1400" baseline="0" smtClean="0"/>
                      <a:t>; </a:t>
                    </a:r>
                    <a:r>
                      <a:rPr lang="en-US" sz="1400" baseline="0"/>
                      <a:t>6,5%</a:t>
                    </a:r>
                    <a:endParaRPr 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1961121128069677E-2"/>
                  <c:y val="-1.9182678393265276E-2"/>
                </c:manualLayout>
              </c:layout>
              <c:tx>
                <c:rich>
                  <a:bodyPr/>
                  <a:lstStyle/>
                  <a:p>
                    <a:r>
                      <a:rPr lang="en-US" sz="1400" baseline="0" smtClean="0"/>
                      <a:t>8,3</a:t>
                    </a:r>
                    <a:r>
                      <a:rPr lang="ru-RU" sz="1400" baseline="0" smtClean="0"/>
                      <a:t> </a:t>
                    </a:r>
                    <a:r>
                      <a:rPr lang="ru-RU" sz="1400" b="0" i="0" u="none" strike="noStrike" baseline="0" smtClean="0">
                        <a:effectLst/>
                      </a:rPr>
                      <a:t>млн. руб.</a:t>
                    </a:r>
                    <a:r>
                      <a:rPr lang="en-US" sz="1400" baseline="0" smtClean="0"/>
                      <a:t>; </a:t>
                    </a:r>
                    <a:r>
                      <a:rPr lang="en-US" sz="1400" baseline="0"/>
                      <a:t>5,6%</a:t>
                    </a:r>
                    <a:endParaRPr 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4.2528979731101015E-2"/>
                  <c:y val="2.653828713752604E-2"/>
                </c:manualLayout>
              </c:layout>
              <c:tx>
                <c:rich>
                  <a:bodyPr/>
                  <a:lstStyle/>
                  <a:p>
                    <a:r>
                      <a:rPr lang="en-US" sz="1400" baseline="0" dirty="0" smtClean="0"/>
                      <a:t>4,8</a:t>
                    </a:r>
                    <a:r>
                      <a:rPr lang="ru-RU" sz="1400" baseline="0" dirty="0" smtClean="0"/>
                      <a:t> </a:t>
                    </a:r>
                    <a:r>
                      <a:rPr lang="ru-RU" sz="1400" b="0" i="0" u="none" strike="noStrike" baseline="0" dirty="0" smtClean="0">
                        <a:effectLst/>
                      </a:rPr>
                      <a:t>млн. руб.</a:t>
                    </a:r>
                    <a:r>
                      <a:rPr lang="en-US" sz="1400" baseline="0" dirty="0" smtClean="0"/>
                      <a:t>; </a:t>
                    </a:r>
                    <a:r>
                      <a:rPr lang="en-US" sz="1400" baseline="0" dirty="0"/>
                      <a:t>3,3%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6.6626703414034413E-2"/>
                  <c:y val="3.6989861831452399E-2"/>
                </c:manualLayout>
              </c:layout>
              <c:tx>
                <c:rich>
                  <a:bodyPr/>
                  <a:lstStyle/>
                  <a:p>
                    <a:r>
                      <a:rPr lang="en-US" sz="1400" baseline="0" smtClean="0"/>
                      <a:t>3,7</a:t>
                    </a:r>
                    <a:r>
                      <a:rPr lang="ru-RU" sz="1400" b="0" i="0" u="none" strike="noStrike" baseline="0" smtClean="0">
                        <a:effectLst/>
                      </a:rPr>
                      <a:t>млн. руб.</a:t>
                    </a:r>
                    <a:r>
                      <a:rPr lang="en-US" sz="1400" baseline="0" smtClean="0"/>
                      <a:t>; </a:t>
                    </a:r>
                    <a:r>
                      <a:rPr lang="en-US" sz="1400" baseline="0"/>
                      <a:t>2,5%</a:t>
                    </a:r>
                    <a:endParaRPr 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0426973430711899"/>
                  <c:y val="6.2604156396898106E-2"/>
                </c:manualLayout>
              </c:layout>
              <c:tx>
                <c:rich>
                  <a:bodyPr/>
                  <a:lstStyle/>
                  <a:p>
                    <a:r>
                      <a:rPr lang="en-US" sz="1400" baseline="0" dirty="0" smtClean="0"/>
                      <a:t>8,1</a:t>
                    </a:r>
                    <a:r>
                      <a:rPr lang="ru-RU" sz="1400" baseline="0" dirty="0" smtClean="0"/>
                      <a:t> </a:t>
                    </a:r>
                    <a:r>
                      <a:rPr lang="ru-RU" sz="1400" b="0" i="0" u="none" strike="noStrike" baseline="0" dirty="0" smtClean="0">
                        <a:effectLst/>
                      </a:rPr>
                      <a:t>млн. руб.</a:t>
                    </a:r>
                    <a:r>
                      <a:rPr lang="en-US" sz="1400" baseline="0" dirty="0" smtClean="0"/>
                      <a:t>; </a:t>
                    </a:r>
                    <a:r>
                      <a:rPr lang="en-US" sz="1400" baseline="0" dirty="0"/>
                      <a:t>5,5%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z="1400" baseline="0" smtClean="0"/>
                      <a:t>17,6</a:t>
                    </a:r>
                    <a:r>
                      <a:rPr lang="ru-RU" sz="1400" baseline="0" smtClean="0"/>
                      <a:t> млн. руб.</a:t>
                    </a:r>
                    <a:r>
                      <a:rPr lang="en-US" sz="1400" baseline="0" smtClean="0"/>
                      <a:t>; 1</a:t>
                    </a:r>
                    <a:r>
                      <a:rPr lang="ru-RU" sz="1400" baseline="0" smtClean="0"/>
                      <a:t>2</a:t>
                    </a:r>
                    <a:r>
                      <a:rPr lang="en-US" sz="1400" baseline="0" smtClean="0"/>
                      <a:t>%</a:t>
                    </a:r>
                    <a:endParaRPr 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 на имущество физических лиц</c:v>
                </c:pt>
                <c:pt idx="3">
                  <c:v>Налог, взимаемый с применением патентной системы налогообложения</c:v>
                </c:pt>
                <c:pt idx="4">
                  <c:v>Земельный налог</c:v>
                </c:pt>
                <c:pt idx="5">
                  <c:v>Госпошлина</c:v>
                </c:pt>
                <c:pt idx="6">
                  <c:v>Налог, взимаемый в связи с применением упрощенной системы налогообложения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95.2</c:v>
                </c:pt>
                <c:pt idx="1">
                  <c:v>9.6</c:v>
                </c:pt>
                <c:pt idx="2">
                  <c:v>8.3000000000000007</c:v>
                </c:pt>
                <c:pt idx="3">
                  <c:v>4.8</c:v>
                </c:pt>
                <c:pt idx="4">
                  <c:v>3.7</c:v>
                </c:pt>
                <c:pt idx="5">
                  <c:v>8.1</c:v>
                </c:pt>
                <c:pt idx="6">
                  <c:v>17.600000000000001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4886-444B-B25C-8B3E723C300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 на имущество физических лиц</c:v>
                </c:pt>
                <c:pt idx="3">
                  <c:v>Налог, взимаемый с применением патентной системы налогообложения</c:v>
                </c:pt>
                <c:pt idx="4">
                  <c:v>Земельный налог</c:v>
                </c:pt>
                <c:pt idx="5">
                  <c:v>Госпошлина</c:v>
                </c:pt>
                <c:pt idx="6">
                  <c:v>Налог, взимаемый в связи с применением упрощенной системы налогообложения</c:v>
                </c:pt>
              </c:strCache>
            </c:strRef>
          </c:cat>
          <c:val>
            <c:numRef>
              <c:f>Лист1!$C$2:$C$8</c:f>
              <c:numCache>
                <c:formatCode>0.0</c:formatCode>
                <c:ptCount val="7"/>
                <c:pt idx="0">
                  <c:v>64.63</c:v>
                </c:pt>
                <c:pt idx="1">
                  <c:v>6.52</c:v>
                </c:pt>
                <c:pt idx="2">
                  <c:v>5.63</c:v>
                </c:pt>
                <c:pt idx="3">
                  <c:v>3.26</c:v>
                </c:pt>
                <c:pt idx="4">
                  <c:v>2.5099999999999998</c:v>
                </c:pt>
                <c:pt idx="5">
                  <c:v>5.5</c:v>
                </c:pt>
                <c:pt idx="6">
                  <c:v>11.95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4886-444B-B25C-8B3E723C300C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7635000985354976"/>
          <c:y val="9.5593107463387297E-2"/>
          <c:w val="0.28516478958994529"/>
          <c:h val="0.86184926557669994"/>
        </c:manualLayout>
      </c:layout>
      <c:overlay val="0"/>
      <c:spPr>
        <a:ln>
          <a:solidFill>
            <a:schemeClr val="accent1"/>
          </a:solidFill>
        </a:ln>
      </c:spPr>
      <c:txPr>
        <a:bodyPr/>
        <a:lstStyle/>
        <a:p>
          <a:pPr>
            <a:defRPr sz="1200" b="0" i="0" kern="0" spc="0" baseline="0">
              <a:latin typeface="Traditional Arabic" panose="02020603050405020304" pitchFamily="18" charset="-78"/>
              <a:cs typeface="Traditional Arabic" panose="02020603050405020304" pitchFamily="18" charset="-78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Структура неналоговых доходов в </a:t>
            </a:r>
            <a:r>
              <a:rPr lang="ru-RU" dirty="0" smtClean="0"/>
              <a:t>2025 </a:t>
            </a:r>
            <a:r>
              <a:rPr lang="ru-RU" dirty="0"/>
              <a:t>году</a:t>
            </a:r>
          </a:p>
        </c:rich>
      </c:tx>
      <c:layout>
        <c:manualLayout>
          <c:xMode val="edge"/>
          <c:yMode val="edge"/>
          <c:x val="0.13248179740494326"/>
          <c:y val="3.022222407310208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2.0703412892681766E-2"/>
          <c:y val="0.14657823294879818"/>
          <c:w val="0.57033467483090028"/>
          <c:h val="0.7566440183421533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неналоговых доходов в 2025 году</c:v>
                </c:pt>
              </c:strCache>
            </c:strRef>
          </c:tx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BF22-4FAE-9DC3-4D92AD3DDD85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BF22-4FAE-9DC3-4D92AD3DDD85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BF22-4FAE-9DC3-4D92AD3DDD85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BF22-4FAE-9DC3-4D92AD3DDD85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BF22-4FAE-9DC3-4D92AD3DDD85}"/>
              </c:ext>
            </c:extLst>
          </c:dPt>
          <c:dPt>
            <c:idx val="6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BF22-4FAE-9DC3-4D92AD3DDD85}"/>
              </c:ext>
            </c:extLst>
          </c:dPt>
          <c:dLbls>
            <c:dLbl>
              <c:idx val="0"/>
              <c:layout>
                <c:manualLayout>
                  <c:x val="5.3729410321795734E-2"/>
                  <c:y val="2.1342958437451523E-3"/>
                </c:manualLayout>
              </c:layout>
              <c:tx>
                <c:rich>
                  <a:bodyPr/>
                  <a:lstStyle/>
                  <a:p>
                    <a:r>
                      <a:rPr lang="en-US" sz="1400" baseline="0" smtClean="0"/>
                      <a:t>0,5</a:t>
                    </a:r>
                    <a:r>
                      <a:rPr lang="ru-RU" sz="1400" baseline="0" smtClean="0"/>
                      <a:t> млн. руб.</a:t>
                    </a:r>
                    <a:r>
                      <a:rPr lang="en-US" sz="1400" baseline="0" smtClean="0"/>
                      <a:t>; </a:t>
                    </a:r>
                    <a:r>
                      <a:rPr lang="en-US" sz="1400" baseline="0"/>
                      <a:t>1,9%</a:t>
                    </a:r>
                    <a:endParaRPr lang="en-US"/>
                  </a:p>
                </c:rich>
              </c:tx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5.1042603478386822E-2"/>
                  <c:y val="2.1299975057741238E-2"/>
                </c:manualLayout>
              </c:layout>
              <c:tx>
                <c:rich>
                  <a:bodyPr/>
                  <a:lstStyle/>
                  <a:p>
                    <a:r>
                      <a:rPr lang="ru-RU" sz="1400" baseline="0" smtClean="0"/>
                      <a:t>0,5 млн. руб.; </a:t>
                    </a:r>
                    <a:r>
                      <a:rPr lang="ru-RU" sz="1400" baseline="0"/>
                      <a:t>1,9%</a:t>
                    </a:r>
                    <a:endParaRPr lang="ru-RU"/>
                  </a:p>
                </c:rich>
              </c:tx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F22-4FAE-9DC3-4D92AD3DDD85}"/>
                </c:ext>
              </c:extLst>
            </c:dLbl>
            <c:dLbl>
              <c:idx val="2"/>
              <c:layout>
                <c:manualLayout>
                  <c:x val="-0.1001069296656615"/>
                  <c:y val="0.13664505648744882"/>
                </c:manualLayout>
              </c:layout>
              <c:tx>
                <c:rich>
                  <a:bodyPr/>
                  <a:lstStyle/>
                  <a:p>
                    <a:r>
                      <a:rPr lang="ru-RU" sz="1400" baseline="0" dirty="0" smtClean="0"/>
                      <a:t>2,0 млн. руб.; </a:t>
                    </a:r>
                    <a:r>
                      <a:rPr lang="ru-RU" sz="1400" baseline="0" dirty="0"/>
                      <a:t>7,6%</a:t>
                    </a:r>
                    <a:endParaRPr lang="ru-RU" dirty="0"/>
                  </a:p>
                </c:rich>
              </c:tx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F22-4FAE-9DC3-4D92AD3DDD85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z="1400" baseline="0" smtClean="0"/>
                      <a:t>5,1 млн. руб.; </a:t>
                    </a:r>
                    <a:r>
                      <a:rPr lang="ru-RU" sz="1400" baseline="0"/>
                      <a:t>19,4%</a:t>
                    </a:r>
                    <a:endParaRPr lang="ru-RU"/>
                  </a:p>
                </c:rich>
              </c:tx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BF22-4FAE-9DC3-4D92AD3DDD85}"/>
                </c:ext>
              </c:extLst>
            </c:dLbl>
            <c:dLbl>
              <c:idx val="4"/>
              <c:layout>
                <c:manualLayout>
                  <c:x val="-0.14327487740308667"/>
                  <c:y val="-0.10556138004312914"/>
                </c:manualLayout>
              </c:layout>
              <c:tx>
                <c:rich>
                  <a:bodyPr/>
                  <a:lstStyle/>
                  <a:p>
                    <a:r>
                      <a:rPr lang="ru-RU" sz="1400" baseline="0" smtClean="0"/>
                      <a:t>2,5 млн. руб; </a:t>
                    </a:r>
                    <a:r>
                      <a:rPr lang="ru-RU" sz="1400" baseline="0"/>
                      <a:t>9,5%</a:t>
                    </a:r>
                    <a:endParaRPr lang="ru-RU"/>
                  </a:p>
                </c:rich>
              </c:tx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7FB6-4042-A18D-1D7CA66A3002}"/>
                </c:ext>
              </c:extLst>
            </c:dLbl>
            <c:dLbl>
              <c:idx val="5"/>
              <c:layout>
                <c:manualLayout>
                  <c:x val="3.4183411843340547E-2"/>
                  <c:y val="-0.18871904917789453"/>
                </c:manualLayout>
              </c:layout>
              <c:tx>
                <c:rich>
                  <a:bodyPr/>
                  <a:lstStyle/>
                  <a:p>
                    <a:r>
                      <a:rPr lang="ru-RU" sz="1400" baseline="0" smtClean="0"/>
                      <a:t>13,0 млн. руб.; </a:t>
                    </a:r>
                    <a:r>
                      <a:rPr lang="ru-RU" sz="1400" baseline="0"/>
                      <a:t>49,4%</a:t>
                    </a:r>
                    <a:endParaRPr lang="ru-RU"/>
                  </a:p>
                </c:rich>
              </c:tx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BF22-4FAE-9DC3-4D92AD3DDD85}"/>
                </c:ext>
              </c:extLst>
            </c:dLbl>
            <c:dLbl>
              <c:idx val="6"/>
              <c:layout>
                <c:manualLayout>
                  <c:x val="3.5594641274402511E-2"/>
                  <c:y val="6.027072985035091E-2"/>
                </c:manualLayout>
              </c:layout>
              <c:tx>
                <c:rich>
                  <a:bodyPr/>
                  <a:lstStyle/>
                  <a:p>
                    <a:r>
                      <a:rPr lang="en-US" sz="1400" baseline="0" dirty="0" smtClean="0"/>
                      <a:t>1,6</a:t>
                    </a:r>
                    <a:r>
                      <a:rPr lang="ru-RU" sz="1400" baseline="0" dirty="0" smtClean="0"/>
                      <a:t> млн. руб.</a:t>
                    </a:r>
                    <a:r>
                      <a:rPr lang="en-US" sz="1400" baseline="0" dirty="0" smtClean="0"/>
                      <a:t>; </a:t>
                    </a:r>
                    <a:r>
                      <a:rPr lang="en-US" sz="1400" baseline="0" dirty="0"/>
                      <a:t>6,1%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3.7396795159397846E-2"/>
                  <c:y val="4.4897106861590097E-2"/>
                </c:manualLayout>
              </c:layout>
              <c:tx>
                <c:rich>
                  <a:bodyPr/>
                  <a:lstStyle/>
                  <a:p>
                    <a:r>
                      <a:rPr lang="ru-RU" sz="1400" baseline="0" dirty="0" smtClean="0"/>
                      <a:t>0,8 млн. руб.; </a:t>
                    </a:r>
                    <a:r>
                      <a:rPr lang="ru-RU" sz="1400" baseline="0" dirty="0"/>
                      <a:t>3,0%</a:t>
                    </a:r>
                    <a:endParaRPr lang="ru-RU" dirty="0"/>
                  </a:p>
                </c:rich>
              </c:tx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7FB6-4042-A18D-1D7CA66A3002}"/>
                </c:ext>
              </c:extLst>
            </c:dLbl>
            <c:dLbl>
              <c:idx val="8"/>
              <c:layout>
                <c:manualLayout>
                  <c:x val="-8.514776316547687E-2"/>
                  <c:y val="3.4962294354646197E-3"/>
                </c:manualLayout>
              </c:layout>
              <c:tx>
                <c:rich>
                  <a:bodyPr/>
                  <a:lstStyle/>
                  <a:p>
                    <a:r>
                      <a:rPr lang="ru-RU" sz="1400" baseline="0" dirty="0" smtClean="0"/>
                      <a:t> млн. руб.</a:t>
                    </a:r>
                    <a:r>
                      <a:rPr lang="en-US" sz="1400" baseline="0" dirty="0" smtClean="0"/>
                      <a:t>0,3</a:t>
                    </a:r>
                    <a:r>
                      <a:rPr lang="en-US" sz="1400" baseline="0" dirty="0"/>
                      <a:t>; 1,1%</a:t>
                    </a:r>
                    <a:endParaRPr lang="en-US" dirty="0"/>
                  </a:p>
                </c:rich>
              </c:tx>
              <c:showLegendKey val="1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7FB6-4042-A18D-1D7CA66A3002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Лист1!$A$2:$A$10</c:f>
              <c:strCache>
                <c:ptCount val="9"/>
                <c:pt idx="0">
                  <c:v>Доходы от перечисления части прибыли муниципальных унитарных предприятий
</c:v>
                </c:pt>
                <c:pt idx="1">
                  <c:v>Штрафы</c:v>
                </c:pt>
                <c:pt idx="2">
                  <c:v>Доходы от продажи  земли</c:v>
                </c:pt>
                <c:pt idx="3">
                  <c:v>Доходы от продажи имущества</c:v>
                </c:pt>
                <c:pt idx="4">
                  <c:v>Доходы от аренды имущества</c:v>
                </c:pt>
                <c:pt idx="5">
                  <c:v>Доходы от аренды земли</c:v>
                </c:pt>
                <c:pt idx="6">
                  <c:v>Доходы от компенсации затрат государства</c:v>
                </c:pt>
                <c:pt idx="7">
                  <c:v>Инициативные платежи</c:v>
                </c:pt>
                <c:pt idx="8">
                  <c:v>Платежи при пользовании природными ресурсами</c:v>
                </c:pt>
              </c:strCache>
            </c:strRef>
          </c:cat>
          <c:val>
            <c:numRef>
              <c:f>Лист1!$B$2:$B$10</c:f>
              <c:numCache>
                <c:formatCode>#,##0.0</c:formatCode>
                <c:ptCount val="9"/>
                <c:pt idx="0">
                  <c:v>0.5</c:v>
                </c:pt>
                <c:pt idx="1">
                  <c:v>0.5</c:v>
                </c:pt>
                <c:pt idx="2">
                  <c:v>2</c:v>
                </c:pt>
                <c:pt idx="3">
                  <c:v>5.0999999999999996</c:v>
                </c:pt>
                <c:pt idx="4">
                  <c:v>2.5</c:v>
                </c:pt>
                <c:pt idx="5">
                  <c:v>13</c:v>
                </c:pt>
                <c:pt idx="6" formatCode="General">
                  <c:v>1.6</c:v>
                </c:pt>
                <c:pt idx="7" formatCode="General">
                  <c:v>0.8</c:v>
                </c:pt>
                <c:pt idx="8" formatCode="General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BF22-4FAE-9DC3-4D92AD3DDD8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Доходы от перечисления части прибыли муниципальных унитарных предприятий
</c:v>
                </c:pt>
                <c:pt idx="1">
                  <c:v>Штрафы</c:v>
                </c:pt>
                <c:pt idx="2">
                  <c:v>Доходы от продажи  земли</c:v>
                </c:pt>
                <c:pt idx="3">
                  <c:v>Доходы от продажи имущества</c:v>
                </c:pt>
                <c:pt idx="4">
                  <c:v>Доходы от аренды имущества</c:v>
                </c:pt>
                <c:pt idx="5">
                  <c:v>Доходы от аренды земли</c:v>
                </c:pt>
                <c:pt idx="6">
                  <c:v>Доходы от компенсации затрат государства</c:v>
                </c:pt>
                <c:pt idx="7">
                  <c:v>Инициативные платежи</c:v>
                </c:pt>
                <c:pt idx="8">
                  <c:v>Платежи при пользовании природными ресурсами</c:v>
                </c:pt>
              </c:strCache>
            </c:strRef>
          </c:cat>
          <c:val>
            <c:numRef>
              <c:f>Лист1!$C$2:$C$10</c:f>
              <c:numCache>
                <c:formatCode>0.00%</c:formatCode>
                <c:ptCount val="9"/>
                <c:pt idx="0">
                  <c:v>1.901140684410646E-2</c:v>
                </c:pt>
                <c:pt idx="1">
                  <c:v>1.901140684410646E-2</c:v>
                </c:pt>
                <c:pt idx="2">
                  <c:v>7.6045627376425839E-2</c:v>
                </c:pt>
                <c:pt idx="3">
                  <c:v>0.1939163498098859</c:v>
                </c:pt>
                <c:pt idx="4">
                  <c:v>9.5057034220532299E-2</c:v>
                </c:pt>
                <c:pt idx="5">
                  <c:v>0.49429657794676796</c:v>
                </c:pt>
                <c:pt idx="6">
                  <c:v>6.0836501901140677E-2</c:v>
                </c:pt>
                <c:pt idx="7">
                  <c:v>3.0418250950570339E-2</c:v>
                </c:pt>
                <c:pt idx="8">
                  <c:v>1.1406844106463875E-2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FB6-4042-A18D-1D7CA66A30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tr"/>
      <c:legendEntry>
        <c:idx val="0"/>
        <c:txPr>
          <a:bodyPr/>
          <a:lstStyle/>
          <a:p>
            <a:pPr>
              <a:defRPr sz="1200" b="0" kern="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b="0" kern="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200" b="0" kern="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200" b="0" kern="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200" b="0" kern="0" spc="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200" b="0" kern="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200" b="0" kern="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200" b="0" kern="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8"/>
        <c:delete val="1"/>
      </c:legendEntry>
      <c:layout>
        <c:manualLayout>
          <c:xMode val="edge"/>
          <c:yMode val="edge"/>
          <c:x val="0.63948177789795879"/>
          <c:y val="0.11402285912650931"/>
          <c:w val="0.33049058272295528"/>
          <c:h val="0.68712130192343934"/>
        </c:manualLayout>
      </c:layout>
      <c:overlay val="1"/>
      <c:txPr>
        <a:bodyPr/>
        <a:lstStyle/>
        <a:p>
          <a:pPr>
            <a:defRPr sz="700" b="0" kern="0" baseline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Безвозмездные поступления </a:t>
            </a:r>
            <a:r>
              <a:rPr lang="ru-RU" dirty="0" smtClean="0"/>
              <a:t>в 2025 году</a:t>
            </a:r>
            <a:endParaRPr lang="ru-RU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 на 2025 год</c:v>
                </c:pt>
              </c:strCache>
            </c:strRef>
          </c:tx>
          <c:explosion val="8"/>
          <c:dPt>
            <c:idx val="0"/>
            <c:bubble3D val="0"/>
            <c:spPr>
              <a:solidFill>
                <a:srgbClr val="C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6E-43F9-9851-437F08DDA65E}"/>
              </c:ext>
            </c:extLst>
          </c:dPt>
          <c:dPt>
            <c:idx val="2"/>
            <c:bubble3D val="0"/>
            <c:spPr>
              <a:solidFill>
                <a:schemeClr val="accent1">
                  <a:lumMod val="5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6E-43F9-9851-437F08DDA65E}"/>
              </c:ext>
            </c:extLst>
          </c:dPt>
          <c:dPt>
            <c:idx val="3"/>
            <c:bubble3D val="0"/>
            <c:explosion val="33"/>
            <c:spPr>
              <a:solidFill>
                <a:srgbClr val="9BFFFA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36E-43F9-9851-437F08DDA65E}"/>
              </c:ext>
            </c:extLst>
          </c:dPt>
          <c:dLbls>
            <c:dLbl>
              <c:idx val="0"/>
              <c:layout>
                <c:manualLayout>
                  <c:x val="-0.18053950476515562"/>
                  <c:y val="1.5907298419152418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335,9</a:t>
                    </a:r>
                    <a:r>
                      <a:rPr lang="ru-RU" smtClean="0"/>
                      <a:t> млн. руб</a:t>
                    </a:r>
                    <a:r>
                      <a:rPr lang="en-US" smtClean="0"/>
                      <a:t>; </a:t>
                    </a:r>
                    <a:r>
                      <a:rPr lang="en-US"/>
                      <a:t>38,2%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3717746232994232"/>
                  <c:y val="-0.17871967371255659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304,6</a:t>
                    </a:r>
                    <a:r>
                      <a:rPr lang="ru-RU" smtClean="0"/>
                      <a:t> млн. руб.</a:t>
                    </a:r>
                    <a:r>
                      <a:rPr lang="en-US" smtClean="0"/>
                      <a:t>; </a:t>
                    </a:r>
                    <a:r>
                      <a:rPr lang="en-US"/>
                      <a:t>34,6%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9.2524894738084382E-2"/>
                  <c:y val="5.3010711805610107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185,5</a:t>
                    </a:r>
                    <a:r>
                      <a:rPr lang="ru-RU" smtClean="0"/>
                      <a:t> млн. руб.</a:t>
                    </a:r>
                    <a:r>
                      <a:rPr lang="en-US" smtClean="0"/>
                      <a:t>; </a:t>
                    </a:r>
                    <a:r>
                      <a:rPr lang="en-US"/>
                      <a:t>21,1%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7.6424735233827618E-2"/>
                  <c:y val="1.3482609419727445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53,7</a:t>
                    </a:r>
                    <a:r>
                      <a:rPr lang="ru-RU" smtClean="0"/>
                      <a:t> млн. руб</a:t>
                    </a:r>
                    <a:r>
                      <a:rPr lang="en-US" smtClean="0"/>
                      <a:t>; </a:t>
                    </a:r>
                    <a:r>
                      <a:rPr lang="en-US"/>
                      <a:t>6,1%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numFmt formatCode="0.0%" sourceLinked="0"/>
            <c:showLegendKey val="0"/>
            <c:showVal val="1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335.9</c:v>
                </c:pt>
                <c:pt idx="1">
                  <c:v>304.60000000000002</c:v>
                </c:pt>
                <c:pt idx="2">
                  <c:v>185.5</c:v>
                </c:pt>
                <c:pt idx="3">
                  <c:v>53.7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736E-43F9-9851-437F08DDA65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38.200000000000003</c:v>
                </c:pt>
                <c:pt idx="1">
                  <c:v>34.6</c:v>
                </c:pt>
                <c:pt idx="2">
                  <c:v>21.1</c:v>
                </c:pt>
                <c:pt idx="3">
                  <c:v>6.1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29BF-4AC4-9183-0D7D1F8DE4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72145970890593336"/>
          <c:y val="0.2495999399565649"/>
          <c:w val="0.27854032271242574"/>
          <c:h val="0.29864916244300804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ru-RU" dirty="0"/>
              <a:t>Структура расходов бюджета по отраслевой принадлежности</a:t>
            </a:r>
          </a:p>
        </c:rich>
      </c:tx>
      <c:layout>
        <c:manualLayout>
          <c:xMode val="edge"/>
          <c:yMode val="edge"/>
          <c:x val="5.5948854852280579E-2"/>
          <c:y val="0"/>
        </c:manualLayout>
      </c:layout>
      <c:overlay val="0"/>
      <c:spPr>
        <a:solidFill>
          <a:schemeClr val="tx2">
            <a:lumMod val="60000"/>
            <a:lumOff val="40000"/>
          </a:schemeClr>
        </a:solidFill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Лист1!$E$3:$E$12</c:f>
              <c:strCache>
                <c:ptCount val="10"/>
                <c:pt idx="0">
                  <c:v>Средства массовой информации</c:v>
                </c:pt>
                <c:pt idx="1">
                  <c:v>Нац</c:v>
                </c:pt>
                <c:pt idx="2">
                  <c:v>Обслуживание</c:v>
                </c:pt>
                <c:pt idx="3">
                  <c:v>Социальная</c:v>
                </c:pt>
                <c:pt idx="4">
                  <c:v>Физкультура</c:v>
                </c:pt>
                <c:pt idx="5">
                  <c:v>ЖКХ</c:v>
                </c:pt>
                <c:pt idx="6">
                  <c:v>Культура</c:v>
                </c:pt>
                <c:pt idx="7">
                  <c:v>Общегосударственные</c:v>
                </c:pt>
                <c:pt idx="8">
                  <c:v>Нац.экономика</c:v>
                </c:pt>
                <c:pt idx="9">
                  <c:v>Образование</c:v>
                </c:pt>
              </c:strCache>
            </c:strRef>
          </c:cat>
          <c:val>
            <c:numRef>
              <c:f>Лист1!$F$3:$F$12</c:f>
              <c:numCache>
                <c:formatCode>General</c:formatCode>
                <c:ptCount val="10"/>
                <c:pt idx="0">
                  <c:v>2.2229999999999999</c:v>
                </c:pt>
                <c:pt idx="1">
                  <c:v>7.4279999999999999</c:v>
                </c:pt>
                <c:pt idx="2">
                  <c:v>4.4320000000000004</c:v>
                </c:pt>
                <c:pt idx="3">
                  <c:v>16.998000000000001</c:v>
                </c:pt>
                <c:pt idx="4">
                  <c:v>94.194999999999993</c:v>
                </c:pt>
                <c:pt idx="5">
                  <c:v>23.167000000000002</c:v>
                </c:pt>
                <c:pt idx="6">
                  <c:v>93.918999999999997</c:v>
                </c:pt>
                <c:pt idx="7">
                  <c:v>80.980999999999995</c:v>
                </c:pt>
                <c:pt idx="8">
                  <c:v>104.584</c:v>
                </c:pt>
                <c:pt idx="9">
                  <c:v>625.45500000000004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A65-412D-8239-763FF4BB44A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47657856"/>
        <c:axId val="147681280"/>
        <c:axId val="0"/>
      </c:bar3DChart>
      <c:catAx>
        <c:axId val="147657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7681280"/>
        <c:crosses val="autoZero"/>
        <c:auto val="1"/>
        <c:lblAlgn val="ctr"/>
        <c:lblOffset val="100"/>
        <c:noMultiLvlLbl val="0"/>
      </c:catAx>
      <c:valAx>
        <c:axId val="147681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7657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Лист1!$B$5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2.621412689618958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625,455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A5D-425B-8BEC-3B71F179C771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16,998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C01-4D7A-A950-E1026DC4FC2E}"/>
                </c:ext>
              </c:extLst>
            </c:dLbl>
            <c:dLbl>
              <c:idx val="2"/>
              <c:layout>
                <c:manualLayout>
                  <c:x val="6.6387143685301938E-3"/>
                  <c:y val="-2.621412689618958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93,920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A5D-425B-8BEC-3B71F179C771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94,195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C01-4D7A-A950-E1026DC4FC2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Лист1!$A$6:$A$9</c:f>
              <c:strCache>
                <c:ptCount val="4"/>
                <c:pt idx="0">
                  <c:v>Образование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Лист1!$B$6:$B$9</c:f>
              <c:numCache>
                <c:formatCode>General</c:formatCode>
                <c:ptCount val="4"/>
                <c:pt idx="0">
                  <c:v>625.45399999999995</c:v>
                </c:pt>
                <c:pt idx="1">
                  <c:v>16.998000000000001</c:v>
                </c:pt>
                <c:pt idx="2">
                  <c:v>93.918999999999997</c:v>
                </c:pt>
                <c:pt idx="3">
                  <c:v>94.194000000000003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A5D-425B-8BEC-3B71F179C771}"/>
            </c:ext>
          </c:extLst>
        </c:ser>
        <c:ser>
          <c:idx val="1"/>
          <c:order val="1"/>
          <c:tx>
            <c:strRef>
              <c:f>Лист1!$C$5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2.8214536066253324E-2"/>
                  <c:y val="-3.407836496504645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691, 465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A5D-425B-8BEC-3B71F179C771}"/>
                </c:ext>
              </c:extLst>
            </c:dLbl>
            <c:dLbl>
              <c:idx val="1"/>
              <c:layout>
                <c:manualLayout>
                  <c:x val="4.9790357763976455E-3"/>
                  <c:y val="-2.097130151695166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15,796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8A5D-425B-8BEC-3B71F179C771}"/>
                </c:ext>
              </c:extLst>
            </c:dLbl>
            <c:dLbl>
              <c:idx val="2"/>
              <c:layout>
                <c:manualLayout>
                  <c:x val="2.1575821697723131E-2"/>
                  <c:y val="-4.194260303390332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75,469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8A5D-425B-8BEC-3B71F179C771}"/>
                </c:ext>
              </c:extLst>
            </c:dLbl>
            <c:dLbl>
              <c:idx val="3"/>
              <c:layout>
                <c:manualLayout>
                  <c:x val="2.9874214658385873E-2"/>
                  <c:y val="-1.834988882733270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81,880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8A5D-425B-8BEC-3B71F179C771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Лист1!$A$6:$A$9</c:f>
              <c:strCache>
                <c:ptCount val="4"/>
                <c:pt idx="0">
                  <c:v>Образование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Лист1!$C$6:$C$9</c:f>
              <c:numCache>
                <c:formatCode>General</c:formatCode>
                <c:ptCount val="4"/>
                <c:pt idx="0">
                  <c:v>691.46500000000003</c:v>
                </c:pt>
                <c:pt idx="1">
                  <c:v>16.795999999999999</c:v>
                </c:pt>
                <c:pt idx="2">
                  <c:v>75.468000000000004</c:v>
                </c:pt>
                <c:pt idx="3" formatCode="0.000">
                  <c:v>81.88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8A5D-425B-8BEC-3B71F179C771}"/>
            </c:ext>
          </c:extLst>
        </c:ser>
        <c:ser>
          <c:idx val="2"/>
          <c:order val="2"/>
          <c:tx>
            <c:strRef>
              <c:f>Лист1!$D$5</c:f>
              <c:strCache>
                <c:ptCount val="1"/>
                <c:pt idx="0">
                  <c:v>2027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2.9874214658385842E-2"/>
                  <c:y val="-1.834988882733273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593,850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8A5D-425B-8BEC-3B71F179C771}"/>
                </c:ext>
              </c:extLst>
            </c:dLbl>
            <c:dLbl>
              <c:idx val="1"/>
              <c:layout>
                <c:manualLayout>
                  <c:x val="1.9916143105590582E-2"/>
                  <c:y val="-1.310706344809488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13,562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8A5D-425B-8BEC-3B71F179C771}"/>
                </c:ext>
              </c:extLst>
            </c:dLbl>
            <c:dLbl>
              <c:idx val="2"/>
              <c:layout>
                <c:manualLayout>
                  <c:x val="3.4853250434783517E-2"/>
                  <c:y val="-7.864238068856969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73,082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8A5D-425B-8BEC-3B71F179C771}"/>
                </c:ext>
              </c:extLst>
            </c:dLbl>
            <c:dLbl>
              <c:idx val="3"/>
              <c:layout>
                <c:manualLayout>
                  <c:x val="4.1491964803313713E-2"/>
                  <c:y val="-2.359271420657062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79,380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8A5D-425B-8BEC-3B71F179C771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Лист1!$A$6:$A$9</c:f>
              <c:strCache>
                <c:ptCount val="4"/>
                <c:pt idx="0">
                  <c:v>Образование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Лист1!$D$6:$D$9</c:f>
              <c:numCache>
                <c:formatCode>General</c:formatCode>
                <c:ptCount val="4"/>
                <c:pt idx="0">
                  <c:v>593.84900000000005</c:v>
                </c:pt>
                <c:pt idx="1">
                  <c:v>13.561</c:v>
                </c:pt>
                <c:pt idx="2">
                  <c:v>73.081999999999994</c:v>
                </c:pt>
                <c:pt idx="3" formatCode="0.000">
                  <c:v>79.38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8A5D-425B-8BEC-3B71F179C7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8141952"/>
        <c:axId val="148143488"/>
        <c:axId val="0"/>
      </c:bar3DChart>
      <c:catAx>
        <c:axId val="148141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8143488"/>
        <c:crosses val="autoZero"/>
        <c:auto val="1"/>
        <c:lblAlgn val="ctr"/>
        <c:lblOffset val="100"/>
        <c:noMultiLvlLbl val="0"/>
      </c:catAx>
      <c:valAx>
        <c:axId val="1481434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81419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2819485515318445"/>
          <c:y val="0.40530301466587515"/>
          <c:w val="6.1847073294020297E-2"/>
          <c:h val="0.16580105005123108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201541098608091E-3"/>
          <c:y val="0"/>
          <c:w val="0.91615792689701148"/>
          <c:h val="1"/>
        </c:manualLayout>
      </c:layout>
      <c:bubbleChart>
        <c:varyColors val="0"/>
        <c:ser>
          <c:idx val="3"/>
          <c:order val="0"/>
          <c:invertIfNegative val="0"/>
          <c:xVal>
            <c:numRef>
              <c:f>Лист1!$B$3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Лист1!$B$10</c:f>
              <c:numCache>
                <c:formatCode>General</c:formatCode>
                <c:ptCount val="1"/>
                <c:pt idx="0">
                  <c:v>35</c:v>
                </c:pt>
              </c:numCache>
            </c:numRef>
          </c:yVal>
          <c:bubbleSize>
            <c:numRef>
              <c:f>Лист1!$B$11</c:f>
              <c:numCache>
                <c:formatCode>General</c:formatCode>
                <c:ptCount val="1"/>
                <c:pt idx="0">
                  <c:v>40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913-473B-94E3-71AC497DCD95}"/>
            </c:ext>
          </c:extLst>
        </c:ser>
        <c:ser>
          <c:idx val="4"/>
          <c:order val="1"/>
          <c:invertIfNegative val="0"/>
          <c:xVal>
            <c:numRef>
              <c:f>Лист1!$B$3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Лист1!$B$12</c:f>
              <c:numCache>
                <c:formatCode>General</c:formatCode>
                <c:ptCount val="1"/>
                <c:pt idx="0">
                  <c:v>45</c:v>
                </c:pt>
              </c:numCache>
            </c:numRef>
          </c:yVal>
          <c:bubbleSize>
            <c:numRef>
              <c:f>Лист1!$B$13</c:f>
              <c:numCache>
                <c:formatCode>General</c:formatCode>
                <c:ptCount val="1"/>
                <c:pt idx="0">
                  <c:v>50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913-473B-94E3-71AC497DCD95}"/>
            </c:ext>
          </c:extLst>
        </c:ser>
        <c:ser>
          <c:idx val="5"/>
          <c:order val="2"/>
          <c:invertIfNegative val="0"/>
          <c:xVal>
            <c:numRef>
              <c:f>Лист1!$B$3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Лист1!$B$14</c:f>
              <c:numCache>
                <c:formatCode>General</c:formatCode>
                <c:ptCount val="1"/>
                <c:pt idx="0">
                  <c:v>55</c:v>
                </c:pt>
              </c:numCache>
            </c:numRef>
          </c:yVal>
          <c:bubbleSize>
            <c:numRef>
              <c:f>Лист1!$B$15</c:f>
              <c:numCache>
                <c:formatCode>General</c:formatCode>
                <c:ptCount val="1"/>
                <c:pt idx="0">
                  <c:v>60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2-7913-473B-94E3-71AC497DCD95}"/>
            </c:ext>
          </c:extLst>
        </c:ser>
        <c:ser>
          <c:idx val="6"/>
          <c:order val="3"/>
          <c:invertIfNegative val="0"/>
          <c:xVal>
            <c:numRef>
              <c:f>Лист1!$B$3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Лист1!$B$16</c:f>
              <c:numCache>
                <c:formatCode>General</c:formatCode>
                <c:ptCount val="1"/>
                <c:pt idx="0">
                  <c:v>65</c:v>
                </c:pt>
              </c:numCache>
            </c:numRef>
          </c:yVal>
          <c:bubbleSize>
            <c:numRef>
              <c:f>Лист1!$B$17</c:f>
              <c:numCache>
                <c:formatCode>General</c:formatCode>
                <c:ptCount val="1"/>
                <c:pt idx="0">
                  <c:v>70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3-7913-473B-94E3-71AC497DCD95}"/>
            </c:ext>
          </c:extLst>
        </c:ser>
        <c:ser>
          <c:idx val="7"/>
          <c:order val="4"/>
          <c:invertIfNegative val="0"/>
          <c:xVal>
            <c:numRef>
              <c:f>Лист1!$B$3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Лист1!$B$18</c:f>
              <c:numCache>
                <c:formatCode>General</c:formatCode>
                <c:ptCount val="1"/>
                <c:pt idx="0">
                  <c:v>75</c:v>
                </c:pt>
              </c:numCache>
            </c:numRef>
          </c:yVal>
          <c:bubbleSize>
            <c:numRef>
              <c:f>Лист1!$B$19</c:f>
              <c:numCache>
                <c:formatCode>General</c:formatCode>
                <c:ptCount val="1"/>
                <c:pt idx="0">
                  <c:v>80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4-7913-473B-94E3-71AC497DCD95}"/>
            </c:ext>
          </c:extLst>
        </c:ser>
        <c:ser>
          <c:idx val="8"/>
          <c:order val="5"/>
          <c:invertIfNegative val="0"/>
          <c:xVal>
            <c:numRef>
              <c:f>Лист1!$B$3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Лист1!$B$20</c:f>
              <c:numCache>
                <c:formatCode>General</c:formatCode>
                <c:ptCount val="1"/>
                <c:pt idx="0">
                  <c:v>85</c:v>
                </c:pt>
              </c:numCache>
            </c:numRef>
          </c:yVal>
          <c:bubbleSize>
            <c:numRef>
              <c:f>Лист1!$B$21</c:f>
              <c:numCache>
                <c:formatCode>General</c:formatCode>
                <c:ptCount val="1"/>
                <c:pt idx="0">
                  <c:v>90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5-7913-473B-94E3-71AC497DCD95}"/>
            </c:ext>
          </c:extLst>
        </c:ser>
        <c:ser>
          <c:idx val="9"/>
          <c:order val="6"/>
          <c:invertIfNegative val="0"/>
          <c:xVal>
            <c:numRef>
              <c:f>Лист1!$B$3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Лист1!$B$22</c:f>
              <c:numCache>
                <c:formatCode>General</c:formatCode>
                <c:ptCount val="1"/>
                <c:pt idx="0">
                  <c:v>95</c:v>
                </c:pt>
              </c:numCache>
            </c:numRef>
          </c:yVal>
          <c:bubbleSize>
            <c:numRef>
              <c:f>Лист1!$B$23</c:f>
              <c:numCache>
                <c:formatCode>General</c:formatCode>
                <c:ptCount val="1"/>
                <c:pt idx="0">
                  <c:v>100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6-7913-473B-94E3-71AC497DCD95}"/>
            </c:ext>
          </c:extLst>
        </c:ser>
        <c:ser>
          <c:idx val="10"/>
          <c:order val="7"/>
          <c:invertIfNegative val="0"/>
          <c:xVal>
            <c:numRef>
              <c:f>Лист1!$B$3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Лист1!$B$24</c:f>
              <c:numCache>
                <c:formatCode>General</c:formatCode>
                <c:ptCount val="1"/>
                <c:pt idx="0">
                  <c:v>105</c:v>
                </c:pt>
              </c:numCache>
            </c:numRef>
          </c:yVal>
          <c:bubbleSize>
            <c:numRef>
              <c:f>Лист1!$B$25</c:f>
              <c:numCache>
                <c:formatCode>General</c:formatCode>
                <c:ptCount val="1"/>
                <c:pt idx="0">
                  <c:v>110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7-7913-473B-94E3-71AC497DCD95}"/>
            </c:ext>
          </c:extLst>
        </c:ser>
        <c:ser>
          <c:idx val="11"/>
          <c:order val="8"/>
          <c:invertIfNegative val="0"/>
          <c:xVal>
            <c:numRef>
              <c:f>Лист1!$B$3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Лист1!$B$26</c:f>
              <c:numCache>
                <c:formatCode>General</c:formatCode>
                <c:ptCount val="1"/>
                <c:pt idx="0">
                  <c:v>115</c:v>
                </c:pt>
              </c:numCache>
            </c:numRef>
          </c:yVal>
          <c:bubbleSize>
            <c:numRef>
              <c:f>Лист1!$B$27</c:f>
              <c:numCache>
                <c:formatCode>General</c:formatCode>
                <c:ptCount val="1"/>
                <c:pt idx="0">
                  <c:v>120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8-7913-473B-94E3-71AC497DCD95}"/>
            </c:ext>
          </c:extLst>
        </c:ser>
        <c:ser>
          <c:idx val="12"/>
          <c:order val="9"/>
          <c:invertIfNegative val="0"/>
          <c:xVal>
            <c:numRef>
              <c:f>Лист1!$B$3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Лист1!$B$28</c:f>
              <c:numCache>
                <c:formatCode>General</c:formatCode>
                <c:ptCount val="1"/>
                <c:pt idx="0">
                  <c:v>125</c:v>
                </c:pt>
              </c:numCache>
            </c:numRef>
          </c:yVal>
          <c:bubbleSize>
            <c:numRef>
              <c:f>Лист1!$B$29</c:f>
              <c:numCache>
                <c:formatCode>General</c:formatCode>
                <c:ptCount val="1"/>
                <c:pt idx="0">
                  <c:v>130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9-7913-473B-94E3-71AC497DCD95}"/>
            </c:ext>
          </c:extLst>
        </c:ser>
        <c:ser>
          <c:idx val="13"/>
          <c:order val="10"/>
          <c:invertIfNegative val="0"/>
          <c:xVal>
            <c:numRef>
              <c:f>Лист1!$B$3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Лист1!$B$30</c:f>
              <c:numCache>
                <c:formatCode>General</c:formatCode>
                <c:ptCount val="1"/>
                <c:pt idx="0">
                  <c:v>135</c:v>
                </c:pt>
              </c:numCache>
            </c:numRef>
          </c:yVal>
          <c:bubbleSize>
            <c:numRef>
              <c:f>Лист1!$B$31</c:f>
              <c:numCache>
                <c:formatCode>General</c:formatCode>
                <c:ptCount val="1"/>
                <c:pt idx="0">
                  <c:v>140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A-7913-473B-94E3-71AC497DCD95}"/>
            </c:ext>
          </c:extLst>
        </c:ser>
        <c:ser>
          <c:idx val="14"/>
          <c:order val="11"/>
          <c:invertIfNegative val="0"/>
          <c:xVal>
            <c:numRef>
              <c:f>Лист1!$B$3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Лист1!$B$32</c:f>
              <c:numCache>
                <c:formatCode>General</c:formatCode>
                <c:ptCount val="1"/>
                <c:pt idx="0">
                  <c:v>145</c:v>
                </c:pt>
              </c:numCache>
            </c:numRef>
          </c:yVal>
          <c:bubbleSize>
            <c:numRef>
              <c:f>Лист1!$B$33</c:f>
              <c:numCache>
                <c:formatCode>General</c:formatCode>
                <c:ptCount val="1"/>
                <c:pt idx="0">
                  <c:v>150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B-7913-473B-94E3-71AC497DCD95}"/>
            </c:ext>
          </c:extLst>
        </c:ser>
        <c:ser>
          <c:idx val="15"/>
          <c:order val="12"/>
          <c:invertIfNegative val="0"/>
          <c:xVal>
            <c:numRef>
              <c:f>Лист1!$B$3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Лист1!$B$34</c:f>
              <c:numCache>
                <c:formatCode>General</c:formatCode>
                <c:ptCount val="1"/>
                <c:pt idx="0">
                  <c:v>155</c:v>
                </c:pt>
              </c:numCache>
            </c:numRef>
          </c:yVal>
          <c:bubbleSize>
            <c:numRef>
              <c:f>Лист1!$B$35</c:f>
              <c:numCache>
                <c:formatCode>General</c:formatCode>
                <c:ptCount val="1"/>
                <c:pt idx="0">
                  <c:v>160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C-7913-473B-94E3-71AC497DCD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30"/>
        <c:showNegBubbles val="0"/>
        <c:sizeRepresents val="w"/>
        <c:axId val="148110336"/>
        <c:axId val="148001536"/>
      </c:bubbleChart>
      <c:valAx>
        <c:axId val="148110336"/>
        <c:scaling>
          <c:orientation val="minMax"/>
          <c:max val="1.1000000000000001"/>
          <c:min val="0.9"/>
        </c:scaling>
        <c:delete val="1"/>
        <c:axPos val="b"/>
        <c:numFmt formatCode="General" sourceLinked="1"/>
        <c:majorTickMark val="out"/>
        <c:minorTickMark val="none"/>
        <c:tickLblPos val="nextTo"/>
        <c:crossAx val="148001536"/>
        <c:crosses val="autoZero"/>
        <c:crossBetween val="midCat"/>
      </c:valAx>
      <c:valAx>
        <c:axId val="148001536"/>
        <c:scaling>
          <c:orientation val="minMax"/>
          <c:max val="170"/>
          <c:min val="0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48110336"/>
        <c:crossesAt val="0.9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3924268461896736E-5"/>
          <c:y val="3.3639444102170464E-2"/>
          <c:w val="0.64056313482899063"/>
          <c:h val="0.96158154144489005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1"/>
  </c:externalData>
  <c:userShapes r:id="rId3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  <c:spPr>
        <a:solidFill>
          <a:srgbClr val="EFBA85"/>
        </a:solidFill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Лист1!$B$5</c:f>
              <c:strCache>
                <c:ptCount val="1"/>
                <c:pt idx="0">
                  <c:v>2025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cene3d>
                <a:camera prst="orthographicFront"/>
                <a:lightRig rig="threePt" dir="t"/>
              </a:scene3d>
              <a:sp3d>
                <a:bevelB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20B-4C5C-A4A7-88A097DD5BD3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Лист1!$A$6:$A$7</c:f>
              <c:strCache>
                <c:ptCount val="2"/>
                <c:pt idx="0">
                  <c:v>Муниципальный долг (млн. руб.)</c:v>
                </c:pt>
                <c:pt idx="1">
                  <c:v>обслуживание муниципального долга (млн. руб.)</c:v>
                </c:pt>
              </c:strCache>
            </c:strRef>
          </c:cat>
          <c:val>
            <c:numRef>
              <c:f>Лист1!$B$6:$B$7</c:f>
              <c:numCache>
                <c:formatCode>General</c:formatCode>
                <c:ptCount val="2"/>
                <c:pt idx="0">
                  <c:v>65.5</c:v>
                </c:pt>
                <c:pt idx="1">
                  <c:v>4.4000000000000004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0B-4C5C-A4A7-88A097DD5BD3}"/>
            </c:ext>
          </c:extLst>
        </c:ser>
        <c:ser>
          <c:idx val="1"/>
          <c:order val="1"/>
          <c:tx>
            <c:strRef>
              <c:f>Лист1!$C$5</c:f>
              <c:strCache>
                <c:ptCount val="1"/>
                <c:pt idx="0">
                  <c:v>2026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Лист1!$A$6:$A$7</c:f>
              <c:strCache>
                <c:ptCount val="2"/>
                <c:pt idx="0">
                  <c:v>Муниципальный долг (млн. руб.)</c:v>
                </c:pt>
                <c:pt idx="1">
                  <c:v>обслуживание муниципального долга (млн. руб.)</c:v>
                </c:pt>
              </c:strCache>
            </c:strRef>
          </c:cat>
          <c:val>
            <c:numRef>
              <c:f>Лист1!$C$6:$C$7</c:f>
              <c:numCache>
                <c:formatCode>General</c:formatCode>
                <c:ptCount val="2"/>
                <c:pt idx="0">
                  <c:v>65.5</c:v>
                </c:pt>
                <c:pt idx="1">
                  <c:v>5.9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20B-4C5C-A4A7-88A097DD5BD3}"/>
            </c:ext>
          </c:extLst>
        </c:ser>
        <c:ser>
          <c:idx val="2"/>
          <c:order val="2"/>
          <c:tx>
            <c:strRef>
              <c:f>Лист1!$D$5</c:f>
              <c:strCache>
                <c:ptCount val="1"/>
                <c:pt idx="0">
                  <c:v>2027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Лист1!$A$6:$A$7</c:f>
              <c:strCache>
                <c:ptCount val="2"/>
                <c:pt idx="0">
                  <c:v>Муниципальный долг (млн. руб.)</c:v>
                </c:pt>
                <c:pt idx="1">
                  <c:v>обслуживание муниципального долга (млн. руб.)</c:v>
                </c:pt>
              </c:strCache>
            </c:strRef>
          </c:cat>
          <c:val>
            <c:numRef>
              <c:f>Лист1!$D$6:$D$7</c:f>
              <c:numCache>
                <c:formatCode>General</c:formatCode>
                <c:ptCount val="2"/>
                <c:pt idx="0">
                  <c:v>65.5</c:v>
                </c:pt>
                <c:pt idx="1">
                  <c:v>7.9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20B-4C5C-A4A7-88A097DD5B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1300736"/>
        <c:axId val="151314816"/>
        <c:axId val="0"/>
      </c:bar3DChart>
      <c:catAx>
        <c:axId val="151300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51314816"/>
        <c:crosses val="autoZero"/>
        <c:auto val="1"/>
        <c:lblAlgn val="ctr"/>
        <c:lblOffset val="100"/>
        <c:noMultiLvlLbl val="0"/>
      </c:catAx>
      <c:valAx>
        <c:axId val="1513148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13007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1A4731-F4B8-4622-BBF7-44199FB3579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2E4AE05-A9A8-412A-BBB4-5BCFB15A9576}">
      <dgm:prSet custT="1"/>
      <dgm:spPr/>
      <dgm:t>
        <a:bodyPr/>
        <a:lstStyle/>
        <a:p>
          <a:pPr algn="ctr" rtl="0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Подпрограмма </a:t>
          </a:r>
          <a:r>
            <a:rPr lang="ru-RU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«Развитие системы подготовки спортивного </a:t>
          </a:r>
          <a:r>
            <a:rPr lang="ru-RU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резерва» </a:t>
          </a:r>
        </a:p>
        <a:p>
          <a:pPr algn="ctr" rtl="0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53 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442 535,77 </a:t>
          </a:r>
          <a:r>
            <a:rPr lang="ru-RU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A4872F-475E-4933-AA50-D2EDAF2349FB}" type="parTrans" cxnId="{1DA89A1D-6288-4FF3-A15F-84966E85A7D4}">
      <dgm:prSet/>
      <dgm:spPr/>
      <dgm:t>
        <a:bodyPr/>
        <a:lstStyle/>
        <a:p>
          <a:endParaRPr lang="ru-RU"/>
        </a:p>
      </dgm:t>
    </dgm:pt>
    <dgm:pt modelId="{2236BEF5-339C-403D-B3C4-97F17EADCCC8}" type="sibTrans" cxnId="{1DA89A1D-6288-4FF3-A15F-84966E85A7D4}">
      <dgm:prSet/>
      <dgm:spPr/>
      <dgm:t>
        <a:bodyPr/>
        <a:lstStyle/>
        <a:p>
          <a:endParaRPr lang="ru-RU"/>
        </a:p>
      </dgm:t>
    </dgm:pt>
    <dgm:pt modelId="{CF8627FF-B509-446B-8516-D6EFB6EBEC4A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pPr algn="ctr" rtl="0"/>
          <a:r>
            <a:rPr lang="ru-RU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Подпрограмма «Создание современных условий обучения в муниципальных учреждениях» </a:t>
          </a:r>
          <a:r>
            <a:rPr lang="ru-RU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      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109 100,00 рублей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6FAF9C4-1188-4320-8021-FD304450A367}" type="parTrans" cxnId="{C1A09E18-2BBE-419C-8775-A3DF240E5BA3}">
      <dgm:prSet/>
      <dgm:spPr/>
      <dgm:t>
        <a:bodyPr/>
        <a:lstStyle/>
        <a:p>
          <a:endParaRPr lang="ru-RU"/>
        </a:p>
      </dgm:t>
    </dgm:pt>
    <dgm:pt modelId="{8A5C03E2-7845-409F-AF92-D2E91ADCC433}" type="sibTrans" cxnId="{C1A09E18-2BBE-419C-8775-A3DF240E5BA3}">
      <dgm:prSet/>
      <dgm:spPr/>
      <dgm:t>
        <a:bodyPr/>
        <a:lstStyle/>
        <a:p>
          <a:endParaRPr lang="ru-RU"/>
        </a:p>
      </dgm:t>
    </dgm:pt>
    <dgm:pt modelId="{EA8D27B4-AFD3-44EF-8EAD-7C6286D6D22D}" type="pres">
      <dgm:prSet presAssocID="{C81A4731-F4B8-4622-BBF7-44199FB3579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90ADD6-9A6F-4B06-A0A2-37F68E7BB51F}" type="pres">
      <dgm:prSet presAssocID="{C2E4AE05-A9A8-412A-BBB4-5BCFB15A9576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2CB2A7-5745-4A41-B555-528CA371AE25}" type="pres">
      <dgm:prSet presAssocID="{2236BEF5-339C-403D-B3C4-97F17EADCCC8}" presName="spacer" presStyleCnt="0"/>
      <dgm:spPr/>
    </dgm:pt>
    <dgm:pt modelId="{494485B4-763E-4D2D-A0C4-8C4AB1BE3581}" type="pres">
      <dgm:prSet presAssocID="{CF8627FF-B509-446B-8516-D6EFB6EBEC4A}" presName="parentText" presStyleLbl="node1" presStyleIdx="1" presStyleCnt="2" custLinFactY="84801" custLinFactNeighborX="-244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61CF66-84DC-4C86-8075-3777EC7557AF}" type="presOf" srcId="{C2E4AE05-A9A8-412A-BBB4-5BCFB15A9576}" destId="{E190ADD6-9A6F-4B06-A0A2-37F68E7BB51F}" srcOrd="0" destOrd="0" presId="urn:microsoft.com/office/officeart/2005/8/layout/vList2"/>
    <dgm:cxn modelId="{C1A09E18-2BBE-419C-8775-A3DF240E5BA3}" srcId="{C81A4731-F4B8-4622-BBF7-44199FB35791}" destId="{CF8627FF-B509-446B-8516-D6EFB6EBEC4A}" srcOrd="1" destOrd="0" parTransId="{96FAF9C4-1188-4320-8021-FD304450A367}" sibTransId="{8A5C03E2-7845-409F-AF92-D2E91ADCC433}"/>
    <dgm:cxn modelId="{1DA89A1D-6288-4FF3-A15F-84966E85A7D4}" srcId="{C81A4731-F4B8-4622-BBF7-44199FB35791}" destId="{C2E4AE05-A9A8-412A-BBB4-5BCFB15A9576}" srcOrd="0" destOrd="0" parTransId="{A8A4872F-475E-4933-AA50-D2EDAF2349FB}" sibTransId="{2236BEF5-339C-403D-B3C4-97F17EADCCC8}"/>
    <dgm:cxn modelId="{3DFDEA6E-E30C-4CEA-9B6A-47E75F32B791}" type="presOf" srcId="{CF8627FF-B509-446B-8516-D6EFB6EBEC4A}" destId="{494485B4-763E-4D2D-A0C4-8C4AB1BE3581}" srcOrd="0" destOrd="0" presId="urn:microsoft.com/office/officeart/2005/8/layout/vList2"/>
    <dgm:cxn modelId="{6044B430-09D9-425D-8100-D90850DB8A0E}" type="presOf" srcId="{C81A4731-F4B8-4622-BBF7-44199FB35791}" destId="{EA8D27B4-AFD3-44EF-8EAD-7C6286D6D22D}" srcOrd="0" destOrd="0" presId="urn:microsoft.com/office/officeart/2005/8/layout/vList2"/>
    <dgm:cxn modelId="{A14464B8-B31D-4D28-AD5E-417743DDC664}" type="presParOf" srcId="{EA8D27B4-AFD3-44EF-8EAD-7C6286D6D22D}" destId="{E190ADD6-9A6F-4B06-A0A2-37F68E7BB51F}" srcOrd="0" destOrd="0" presId="urn:microsoft.com/office/officeart/2005/8/layout/vList2"/>
    <dgm:cxn modelId="{47EFE40D-133D-4D05-9CD3-13415E70DBEB}" type="presParOf" srcId="{EA8D27B4-AFD3-44EF-8EAD-7C6286D6D22D}" destId="{542CB2A7-5745-4A41-B555-528CA371AE25}" srcOrd="1" destOrd="0" presId="urn:microsoft.com/office/officeart/2005/8/layout/vList2"/>
    <dgm:cxn modelId="{039827D6-D5B3-485A-953A-F5005541B22A}" type="presParOf" srcId="{EA8D27B4-AFD3-44EF-8EAD-7C6286D6D22D}" destId="{494485B4-763E-4D2D-A0C4-8C4AB1BE358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90ADD6-9A6F-4B06-A0A2-37F68E7BB51F}">
      <dsp:nvSpPr>
        <dsp:cNvPr id="0" name=""/>
        <dsp:cNvSpPr/>
      </dsp:nvSpPr>
      <dsp:spPr>
        <a:xfrm>
          <a:off x="0" y="16743"/>
          <a:ext cx="4900612" cy="1123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Подпрограмма </a:t>
          </a:r>
          <a:r>
            <a:rPr lang="ru-RU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«Развитие системы подготовки спортивного </a:t>
          </a:r>
          <a:r>
            <a:rPr lang="ru-RU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резерва» 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53 </a:t>
          </a: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442 535,77 </a:t>
          </a:r>
          <a:r>
            <a:rPr lang="ru-RU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рублей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830" y="71573"/>
        <a:ext cx="4790952" cy="1013540"/>
      </dsp:txXfrm>
    </dsp:sp>
    <dsp:sp modelId="{494485B4-763E-4D2D-A0C4-8C4AB1BE3581}">
      <dsp:nvSpPr>
        <dsp:cNvPr id="0" name=""/>
        <dsp:cNvSpPr/>
      </dsp:nvSpPr>
      <dsp:spPr>
        <a:xfrm>
          <a:off x="0" y="1329487"/>
          <a:ext cx="4900612" cy="1123200"/>
        </a:xfrm>
        <a:prstGeom prst="round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Подпрограмма «Создание современных условий обучения в муниципальных учреждениях» </a:t>
          </a:r>
          <a:r>
            <a:rPr lang="ru-RU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       </a:t>
          </a: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109 100,00 рублей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830" y="1384317"/>
        <a:ext cx="4790952" cy="10135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jp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0.51261</cdr:x>
      <cdr:y>1.48731E-7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0" y="0"/>
          <a:ext cx="4572421" cy="1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0.61532</cdr:x>
      <cdr:y>0.0509</cdr:y>
    </cdr:from>
    <cdr:to>
      <cdr:x>0.87321</cdr:x>
      <cdr:y>0.31426</cdr:y>
    </cdr:to>
    <cdr:pic>
      <cdr:nvPicPr>
        <cdr:cNvPr id="6" name="Рисунок 5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4962526" y="267542"/>
          <a:ext cx="2079822" cy="1384401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0.01174</cdr:x>
      <cdr:y>0.07856</cdr:y>
    </cdr:from>
    <cdr:to>
      <cdr:x>0.60629</cdr:x>
      <cdr:y>0.28362</cdr:y>
    </cdr:to>
    <cdr:sp macro="" textlink="">
      <cdr:nvSpPr>
        <cdr:cNvPr id="2" name="Rectangle 156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94682" y="412957"/>
          <a:ext cx="4795016" cy="1077915"/>
        </a:xfrm>
        <a:prstGeom xmlns:a="http://schemas.openxmlformats.org/drawingml/2006/main" prst="rect">
          <a:avLst/>
        </a:prstGeom>
        <a:ln xmlns:a="http://schemas.openxmlformats.org/drawingml/2006/main">
          <a:headEnd/>
          <a:tailEnd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none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eaLnBrk="0" hangingPunct="0"/>
          <a:r>
            <a:rPr lang="ru-RU" sz="1200" dirty="0" smtClean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</a:rPr>
            <a:t> </a:t>
          </a:r>
          <a:r>
            <a:rPr lang="ru-RU" sz="1400" dirty="0" smtClean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atin typeface="+mn-lt"/>
            </a:rPr>
            <a:t>Подпрограмма «</a:t>
          </a:r>
          <a:r>
            <a:rPr lang="ru-RU" sz="1400" dirty="0" smtClean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</a:rPr>
            <a:t>Обеспечение функционирования </a:t>
          </a:r>
        </a:p>
        <a:p xmlns:a="http://schemas.openxmlformats.org/drawingml/2006/main">
          <a:pPr algn="ctr" eaLnBrk="0" hangingPunct="0"/>
          <a:r>
            <a:rPr lang="ru-RU" sz="1400" dirty="0" smtClean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</a:rPr>
            <a:t>дорожной сети и безопасности дорожного движения» </a:t>
          </a:r>
          <a:endParaRPr lang="ru-RU" sz="1400" b="1" dirty="0"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</a:endParaRPr>
        </a:p>
      </cdr:txBody>
    </cdr:sp>
  </cdr:relSizeAnchor>
  <cdr:relSizeAnchor xmlns:cdr="http://schemas.openxmlformats.org/drawingml/2006/chartDrawing">
    <cdr:from>
      <cdr:x>0.11035</cdr:x>
      <cdr:y>0.44555</cdr:y>
    </cdr:from>
    <cdr:to>
      <cdr:x>0.36762</cdr:x>
      <cdr:y>0.57768</cdr:y>
    </cdr:to>
    <cdr:sp macro="" textlink="">
      <cdr:nvSpPr>
        <cdr:cNvPr id="3" name="Rectangle 17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890944" y="2235599"/>
          <a:ext cx="2077278" cy="662972"/>
        </a:xfrm>
        <a:prstGeom xmlns:a="http://schemas.openxmlformats.org/drawingml/2006/main" prst="rect">
          <a:avLst/>
        </a:prstGeom>
        <a:ln xmlns:a="http://schemas.openxmlformats.org/drawingml/2006/main">
          <a:headEnd/>
          <a:tailEnd/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none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9pPr>
        </a:lstStyle>
        <a:p xmlns:a="http://schemas.openxmlformats.org/drawingml/2006/main">
          <a:pPr algn="ctr" eaLnBrk="0" hangingPunct="0"/>
          <a:r>
            <a:rPr lang="ru-RU" sz="1800" b="1" dirty="0" smtClean="0">
              <a:ln>
                <a:solidFill>
                  <a:srgbClr val="9276E0"/>
                </a:solidFill>
              </a:ln>
              <a:solidFill>
                <a:srgbClr val="000000"/>
              </a:solidFill>
              <a:latin typeface="+mn-lt"/>
            </a:rPr>
            <a:t>71 799 712,61</a:t>
          </a:r>
        </a:p>
        <a:p xmlns:a="http://schemas.openxmlformats.org/drawingml/2006/main">
          <a:pPr algn="ctr" eaLnBrk="0" hangingPunct="0"/>
          <a:r>
            <a:rPr lang="ru-RU" sz="1800" b="1" dirty="0" smtClean="0">
              <a:ln>
                <a:solidFill>
                  <a:srgbClr val="9276E0"/>
                </a:solidFill>
              </a:ln>
              <a:solidFill>
                <a:srgbClr val="000000"/>
              </a:solidFill>
              <a:latin typeface="+mn-lt"/>
            </a:rPr>
            <a:t>рублей </a:t>
          </a:r>
          <a:endParaRPr lang="ru-RU" sz="1800" b="1" dirty="0">
            <a:ln>
              <a:solidFill>
                <a:srgbClr val="9276E0"/>
              </a:solidFill>
            </a:ln>
            <a:solidFill>
              <a:srgbClr val="00000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0.4288</cdr:x>
      <cdr:y>0.31956</cdr:y>
    </cdr:from>
    <cdr:to>
      <cdr:x>0.99013</cdr:x>
      <cdr:y>0.58768</cdr:y>
    </cdr:to>
    <cdr:sp macro="" textlink="">
      <cdr:nvSpPr>
        <cdr:cNvPr id="4" name="Rectangle 156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458227" y="1679794"/>
          <a:ext cx="4527096" cy="1409395"/>
        </a:xfrm>
        <a:prstGeom xmlns:a="http://schemas.openxmlformats.org/drawingml/2006/main" prst="rect">
          <a:avLst/>
        </a:prstGeom>
        <a:ln xmlns:a="http://schemas.openxmlformats.org/drawingml/2006/main">
          <a:headEnd/>
          <a:tailEnd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just" eaLnBrk="0" hangingPunct="0"/>
          <a:r>
            <a:rPr lang="ru-RU" sz="1200" dirty="0" smtClean="0"/>
            <a:t> </a:t>
          </a:r>
          <a:r>
            <a:rPr lang="ru-RU" sz="1400" dirty="0" smtClean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+mn-lt"/>
            </a:rPr>
            <a:t>Подпрограмма «</a:t>
          </a:r>
          <a:r>
            <a:rPr lang="ru-RU" sz="1400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Содержание автомобильных </a:t>
          </a:r>
          <a:r>
            <a:rPr lang="ru-RU" sz="1400" dirty="0" smtClean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дорог </a:t>
          </a:r>
        </a:p>
        <a:p xmlns:a="http://schemas.openxmlformats.org/drawingml/2006/main">
          <a:pPr algn="just" eaLnBrk="0" hangingPunct="0"/>
          <a:r>
            <a:rPr lang="ru-RU" sz="1400" dirty="0" smtClean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 </a:t>
          </a:r>
          <a:r>
            <a:rPr lang="ru-RU" sz="1400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общего пользования местного значения, </a:t>
          </a:r>
          <a:r>
            <a:rPr lang="ru-RU" sz="1400" dirty="0" smtClean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придомовых </a:t>
          </a:r>
        </a:p>
        <a:p xmlns:a="http://schemas.openxmlformats.org/drawingml/2006/main">
          <a:pPr algn="just" eaLnBrk="0" hangingPunct="0"/>
          <a:r>
            <a:rPr lang="ru-RU" sz="1400" dirty="0" smtClean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территорий </a:t>
          </a:r>
          <a:r>
            <a:rPr lang="ru-RU" sz="1400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многоквартирных домов </a:t>
          </a:r>
          <a:r>
            <a:rPr lang="ru-RU" sz="1400" dirty="0" smtClean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и </a:t>
          </a:r>
          <a:r>
            <a:rPr lang="ru-RU" sz="1400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проездов к </a:t>
          </a:r>
          <a:endParaRPr lang="ru-RU" sz="1400" dirty="0" smtClean="0"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endParaRPr>
        </a:p>
        <a:p xmlns:a="http://schemas.openxmlformats.org/drawingml/2006/main">
          <a:pPr algn="just" eaLnBrk="0" hangingPunct="0"/>
          <a:r>
            <a:rPr lang="ru-RU" sz="1400" dirty="0" smtClean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придомовым </a:t>
          </a:r>
          <a:r>
            <a:rPr lang="ru-RU" sz="1400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территориям </a:t>
          </a:r>
          <a:r>
            <a:rPr lang="ru-RU" sz="1400" dirty="0" smtClean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многоквартирных </a:t>
          </a:r>
          <a:r>
            <a:rPr lang="ru-RU" sz="1400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домов, а </a:t>
          </a:r>
          <a:endParaRPr lang="ru-RU" sz="1400" dirty="0" smtClean="0"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endParaRPr>
        </a:p>
        <a:p xmlns:a="http://schemas.openxmlformats.org/drawingml/2006/main">
          <a:pPr algn="just" eaLnBrk="0" hangingPunct="0"/>
          <a:r>
            <a:rPr lang="ru-RU" sz="1400" dirty="0" smtClean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так </a:t>
          </a:r>
          <a:r>
            <a:rPr lang="ru-RU" sz="1400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же мостов и иных </a:t>
          </a:r>
          <a:r>
            <a:rPr lang="ru-RU" sz="1400" dirty="0" smtClean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транспортных инженерных</a:t>
          </a:r>
        </a:p>
        <a:p xmlns:a="http://schemas.openxmlformats.org/drawingml/2006/main">
          <a:pPr algn="just" eaLnBrk="0" hangingPunct="0"/>
          <a:r>
            <a:rPr lang="ru-RU" sz="1400" dirty="0" smtClean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 </a:t>
          </a:r>
          <a:r>
            <a:rPr lang="ru-RU" sz="1400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сооружений</a:t>
          </a:r>
          <a:r>
            <a:rPr lang="ru-RU" sz="1400" dirty="0" smtClean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rPr>
            <a:t>» </a:t>
          </a:r>
          <a:endParaRPr lang="ru-RU" sz="1400" b="1" dirty="0"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endParaRPr>
        </a:p>
      </cdr:txBody>
    </cdr:sp>
  </cdr:relSizeAnchor>
  <cdr:relSizeAnchor xmlns:cdr="http://schemas.openxmlformats.org/drawingml/2006/chartDrawing">
    <cdr:from>
      <cdr:x>0.67932</cdr:x>
      <cdr:y>0.58904</cdr:y>
    </cdr:from>
    <cdr:to>
      <cdr:x>0.73942</cdr:x>
      <cdr:y>0.71691</cdr:y>
    </cdr:to>
    <cdr:sp macro="" textlink="">
      <cdr:nvSpPr>
        <cdr:cNvPr id="5" name="Стрелка вниз 4"/>
        <cdr:cNvSpPr/>
      </cdr:nvSpPr>
      <cdr:spPr>
        <a:xfrm xmlns:a="http://schemas.openxmlformats.org/drawingml/2006/main">
          <a:off x="5478656" y="3096338"/>
          <a:ext cx="484700" cy="672160"/>
        </a:xfrm>
        <a:prstGeom xmlns:a="http://schemas.openxmlformats.org/drawingml/2006/main" prst="down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dirty="0"/>
        </a:p>
      </cdr:txBody>
    </cdr:sp>
  </cdr:relSizeAnchor>
  <cdr:relSizeAnchor xmlns:cdr="http://schemas.openxmlformats.org/drawingml/2006/chartDrawing">
    <cdr:from>
      <cdr:x>0.56951</cdr:x>
      <cdr:y>0.71878</cdr:y>
    </cdr:from>
    <cdr:to>
      <cdr:x>0.84525</cdr:x>
      <cdr:y>0.8649</cdr:y>
    </cdr:to>
    <cdr:sp macro="" textlink="">
      <cdr:nvSpPr>
        <cdr:cNvPr id="7" name="Rectangle 17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598239" y="3606563"/>
          <a:ext cx="2226366" cy="733182"/>
        </a:xfrm>
        <a:prstGeom xmlns:a="http://schemas.openxmlformats.org/drawingml/2006/main" prst="rect">
          <a:avLst/>
        </a:prstGeom>
        <a:ln xmlns:a="http://schemas.openxmlformats.org/drawingml/2006/main">
          <a:headEnd/>
          <a:tailEnd/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none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eaLnBrk="0" hangingPunct="0"/>
          <a:r>
            <a:rPr lang="ru-RU" sz="1800" b="1" dirty="0" smtClean="0">
              <a:ln>
                <a:solidFill>
                  <a:srgbClr val="9276E0"/>
                </a:solidFill>
              </a:ln>
              <a:solidFill>
                <a:srgbClr val="000000"/>
              </a:solidFill>
            </a:rPr>
            <a:t>31 935 603,00</a:t>
          </a:r>
        </a:p>
        <a:p xmlns:a="http://schemas.openxmlformats.org/drawingml/2006/main">
          <a:pPr algn="ctr" eaLnBrk="0" hangingPunct="0"/>
          <a:r>
            <a:rPr lang="ru-RU" sz="1800" b="1" dirty="0" smtClean="0">
              <a:ln>
                <a:solidFill>
                  <a:srgbClr val="9276E0"/>
                </a:solidFill>
              </a:ln>
              <a:solidFill>
                <a:srgbClr val="000000"/>
              </a:solidFill>
            </a:rPr>
            <a:t>рублей</a:t>
          </a:r>
          <a:endParaRPr lang="ru-RU" sz="1800" b="1" dirty="0">
            <a:ln>
              <a:solidFill>
                <a:srgbClr val="9276E0"/>
              </a:solidFill>
            </a:ln>
            <a:solidFill>
              <a:srgbClr val="00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b="0">
                <a:solidFill>
                  <a:schemeClr val="tx1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b="0">
                <a:solidFill>
                  <a:schemeClr val="tx1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5C67F2A7-A779-49CF-A875-62482D9949FC}" type="datetimeFigureOut">
              <a:rPr lang="ru-RU"/>
              <a:pPr>
                <a:defRPr/>
              </a:pPr>
              <a:t>14.01.2025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7218"/>
            <a:ext cx="5438775" cy="446635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b="0">
                <a:solidFill>
                  <a:schemeClr val="tx1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671"/>
            <a:ext cx="2946400" cy="49696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7CD90510-46E4-4A85-B6F0-D796776415A7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22437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D90510-46E4-4A85-B6F0-D796776415A7}" type="slidenum">
              <a:rPr lang="ru-RU" altLang="ru-RU" smtClean="0"/>
              <a:pPr>
                <a:defRPr/>
              </a:pPr>
              <a:t>10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02175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D90510-46E4-4A85-B6F0-D796776415A7}" type="slidenum">
              <a:rPr lang="ru-RU" altLang="ru-RU" smtClean="0"/>
              <a:pPr>
                <a:defRPr/>
              </a:pPr>
              <a:t>15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81983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D90510-46E4-4A85-B6F0-D796776415A7}" type="slidenum">
              <a:rPr lang="ru-RU" altLang="ru-RU" smtClean="0"/>
              <a:pPr>
                <a:defRPr/>
              </a:pPr>
              <a:t>27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920851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4B7314-F6F6-44F4-AED3-FB025A88957B}" type="slidenum">
              <a:rPr lang="ru-RU" smtClean="0">
                <a:solidFill>
                  <a:prstClr val="black"/>
                </a:solidFill>
              </a:rPr>
              <a:pPr eaLnBrk="1" hangingPunct="1">
                <a:defRPr/>
              </a:pPr>
              <a:t>36</a:t>
            </a:fld>
            <a:endParaRPr lang="ru-RU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832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127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006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09412C06-6B2D-42D6-8236-CB7F840357F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82261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16FC29B4-871E-48B4-AFD2-5AC640D22AD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99136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7115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442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6555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9621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2603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740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1103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986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9985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11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0565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4371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09412C06-6B2D-42D6-8236-CB7F840357F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92872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lumMod val="50000"/>
                    <a:lumOff val="50000"/>
                  </a:prstClr>
                </a:solidFill>
              </a:defRPr>
            </a:lvl1pPr>
          </a:lstStyle>
          <a:p>
            <a:pPr>
              <a:defRPr/>
            </a:pPr>
            <a:fld id="{16FC29B4-871E-48B4-AFD2-5AC640D22AD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0706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707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02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262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038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93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082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43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85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1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  <p:sldLayoutId id="214748419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267522C-9A5F-4D1C-A2AF-8D32D4FDD59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1/14/2025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ABBF0D6-30CA-43B3-B62F-FF7C7E01B9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495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  <p:sldLayoutId id="2147484199" r:id="rId5"/>
    <p:sldLayoutId id="2147484200" r:id="rId6"/>
    <p:sldLayoutId id="2147484201" r:id="rId7"/>
    <p:sldLayoutId id="2147484202" r:id="rId8"/>
    <p:sldLayoutId id="2147484203" r:id="rId9"/>
    <p:sldLayoutId id="2147484204" r:id="rId10"/>
    <p:sldLayoutId id="2147484205" r:id="rId11"/>
    <p:sldLayoutId id="2147484206" r:id="rId12"/>
    <p:sldLayoutId id="2147484207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hyperlink" Target="http://images.yandex.ru/yandsearch?fp=0&amp;img_url=http://img.nr2.ru/pict/arts1/32/51/325189.jpg&amp;iorient=&amp;ih=&amp;icolor=&amp;site=&amp;text=%D0%BA%D0%B0%D1%80%D1%82%D0%B8%D0%BD%D0%BA%D0%B8%20%D0%B4%D0%BE%D1%88%D0%BA%D0%BE%D0%BB%D1%8C%D0%BD%D0%BE%D0%B5%20%D0%BE%D0%B1%D1%80%D0%B0%D0%B7%D0%BE%D0%B2%D0%B0%D0%BD%D0%B8%D0%B5%20%D0%B2%D1%8B%D0%BA%D1%81%D0%B0&amp;iw=&amp;wp=&amp;pos=14&amp;recent=&amp;type=&amp;isize=&amp;rpt=simage&amp;itype=&amp;nojs=1" TargetMode="External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29.jpe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microsoft.com/office/2007/relationships/diagramDrawing" Target="../diagrams/drawing1.xml"/><Relationship Id="rId4" Type="http://schemas.openxmlformats.org/officeDocument/2006/relationships/image" Target="../media/image30.jpeg"/><Relationship Id="rId9" Type="http://schemas.openxmlformats.org/officeDocument/2006/relationships/diagramColors" Target="../diagrams/colors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480" y="1043940"/>
            <a:ext cx="6543040" cy="4770120"/>
          </a:xfrm>
          <a:prstGeom prst="rect">
            <a:avLst/>
          </a:prstGeom>
        </p:spPr>
      </p:pic>
      <p:sp>
        <p:nvSpPr>
          <p:cNvPr id="7170" name="Rectangle 3"/>
          <p:cNvSpPr>
            <a:spLocks noGrp="1"/>
          </p:cNvSpPr>
          <p:nvPr>
            <p:ph type="body" idx="4294967295"/>
          </p:nvPr>
        </p:nvSpPr>
        <p:spPr>
          <a:xfrm>
            <a:off x="557213" y="640080"/>
            <a:ext cx="8129587" cy="5716270"/>
          </a:xfr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chemeClr val="accent1">
                <a:lumMod val="25000"/>
              </a:schemeClr>
            </a:solidFill>
          </a:ln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  <a:defRPr/>
            </a:pP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  <a:defRPr/>
            </a:pP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  <a:defRPr/>
            </a:pP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</a:rPr>
              <a:t>БЮДЖЕТ ДЛЯ ГРАЖДАН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</a:rPr>
              <a:t>НА ОСНОВЕ 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</a:rPr>
              <a:t>РЕШЕНИЯ ГОРОДСКОЙ ДУМЫ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</a:rPr>
              <a:t> ГОРОДСКОГО ОКРУГА ВИЧУГА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</a:rPr>
              <a:t>«О  БЮДЖЕТЕ ГОРОДСКОГО ОКРУГА ВИЧУГА 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</a:rPr>
              <a:t>НА 202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</a:rPr>
              <a:t>5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</a:rPr>
              <a:t> ГОД И НА ПЛАНОВЫЙ ПЕРИОД 202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</a:rPr>
              <a:t>6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</a:rPr>
              <a:t> И 202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</a:rPr>
              <a:t>7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</a:rPr>
              <a:t> ГОДОВ»</a:t>
            </a:r>
          </a:p>
        </p:txBody>
      </p:sp>
      <p:sp>
        <p:nvSpPr>
          <p:cNvPr id="6147" name="Slide Number Placeholder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E5E2FFAC-18F1-41D5-80F5-762B5DD596EE}" type="slidenum">
              <a:rPr lang="en-US" altLang="ru-RU" sz="1200" b="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</a:t>
            </a:fld>
            <a:endParaRPr lang="en-US" altLang="ru-RU" sz="1200" b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6148" name="Рисунок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1081088"/>
            <a:ext cx="8001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3" descr="1333623935_180771401_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731" y="800219"/>
            <a:ext cx="1758079" cy="1758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File"/>
          <p:cNvSpPr>
            <a:spLocks noEditPoints="1" noChangeArrowheads="1"/>
          </p:cNvSpPr>
          <p:nvPr/>
        </p:nvSpPr>
        <p:spPr bwMode="auto">
          <a:xfrm>
            <a:off x="209551" y="1231900"/>
            <a:ext cx="8747124" cy="5473700"/>
          </a:xfrm>
          <a:custGeom>
            <a:avLst/>
            <a:gdLst>
              <a:gd name="T0" fmla="*/ 2147483647 w 21600"/>
              <a:gd name="T1" fmla="*/ 2147483647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209551" y="0"/>
            <a:ext cx="8539162" cy="892552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  <a:latin typeface="Times New Roman" pitchFamily="18" charset="0"/>
              </a:rPr>
              <a:t>Мероприятия, необходимые для решения основных проблем</a:t>
            </a:r>
            <a:endParaRPr lang="ru-RU" altLang="ru-RU" sz="1800" b="0" dirty="0">
              <a:solidFill>
                <a:schemeClr val="bg2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  <a:latin typeface="Times New Roman" pitchFamily="18" charset="0"/>
              </a:rPr>
              <a:t>в сфере бюджетной политики городского округа Вичуга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600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927100" y="2230438"/>
            <a:ext cx="184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15366" name="Text Box 8"/>
          <p:cNvSpPr txBox="1">
            <a:spLocks noChangeArrowheads="1"/>
          </p:cNvSpPr>
          <p:nvPr/>
        </p:nvSpPr>
        <p:spPr bwMode="auto">
          <a:xfrm>
            <a:off x="393699" y="1231901"/>
            <a:ext cx="8355013" cy="534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66700" indent="-266700"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tabLst>
                <a:tab pos="7896225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tabLst>
                <a:tab pos="7896225" algn="l"/>
              </a:tabLst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tabLst>
                <a:tab pos="7896225" algn="l"/>
              </a:tabLst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tabLst>
                <a:tab pos="7896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tabLst>
                <a:tab pos="7896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tabLst>
                <a:tab pos="7896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tabLst>
                <a:tab pos="7896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tabLst>
                <a:tab pos="7896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tabLst>
                <a:tab pos="7896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беспечение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полного и стабильного поступления налоговых и неналоговых платежей в бюджет города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1400" dirty="0" smtClean="0">
                <a:latin typeface="Times New Roman" pitchFamily="18" charset="0"/>
              </a:rPr>
              <a:t>Оптимизация </a:t>
            </a:r>
            <a:r>
              <a:rPr lang="ru-RU" altLang="ru-RU" sz="1400" dirty="0">
                <a:latin typeface="Times New Roman" pitchFamily="18" charset="0"/>
              </a:rPr>
              <a:t>бюджетных расходов, выявление и сокращение неэффективных затрат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ru-RU" altLang="ru-RU" sz="1400" dirty="0">
              <a:latin typeface="Times New Roman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потребностей в заемном финансировании, своевременном исполнении долговых обязательств, обеспечивающем возможность гарантированного выполнения городом обязательств по погашению муниципального долга и его обслуживанию.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ru-RU" altLang="ru-RU" sz="1400" dirty="0">
              <a:solidFill>
                <a:schemeClr val="bg2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1400" dirty="0">
                <a:latin typeface="Times New Roman" pitchFamily="18" charset="0"/>
              </a:rPr>
              <a:t>Обеспечение повышения доступности и качества, предоставляемых гражданам городского округа Вичуга, муниципальных услуг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ru-RU" altLang="ru-RU" sz="1400" dirty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1400" dirty="0">
                <a:latin typeface="Times New Roman" pitchFamily="18" charset="0"/>
              </a:rPr>
              <a:t>Обеспечение нормативно-методического сопровождения бюджетного процесса в городском округе Вичуга, организации планирования и исполнения  бюджета, ведения  бюджетного учета и формирования бюджетной отчетности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ru-RU" altLang="ru-RU" sz="1400" dirty="0">
              <a:latin typeface="Times New Roman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политики рационального использования бюджетных средств в совокупности с осуществлением мер по оптимизации бюджетных расходов и снижением неэффективных трат бюджета города;</a:t>
            </a:r>
          </a:p>
          <a:p>
            <a:pPr marL="0" indent="0" eaLnBrk="1" hangingPunct="1">
              <a:spcBef>
                <a:spcPct val="0"/>
              </a:spcBef>
              <a:buClrTx/>
              <a:buSzTx/>
              <a:buNone/>
            </a:pPr>
            <a:r>
              <a:rPr lang="ru-RU" sz="1400" dirty="0" smtClean="0"/>
              <a:t>     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Обеспечение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ключевых и целевых показателей  муниципальных программ, преемственность показателей достижения определенных целей, обозначенных в муниципальных программах, целям и задачам, обозначенным в государственных программах (национальных проектах), для обеспечения их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увязки.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ru-RU" altLang="ru-RU" sz="1400" dirty="0"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30823" y="1532050"/>
            <a:ext cx="2567353" cy="822104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33345" y="1532051"/>
            <a:ext cx="1213340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93653" y="1532051"/>
            <a:ext cx="1148786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033345" y="1989251"/>
            <a:ext cx="1213340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93653" y="1989251"/>
            <a:ext cx="1148786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98613" y="1973852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498613" y="1516651"/>
            <a:ext cx="3208706" cy="364902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582998" y="1973851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673246" y="1973852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30823" y="2431051"/>
            <a:ext cx="8276496" cy="483577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промышленного производства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30823" y="2968125"/>
            <a:ext cx="2567353" cy="3803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к предыдущему году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033345" y="2983526"/>
            <a:ext cx="1213340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101,2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349825" y="2983526"/>
            <a:ext cx="1148786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95,9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498613" y="2968127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100,2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582998" y="2968126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100,3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673246" y="2968127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100,2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30822" y="3500828"/>
            <a:ext cx="8276496" cy="483577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Оборот розничной торговли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30822" y="4037902"/>
            <a:ext cx="2567353" cy="3803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 в ценах соответствующих лет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033344" y="4053303"/>
            <a:ext cx="1213340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706,3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293652" y="4053303"/>
            <a:ext cx="1148786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6 048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498612" y="4037904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6 260,4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582997" y="4037903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6 479,5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673245" y="4037904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673,9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30821" y="4480448"/>
            <a:ext cx="2567353" cy="3803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к предыдущему году в сопоставимых ценах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033343" y="4495849"/>
            <a:ext cx="1213340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100,4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293651" y="4495849"/>
            <a:ext cx="1148786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8,8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498611" y="4480450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6582996" y="4480449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673244" y="4480450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30820" y="4953350"/>
            <a:ext cx="8276496" cy="483577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основной капитал за счет всех источников финансирования-всего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033345" y="5539343"/>
            <a:ext cx="1213340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0,2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293653" y="5539343"/>
            <a:ext cx="1148786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5498613" y="5523944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127,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582998" y="5523943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7673246" y="5523944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033344" y="5981889"/>
            <a:ext cx="1213340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90,0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293652" y="5981889"/>
            <a:ext cx="1148786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5498612" y="5966490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102,7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639172" y="5966489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99,1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7673245" y="5966490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30824" y="5539343"/>
            <a:ext cx="2567353" cy="3803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 в ценах соответствующих лет</a:t>
            </a: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430823" y="5981889"/>
            <a:ext cx="2567353" cy="3803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к предыдущему году в сопоставимых ценах</a:t>
            </a:r>
          </a:p>
        </p:txBody>
      </p:sp>
      <p:sp>
        <p:nvSpPr>
          <p:cNvPr id="61" name="Прямоугольник с двумя вырезанными соседними углами 60"/>
          <p:cNvSpPr/>
          <p:nvPr/>
        </p:nvSpPr>
        <p:spPr>
          <a:xfrm>
            <a:off x="430824" y="368968"/>
            <a:ext cx="8276488" cy="1011424"/>
          </a:xfrm>
          <a:prstGeom prst="snip2Same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i="1" dirty="0">
                <a:solidFill>
                  <a:srgbClr val="7030A0"/>
                </a:solidFill>
              </a:rPr>
              <a:t>Основные показатели прогноза социально-экономического развития  </a:t>
            </a:r>
            <a:r>
              <a:rPr lang="ru-RU" sz="1800" i="1" dirty="0" smtClean="0">
                <a:solidFill>
                  <a:srgbClr val="7030A0"/>
                </a:solidFill>
              </a:rPr>
              <a:t>городского </a:t>
            </a:r>
            <a:r>
              <a:rPr lang="ru-RU" sz="1800" i="1" dirty="0">
                <a:solidFill>
                  <a:srgbClr val="7030A0"/>
                </a:solidFill>
              </a:rPr>
              <a:t>округа Вичуга</a:t>
            </a:r>
          </a:p>
        </p:txBody>
      </p:sp>
    </p:spTree>
    <p:extLst>
      <p:ext uri="{BB962C8B-B14F-4D97-AF65-F5344CB8AC3E}">
        <p14:creationId xmlns:p14="http://schemas.microsoft.com/office/powerpoint/2010/main" val="358836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30818" y="1278165"/>
            <a:ext cx="8276496" cy="483577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малых и средних предприятий - всего по состоянию на конец года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033343" y="1864158"/>
            <a:ext cx="1213340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0,2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93651" y="1864158"/>
            <a:ext cx="1148786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0,2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98611" y="1848759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82996" y="1848758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0,2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673244" y="1848759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0,2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33342" y="2306704"/>
            <a:ext cx="1213340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100,0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93650" y="2306704"/>
            <a:ext cx="1148786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98610" y="2291305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82995" y="2291304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673243" y="2291305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30822" y="1864158"/>
            <a:ext cx="2567353" cy="3803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единиц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30821" y="2306704"/>
            <a:ext cx="2567353" cy="3803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к предыдущему году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30823" y="336296"/>
            <a:ext cx="2567353" cy="822104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33345" y="336297"/>
            <a:ext cx="1213340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293653" y="336297"/>
            <a:ext cx="1148786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033345" y="793497"/>
            <a:ext cx="1213340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293653" y="793497"/>
            <a:ext cx="1148786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498613" y="778098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498613" y="320897"/>
            <a:ext cx="3208706" cy="364902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582998" y="778097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673246" y="778098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22512" y="2758203"/>
            <a:ext cx="8276496" cy="483577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Фонд заработной платы всех работников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72005" y="3344196"/>
            <a:ext cx="1213340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2 104,7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285345" y="3344196"/>
            <a:ext cx="1148786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2 336,2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490305" y="3328797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2 523,1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574690" y="3328796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2 699,7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664938" y="3328797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861,7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22516" y="3344196"/>
            <a:ext cx="2567353" cy="3803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руб. 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33752" y="3804488"/>
            <a:ext cx="8276496" cy="483577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Среднесписочная численность работников организаций-всего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036277" y="4390481"/>
            <a:ext cx="1213340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296585" y="4390481"/>
            <a:ext cx="1148786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7,6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501545" y="4375082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7,6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585930" y="4375081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7,6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676178" y="4375082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7,6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33756" y="4390481"/>
            <a:ext cx="2567353" cy="3803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чел.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33752" y="4877149"/>
            <a:ext cx="8276496" cy="483577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заработная плата номинальная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36277" y="5463142"/>
            <a:ext cx="1213340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23 078,1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296585" y="5463142"/>
            <a:ext cx="1148786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25 616,6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501545" y="5447743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27 665,9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585930" y="5447742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29 602,5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676178" y="5447743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31 378,6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036276" y="5905688"/>
            <a:ext cx="1213340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296584" y="5905688"/>
            <a:ext cx="1148786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11,0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501544" y="5890289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8,0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585929" y="5890288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7,0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7676177" y="5890289"/>
            <a:ext cx="1034072" cy="3649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6,0</a:t>
            </a:r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33756" y="5463142"/>
            <a:ext cx="2567353" cy="3803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руб.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33755" y="5905688"/>
            <a:ext cx="2567353" cy="380303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% к предыдущему году</a:t>
            </a:r>
          </a:p>
        </p:txBody>
      </p:sp>
    </p:spTree>
    <p:extLst>
      <p:ext uri="{BB962C8B-B14F-4D97-AF65-F5344CB8AC3E}">
        <p14:creationId xmlns:p14="http://schemas.microsoft.com/office/powerpoint/2010/main" val="217997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%D0%9B%D1%83%D0%BF%D0%B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33375"/>
            <a:ext cx="1798638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AutoShape 9"/>
          <p:cNvSpPr>
            <a:spLocks noChangeArrowheads="1"/>
          </p:cNvSpPr>
          <p:nvPr/>
        </p:nvSpPr>
        <p:spPr bwMode="auto">
          <a:xfrm>
            <a:off x="323850" y="692150"/>
            <a:ext cx="6480175" cy="10080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chemeClr val="bg1"/>
                </a:solidFill>
                <a:latin typeface="Times New Roman" pitchFamily="18" charset="0"/>
              </a:rPr>
              <a:t>ОСНОВНЫЕ </a:t>
            </a:r>
            <a:r>
              <a:rPr lang="ru-RU" altLang="ru-RU" sz="1800" dirty="0" smtClean="0">
                <a:solidFill>
                  <a:schemeClr val="bg1"/>
                </a:solidFill>
                <a:latin typeface="Times New Roman" pitchFamily="18" charset="0"/>
              </a:rPr>
              <a:t>ХАРАКТЕРИСТИКИ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 smtClean="0">
                <a:solidFill>
                  <a:schemeClr val="bg1"/>
                </a:solidFill>
                <a:latin typeface="Times New Roman" pitchFamily="18" charset="0"/>
              </a:rPr>
              <a:t>БЮДЖЕТА </a:t>
            </a:r>
            <a:r>
              <a:rPr lang="ru-RU" altLang="ru-RU" sz="1800" dirty="0">
                <a:solidFill>
                  <a:schemeClr val="bg1"/>
                </a:solidFill>
                <a:latin typeface="Times New Roman" pitchFamily="18" charset="0"/>
              </a:rPr>
              <a:t>ГОРОДСКОГО ОКРУГА </a:t>
            </a:r>
            <a:r>
              <a:rPr lang="ru-RU" altLang="ru-RU" sz="1800" dirty="0" smtClean="0">
                <a:solidFill>
                  <a:schemeClr val="bg1"/>
                </a:solidFill>
                <a:latin typeface="Times New Roman" pitchFamily="18" charset="0"/>
              </a:rPr>
              <a:t>ВИЧУГА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на 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202</a:t>
            </a:r>
            <a:r>
              <a:rPr lang="en-US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5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000" dirty="0">
                <a:solidFill>
                  <a:schemeClr val="bg1"/>
                </a:solidFill>
                <a:latin typeface="Times New Roman" pitchFamily="18" charset="0"/>
              </a:rPr>
              <a:t>год и плановый период 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202</a:t>
            </a:r>
            <a:r>
              <a:rPr lang="en-US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6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000" dirty="0">
                <a:solidFill>
                  <a:schemeClr val="bg1"/>
                </a:solidFill>
                <a:latin typeface="Times New Roman" pitchFamily="18" charset="0"/>
              </a:rPr>
              <a:t>и 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202</a:t>
            </a:r>
            <a:r>
              <a:rPr lang="en-US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7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000" dirty="0">
                <a:solidFill>
                  <a:schemeClr val="bg1"/>
                </a:solidFill>
                <a:latin typeface="Times New Roman" pitchFamily="18" charset="0"/>
              </a:rPr>
              <a:t>годов</a:t>
            </a:r>
          </a:p>
        </p:txBody>
      </p:sp>
      <p:grpSp>
        <p:nvGrpSpPr>
          <p:cNvPr id="16388" name="Group 73"/>
          <p:cNvGrpSpPr>
            <a:grpSpLocks/>
          </p:cNvGrpSpPr>
          <p:nvPr/>
        </p:nvGrpSpPr>
        <p:grpSpPr bwMode="auto">
          <a:xfrm>
            <a:off x="323850" y="1700213"/>
            <a:ext cx="8496300" cy="4679950"/>
            <a:chOff x="113" y="981"/>
            <a:chExt cx="5352" cy="2948"/>
          </a:xfrm>
        </p:grpSpPr>
        <p:sp>
          <p:nvSpPr>
            <p:cNvPr id="16390" name="AutoShape 54"/>
            <p:cNvSpPr>
              <a:spLocks noChangeArrowheads="1"/>
            </p:cNvSpPr>
            <p:nvPr/>
          </p:nvSpPr>
          <p:spPr bwMode="auto">
            <a:xfrm>
              <a:off x="113" y="1797"/>
              <a:ext cx="2495" cy="680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solidFill>
                    <a:schemeClr val="bg1"/>
                  </a:solidFill>
                  <a:latin typeface="Times New Roman" pitchFamily="18" charset="0"/>
                </a:rPr>
                <a:t>ДОХОДЫ</a:t>
              </a:r>
            </a:p>
          </p:txBody>
        </p:sp>
        <p:sp>
          <p:nvSpPr>
            <p:cNvPr id="16391" name="AutoShape 55"/>
            <p:cNvSpPr>
              <a:spLocks noChangeArrowheads="1"/>
            </p:cNvSpPr>
            <p:nvPr/>
          </p:nvSpPr>
          <p:spPr bwMode="auto">
            <a:xfrm>
              <a:off x="113" y="2478"/>
              <a:ext cx="2495" cy="725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solidFill>
                    <a:schemeClr val="bg1"/>
                  </a:solidFill>
                  <a:latin typeface="Times New Roman" pitchFamily="18" charset="0"/>
                </a:rPr>
                <a:t>РАСХОДЫ</a:t>
              </a:r>
            </a:p>
          </p:txBody>
        </p:sp>
        <p:sp>
          <p:nvSpPr>
            <p:cNvPr id="16392" name="AutoShape 57"/>
            <p:cNvSpPr>
              <a:spLocks noChangeArrowheads="1"/>
            </p:cNvSpPr>
            <p:nvPr/>
          </p:nvSpPr>
          <p:spPr bwMode="auto">
            <a:xfrm>
              <a:off x="2608" y="1207"/>
              <a:ext cx="952" cy="589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 dirty="0" smtClean="0">
                  <a:solidFill>
                    <a:schemeClr val="bg1"/>
                  </a:solidFill>
                  <a:latin typeface="Times New Roman" pitchFamily="18" charset="0"/>
                </a:rPr>
                <a:t>202</a:t>
              </a:r>
              <a:r>
                <a:rPr lang="en-US" altLang="ru-RU" sz="1800" dirty="0" smtClean="0">
                  <a:solidFill>
                    <a:schemeClr val="bg1"/>
                  </a:solidFill>
                  <a:latin typeface="Times New Roman" pitchFamily="18" charset="0"/>
                </a:rPr>
                <a:t>5 </a:t>
              </a:r>
              <a:r>
                <a:rPr lang="ru-RU" altLang="ru-RU" sz="1800" dirty="0" smtClean="0">
                  <a:solidFill>
                    <a:schemeClr val="bg1"/>
                  </a:solidFill>
                  <a:latin typeface="Times New Roman" pitchFamily="18" charset="0"/>
                </a:rPr>
                <a:t>год</a:t>
              </a:r>
              <a:endParaRPr lang="ru-RU" altLang="ru-RU" sz="1800" dirty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16393" name="AutoShape 58"/>
            <p:cNvSpPr>
              <a:spLocks noChangeArrowheads="1"/>
            </p:cNvSpPr>
            <p:nvPr/>
          </p:nvSpPr>
          <p:spPr bwMode="auto">
            <a:xfrm>
              <a:off x="113" y="3203"/>
              <a:ext cx="2495" cy="725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solidFill>
                    <a:schemeClr val="bg1"/>
                  </a:solidFill>
                  <a:latin typeface="Times New Roman" pitchFamily="18" charset="0"/>
                </a:rPr>
                <a:t>ДЕФИЦИТ (-), ПРОФИЦИТ (+)</a:t>
              </a:r>
            </a:p>
          </p:txBody>
        </p:sp>
        <p:sp>
          <p:nvSpPr>
            <p:cNvPr id="16394" name="AutoShape 59"/>
            <p:cNvSpPr>
              <a:spLocks noChangeArrowheads="1"/>
            </p:cNvSpPr>
            <p:nvPr/>
          </p:nvSpPr>
          <p:spPr bwMode="auto">
            <a:xfrm>
              <a:off x="3561" y="1207"/>
              <a:ext cx="952" cy="589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 dirty="0" smtClean="0">
                  <a:solidFill>
                    <a:schemeClr val="bg1"/>
                  </a:solidFill>
                  <a:latin typeface="Times New Roman" pitchFamily="18" charset="0"/>
                </a:rPr>
                <a:t>202</a:t>
              </a:r>
              <a:r>
                <a:rPr lang="en-US" altLang="ru-RU" sz="1800" dirty="0" smtClean="0">
                  <a:solidFill>
                    <a:schemeClr val="bg1"/>
                  </a:solidFill>
                  <a:latin typeface="Times New Roman" pitchFamily="18" charset="0"/>
                </a:rPr>
                <a:t>6</a:t>
              </a:r>
              <a:r>
                <a:rPr lang="ru-RU" altLang="ru-RU" sz="1800" dirty="0" smtClean="0">
                  <a:solidFill>
                    <a:schemeClr val="bg1"/>
                  </a:solidFill>
                  <a:latin typeface="Times New Roman" pitchFamily="18" charset="0"/>
                </a:rPr>
                <a:t> </a:t>
              </a:r>
              <a:r>
                <a:rPr lang="ru-RU" altLang="ru-RU" sz="1800" dirty="0">
                  <a:solidFill>
                    <a:schemeClr val="bg1"/>
                  </a:solidFill>
                  <a:latin typeface="Times New Roman" pitchFamily="18" charset="0"/>
                </a:rPr>
                <a:t>год</a:t>
              </a:r>
            </a:p>
          </p:txBody>
        </p:sp>
        <p:sp>
          <p:nvSpPr>
            <p:cNvPr id="16395" name="AutoShape 60"/>
            <p:cNvSpPr>
              <a:spLocks noChangeArrowheads="1"/>
            </p:cNvSpPr>
            <p:nvPr/>
          </p:nvSpPr>
          <p:spPr bwMode="auto">
            <a:xfrm>
              <a:off x="4513" y="1207"/>
              <a:ext cx="952" cy="589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 dirty="0" smtClean="0">
                  <a:solidFill>
                    <a:schemeClr val="bg1"/>
                  </a:solidFill>
                  <a:latin typeface="Times New Roman" pitchFamily="18" charset="0"/>
                </a:rPr>
                <a:t>202</a:t>
              </a:r>
              <a:r>
                <a:rPr lang="en-US" altLang="ru-RU" sz="1800" dirty="0" smtClean="0">
                  <a:solidFill>
                    <a:schemeClr val="bg1"/>
                  </a:solidFill>
                  <a:latin typeface="Times New Roman" pitchFamily="18" charset="0"/>
                </a:rPr>
                <a:t>7</a:t>
              </a:r>
              <a:r>
                <a:rPr lang="ru-RU" altLang="ru-RU" sz="1800" dirty="0" smtClean="0">
                  <a:solidFill>
                    <a:schemeClr val="bg1"/>
                  </a:solidFill>
                  <a:latin typeface="Times New Roman" pitchFamily="18" charset="0"/>
                </a:rPr>
                <a:t> </a:t>
              </a:r>
              <a:r>
                <a:rPr lang="ru-RU" altLang="ru-RU" sz="1800" dirty="0">
                  <a:solidFill>
                    <a:schemeClr val="bg1"/>
                  </a:solidFill>
                  <a:latin typeface="Times New Roman" pitchFamily="18" charset="0"/>
                </a:rPr>
                <a:t>год</a:t>
              </a:r>
            </a:p>
          </p:txBody>
        </p:sp>
        <p:sp>
          <p:nvSpPr>
            <p:cNvPr id="16396" name="AutoShape 61"/>
            <p:cNvSpPr>
              <a:spLocks noChangeArrowheads="1"/>
            </p:cNvSpPr>
            <p:nvPr/>
          </p:nvSpPr>
          <p:spPr bwMode="auto">
            <a:xfrm>
              <a:off x="2609" y="1796"/>
              <a:ext cx="952" cy="681"/>
            </a:xfrm>
            <a:prstGeom prst="flowChartAlternateProcess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ru-RU" sz="1800" dirty="0" smtClean="0">
                  <a:latin typeface="Times New Roman" pitchFamily="18" charset="0"/>
                </a:rPr>
                <a:t>1 053 382,2</a:t>
              </a:r>
              <a:endParaRPr lang="ru-RU" altLang="ru-RU" sz="1800" dirty="0">
                <a:latin typeface="Times New Roman" pitchFamily="18" charset="0"/>
              </a:endParaRPr>
            </a:p>
          </p:txBody>
        </p:sp>
        <p:sp>
          <p:nvSpPr>
            <p:cNvPr id="16397" name="AutoShape 62"/>
            <p:cNvSpPr>
              <a:spLocks noChangeArrowheads="1"/>
            </p:cNvSpPr>
            <p:nvPr/>
          </p:nvSpPr>
          <p:spPr bwMode="auto">
            <a:xfrm>
              <a:off x="2608" y="2478"/>
              <a:ext cx="952" cy="725"/>
            </a:xfrm>
            <a:prstGeom prst="flowChartAlternateProcess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ru-RU" sz="1800" dirty="0" smtClean="0">
                  <a:latin typeface="Times New Roman" pitchFamily="18" charset="0"/>
                </a:rPr>
                <a:t>1 053 382,2</a:t>
              </a:r>
              <a:endParaRPr lang="ru-RU" altLang="ru-RU" sz="1800" dirty="0">
                <a:latin typeface="Times New Roman" pitchFamily="18" charset="0"/>
              </a:endParaRPr>
            </a:p>
          </p:txBody>
        </p:sp>
        <p:sp>
          <p:nvSpPr>
            <p:cNvPr id="16398" name="AutoShape 63"/>
            <p:cNvSpPr>
              <a:spLocks noChangeArrowheads="1"/>
            </p:cNvSpPr>
            <p:nvPr/>
          </p:nvSpPr>
          <p:spPr bwMode="auto">
            <a:xfrm>
              <a:off x="2608" y="3203"/>
              <a:ext cx="952" cy="726"/>
            </a:xfrm>
            <a:prstGeom prst="flowChartAlternateProcess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 dirty="0" smtClean="0">
                  <a:latin typeface="Times New Roman" pitchFamily="18" charset="0"/>
                </a:rPr>
                <a:t>0,0</a:t>
              </a:r>
              <a:endParaRPr lang="ru-RU" altLang="ru-RU" sz="1800" dirty="0">
                <a:latin typeface="Times New Roman" pitchFamily="18" charset="0"/>
              </a:endParaRPr>
            </a:p>
          </p:txBody>
        </p:sp>
        <p:sp>
          <p:nvSpPr>
            <p:cNvPr id="16399" name="AutoShape 64"/>
            <p:cNvSpPr>
              <a:spLocks noChangeArrowheads="1"/>
            </p:cNvSpPr>
            <p:nvPr/>
          </p:nvSpPr>
          <p:spPr bwMode="auto">
            <a:xfrm>
              <a:off x="3560" y="1797"/>
              <a:ext cx="952" cy="681"/>
            </a:xfrm>
            <a:prstGeom prst="flowChartAlternateProcess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ru-RU" sz="1800" dirty="0" smtClean="0">
                  <a:latin typeface="Times New Roman" pitchFamily="18" charset="0"/>
                </a:rPr>
                <a:t>1 066 366,7</a:t>
              </a:r>
              <a:endParaRPr lang="ru-RU" altLang="ru-RU" sz="1800" dirty="0">
                <a:latin typeface="Times New Roman" pitchFamily="18" charset="0"/>
              </a:endParaRPr>
            </a:p>
          </p:txBody>
        </p:sp>
        <p:sp>
          <p:nvSpPr>
            <p:cNvPr id="16400" name="AutoShape 65"/>
            <p:cNvSpPr>
              <a:spLocks noChangeArrowheads="1"/>
            </p:cNvSpPr>
            <p:nvPr/>
          </p:nvSpPr>
          <p:spPr bwMode="auto">
            <a:xfrm>
              <a:off x="3561" y="2478"/>
              <a:ext cx="952" cy="725"/>
            </a:xfrm>
            <a:prstGeom prst="flowChartAlternateProcess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ru-RU" sz="1800" dirty="0" smtClean="0">
                  <a:latin typeface="Times New Roman" pitchFamily="18" charset="0"/>
                </a:rPr>
                <a:t>1 066 366,7</a:t>
              </a:r>
              <a:endParaRPr lang="ru-RU" altLang="ru-RU" sz="1800" dirty="0">
                <a:latin typeface="Times New Roman" pitchFamily="18" charset="0"/>
              </a:endParaRPr>
            </a:p>
          </p:txBody>
        </p:sp>
        <p:sp>
          <p:nvSpPr>
            <p:cNvPr id="16401" name="AutoShape 66"/>
            <p:cNvSpPr>
              <a:spLocks noChangeArrowheads="1"/>
            </p:cNvSpPr>
            <p:nvPr/>
          </p:nvSpPr>
          <p:spPr bwMode="auto">
            <a:xfrm>
              <a:off x="4512" y="1796"/>
              <a:ext cx="952" cy="681"/>
            </a:xfrm>
            <a:prstGeom prst="flowChartAlternateProcess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ru-RU" sz="1800" dirty="0" smtClean="0">
                  <a:latin typeface="Times New Roman" pitchFamily="18" charset="0"/>
                </a:rPr>
                <a:t>971 521,3</a:t>
              </a:r>
              <a:endParaRPr lang="ru-RU" altLang="ru-RU" sz="1800" dirty="0">
                <a:latin typeface="Times New Roman" pitchFamily="18" charset="0"/>
              </a:endParaRPr>
            </a:p>
          </p:txBody>
        </p:sp>
        <p:sp>
          <p:nvSpPr>
            <p:cNvPr id="16402" name="AutoShape 67"/>
            <p:cNvSpPr>
              <a:spLocks noChangeArrowheads="1"/>
            </p:cNvSpPr>
            <p:nvPr/>
          </p:nvSpPr>
          <p:spPr bwMode="auto">
            <a:xfrm>
              <a:off x="4513" y="2478"/>
              <a:ext cx="952" cy="725"/>
            </a:xfrm>
            <a:prstGeom prst="flowChartAlternateProcess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ru-RU" sz="1800" dirty="0" smtClean="0">
                  <a:latin typeface="Times New Roman" pitchFamily="18" charset="0"/>
                </a:rPr>
                <a:t>971 521,3</a:t>
              </a:r>
              <a:endParaRPr lang="ru-RU" altLang="ru-RU" sz="1800" dirty="0">
                <a:latin typeface="Times New Roman" pitchFamily="18" charset="0"/>
              </a:endParaRPr>
            </a:p>
          </p:txBody>
        </p:sp>
        <p:sp>
          <p:nvSpPr>
            <p:cNvPr id="16403" name="AutoShape 68"/>
            <p:cNvSpPr>
              <a:spLocks noChangeArrowheads="1"/>
            </p:cNvSpPr>
            <p:nvPr/>
          </p:nvSpPr>
          <p:spPr bwMode="auto">
            <a:xfrm>
              <a:off x="3560" y="3203"/>
              <a:ext cx="952" cy="726"/>
            </a:xfrm>
            <a:prstGeom prst="flowChartAlternateProcess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 dirty="0" smtClean="0">
                  <a:latin typeface="Times New Roman" pitchFamily="18" charset="0"/>
                </a:rPr>
                <a:t>0,0</a:t>
              </a:r>
              <a:endParaRPr lang="ru-RU" altLang="ru-RU" sz="1800" dirty="0">
                <a:latin typeface="Times New Roman" pitchFamily="18" charset="0"/>
              </a:endParaRPr>
            </a:p>
          </p:txBody>
        </p:sp>
        <p:sp>
          <p:nvSpPr>
            <p:cNvPr id="16404" name="AutoShape 69"/>
            <p:cNvSpPr>
              <a:spLocks noChangeArrowheads="1"/>
            </p:cNvSpPr>
            <p:nvPr/>
          </p:nvSpPr>
          <p:spPr bwMode="auto">
            <a:xfrm>
              <a:off x="4512" y="3202"/>
              <a:ext cx="952" cy="726"/>
            </a:xfrm>
            <a:prstGeom prst="flowChartAlternateProcess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 dirty="0" smtClean="0">
                  <a:latin typeface="Times New Roman" pitchFamily="18" charset="0"/>
                </a:rPr>
                <a:t>0,0</a:t>
              </a:r>
              <a:endParaRPr lang="ru-RU" altLang="ru-RU" sz="1800" dirty="0">
                <a:latin typeface="Times New Roman" pitchFamily="18" charset="0"/>
              </a:endParaRPr>
            </a:p>
          </p:txBody>
        </p:sp>
        <p:sp>
          <p:nvSpPr>
            <p:cNvPr id="16405" name="AutoShape 70"/>
            <p:cNvSpPr>
              <a:spLocks noChangeArrowheads="1"/>
            </p:cNvSpPr>
            <p:nvPr/>
          </p:nvSpPr>
          <p:spPr bwMode="auto">
            <a:xfrm>
              <a:off x="113" y="1207"/>
              <a:ext cx="2495" cy="590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solidFill>
                    <a:schemeClr val="bg1"/>
                  </a:solidFill>
                  <a:latin typeface="Times New Roman" pitchFamily="18" charset="0"/>
                </a:rPr>
                <a:t>Показатель</a:t>
              </a:r>
            </a:p>
          </p:txBody>
        </p:sp>
        <p:sp>
          <p:nvSpPr>
            <p:cNvPr id="16406" name="Text Box 72"/>
            <p:cNvSpPr txBox="1">
              <a:spLocks noChangeArrowheads="1"/>
            </p:cNvSpPr>
            <p:nvPr/>
          </p:nvSpPr>
          <p:spPr bwMode="auto">
            <a:xfrm>
              <a:off x="4377" y="981"/>
              <a:ext cx="104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1600">
                  <a:solidFill>
                    <a:schemeClr val="accent1"/>
                  </a:solidFill>
                  <a:latin typeface="Times New Roman" pitchFamily="18" charset="0"/>
                </a:rPr>
                <a:t>тыс. рублей</a:t>
              </a:r>
            </a:p>
          </p:txBody>
        </p:sp>
      </p:grpSp>
      <p:sp>
        <p:nvSpPr>
          <p:cNvPr id="16389" name="Slide Number Placeholder 5"/>
          <p:cNvSpPr txBox="1">
            <a:spLocks noGrp="1"/>
          </p:cNvSpPr>
          <p:nvPr/>
        </p:nvSpPr>
        <p:spPr bwMode="auto">
          <a:xfrm>
            <a:off x="8604250" y="6492875"/>
            <a:ext cx="5397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7501A10-B2FA-409F-9E8A-972D5D5244F2}" type="slidenum">
              <a:rPr lang="en-US" altLang="ru-RU" sz="1200" b="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ru-RU" sz="1200" b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66" name="Picture 7" descr="%D0%9B%D1%83%D0%BF%D0%B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143" y="304800"/>
            <a:ext cx="1647676" cy="1186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Text Box 65"/>
          <p:cNvSpPr txBox="1">
            <a:spLocks noChangeArrowheads="1"/>
          </p:cNvSpPr>
          <p:nvPr/>
        </p:nvSpPr>
        <p:spPr bwMode="auto">
          <a:xfrm>
            <a:off x="5811838" y="0"/>
            <a:ext cx="12334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b="0"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6836" y="438150"/>
            <a:ext cx="68778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Основные характеристики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доходов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бюджета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городского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округа Вичуга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на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2025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год и на плановый период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2026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и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2027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годов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64316"/>
              </p:ext>
            </p:extLst>
          </p:nvPr>
        </p:nvGraphicFramePr>
        <p:xfrm>
          <a:off x="516836" y="1852819"/>
          <a:ext cx="8289926" cy="4030923"/>
        </p:xfrm>
        <a:graphic>
          <a:graphicData uri="http://schemas.openxmlformats.org/drawingml/2006/table">
            <a:tbl>
              <a:tblPr firstRow="1" firstCol="1" bandRow="1"/>
              <a:tblGrid>
                <a:gridCol w="17435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1778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6434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721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1001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4352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386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59220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50" baseline="0" dirty="0" smtClean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50" baseline="0" dirty="0" smtClean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доходов</a:t>
                      </a:r>
                      <a:endParaRPr lang="ru-RU" sz="1400" b="1" kern="150" baseline="0" dirty="0"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29783" marR="29783" marT="29792" marB="297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b="1" kern="150" baseline="0" dirty="0" smtClean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b="1" kern="150" baseline="0" dirty="0" smtClean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sz="1400" b="1" kern="150" baseline="0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29783" marR="29783" marT="29792" marB="297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b="1" kern="150" baseline="0" dirty="0" smtClean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b="1" kern="150" baseline="0" dirty="0" smtClean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sz="1400" b="1" kern="150" baseline="0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29783" marR="29783" marT="29792" marB="297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1400" b="1" kern="150" baseline="0" dirty="0" smtClean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400" b="1" kern="150" baseline="0" dirty="0" smtClean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sz="1400" b="1" kern="150" baseline="0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29783" marR="29783" marT="29792" marB="297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489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50" baseline="0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29783" marR="29783" marT="29792" marB="297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50" baseline="0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В % к  общему объему доходов</a:t>
                      </a:r>
                    </a:p>
                  </a:txBody>
                  <a:tcPr marL="29783" marR="29783" marT="29792" marB="297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50" baseline="0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29783" marR="29783" marT="29792" marB="297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50" baseline="0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В % к  общему объему доходов</a:t>
                      </a:r>
                    </a:p>
                  </a:txBody>
                  <a:tcPr marL="29783" marR="29783" marT="29792" marB="297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50" baseline="0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29783" marR="29783" marT="29792" marB="297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50" baseline="0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В % к  общему объему доходов</a:t>
                      </a:r>
                    </a:p>
                  </a:txBody>
                  <a:tcPr marL="29783" marR="29783" marT="29792" marB="297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354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kern="150" baseline="0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Налоговые доходы</a:t>
                      </a:r>
                    </a:p>
                  </a:txBody>
                  <a:tcPr marL="29783" marR="29783" marT="29792" marB="297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Andale Sans UI"/>
                        </a:rPr>
                        <a:t>147 321 324,00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Andale Sans UI"/>
                        </a:rPr>
                        <a:t>14,0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Andale Sans UI"/>
                        </a:rPr>
                        <a:t>156 292 504,00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Andale Sans UI"/>
                        </a:rPr>
                        <a:t>14,7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Andale Sans UI"/>
                        </a:rPr>
                        <a:t>169 990 074,00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Andale Sans UI"/>
                        </a:rPr>
                        <a:t>17,5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35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kern="150" baseline="0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Неналоговые доходы</a:t>
                      </a:r>
                    </a:p>
                  </a:txBody>
                  <a:tcPr marL="29783" marR="29783" marT="29792" marB="297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Andale Sans UI"/>
                        </a:rPr>
                        <a:t>26 325 318,52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Andale Sans UI"/>
                        </a:rPr>
                        <a:t>2,5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Andale Sans UI"/>
                        </a:rPr>
                        <a:t>20 568 547,22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Andale Sans UI"/>
                        </a:rPr>
                        <a:t>1,9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>
                          <a:effectLst/>
                          <a:latin typeface="Times New Roman"/>
                          <a:ea typeface="Andale Sans UI"/>
                        </a:rPr>
                        <a:t>20 711 409,12</a:t>
                      </a:r>
                      <a:endParaRPr lang="ru-RU" sz="120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Andale Sans UI"/>
                        </a:rPr>
                        <a:t>2,1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735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kern="150" baseline="0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29783" marR="29783" marT="29792" marB="297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 b="0" dirty="0">
                          <a:effectLst/>
                          <a:latin typeface="Times New Roman"/>
                        </a:rPr>
                        <a:t>879 735 526,23</a:t>
                      </a: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ru-RU" sz="1200" b="0" dirty="0">
                          <a:effectLst/>
                          <a:latin typeface="Times New Roman"/>
                          <a:ea typeface="Andale Sans UI"/>
                        </a:rPr>
                        <a:t>83,5</a:t>
                      </a:r>
                      <a:endParaRPr lang="ru-RU" sz="1200" b="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 b="0" dirty="0">
                          <a:effectLst/>
                          <a:latin typeface="Times New Roman"/>
                          <a:ea typeface="Andale Sans UI"/>
                        </a:rPr>
                        <a:t>889 505 660,64</a:t>
                      </a:r>
                      <a:endParaRPr lang="ru-RU" sz="1200" b="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50" dirty="0">
                          <a:effectLst/>
                          <a:latin typeface="Times New Roman"/>
                          <a:ea typeface="Andale Sans UI"/>
                        </a:rPr>
                        <a:t>83,4</a:t>
                      </a:r>
                      <a:endParaRPr lang="ru-RU" sz="1200" b="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Times New Roman"/>
                          <a:ea typeface="Andale Sans UI"/>
                        </a:rPr>
                        <a:t>780 819 860,57</a:t>
                      </a:r>
                      <a:endParaRPr lang="ru-RU" sz="1200" b="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50" dirty="0">
                          <a:effectLst/>
                          <a:latin typeface="Times New Roman"/>
                          <a:ea typeface="Andale Sans UI"/>
                        </a:rPr>
                        <a:t>80,4</a:t>
                      </a:r>
                      <a:endParaRPr lang="ru-RU" sz="1200" b="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72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kern="150" baseline="0" dirty="0"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29783" marR="29783" marT="29792" marB="29792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effectLst/>
                          <a:latin typeface="Times New Roman"/>
                          <a:ea typeface="Andale Sans UI"/>
                        </a:rPr>
                        <a:t>1 053 382 168,75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effectLst/>
                          <a:latin typeface="Times New Roman"/>
                          <a:ea typeface="Andale Sans UI"/>
                        </a:rPr>
                        <a:t>100,0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effectLst/>
                          <a:latin typeface="Times New Roman"/>
                          <a:ea typeface="Andale Sans UI"/>
                        </a:rPr>
                        <a:t>1 066 366 711,86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effectLst/>
                          <a:latin typeface="Times New Roman"/>
                          <a:ea typeface="Andale Sans UI"/>
                        </a:rPr>
                        <a:t>100,0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effectLst/>
                          <a:latin typeface="Times New Roman"/>
                          <a:ea typeface="Andale Sans UI"/>
                        </a:rPr>
                        <a:t>971 521 343,69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50" dirty="0">
                          <a:effectLst/>
                          <a:latin typeface="Times New Roman"/>
                          <a:ea typeface="Andale Sans UI"/>
                        </a:rPr>
                        <a:t>100,0</a:t>
                      </a:r>
                      <a:endParaRPr lang="ru-RU" sz="1200" dirty="0">
                        <a:effectLst/>
                        <a:latin typeface="Times New Roman"/>
                      </a:endParaRPr>
                    </a:p>
                  </a:txBody>
                  <a:tcPr marL="34925" marR="34925" marT="34925" marB="349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5"/>
          <p:cNvSpPr txBox="1">
            <a:spLocks noChangeArrowheads="1"/>
          </p:cNvSpPr>
          <p:nvPr/>
        </p:nvSpPr>
        <p:spPr bwMode="auto">
          <a:xfrm>
            <a:off x="379413" y="493713"/>
            <a:ext cx="2195512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b="0">
              <a:latin typeface="Times New Roman" pitchFamily="18" charset="0"/>
            </a:endParaRPr>
          </a:p>
        </p:txBody>
      </p:sp>
      <p:sp>
        <p:nvSpPr>
          <p:cNvPr id="18435" name="Slide Number Placeholder 5"/>
          <p:cNvSpPr txBox="1">
            <a:spLocks noGrp="1"/>
          </p:cNvSpPr>
          <p:nvPr/>
        </p:nvSpPr>
        <p:spPr bwMode="auto">
          <a:xfrm>
            <a:off x="8748713" y="6661150"/>
            <a:ext cx="29845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6301B7C-26E5-46DA-BF10-799AAE8852DF}" type="slidenum">
              <a:rPr lang="en-US" altLang="ru-RU" sz="1200" b="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ru-RU" sz="1200" b="0" dirty="0">
              <a:solidFill>
                <a:srgbClr val="898989"/>
              </a:solidFill>
              <a:latin typeface="Calibri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745711968"/>
              </p:ext>
            </p:extLst>
          </p:nvPr>
        </p:nvGraphicFramePr>
        <p:xfrm>
          <a:off x="379413" y="874041"/>
          <a:ext cx="8499475" cy="5669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79413" y="400264"/>
            <a:ext cx="8603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</a:rPr>
              <a:t>Структура налоговых </a:t>
            </a:r>
            <a:r>
              <a:rPr lang="ru-RU" sz="2400" dirty="0" smtClean="0">
                <a:solidFill>
                  <a:srgbClr val="7030A0"/>
                </a:solidFill>
              </a:rPr>
              <a:t>доходов </a:t>
            </a:r>
            <a:r>
              <a:rPr lang="ru-RU" sz="2400" dirty="0">
                <a:solidFill>
                  <a:srgbClr val="7030A0"/>
                </a:solidFill>
              </a:rPr>
              <a:t>в </a:t>
            </a:r>
            <a:r>
              <a:rPr lang="ru-RU" sz="2400" dirty="0" smtClean="0">
                <a:solidFill>
                  <a:srgbClr val="7030A0"/>
                </a:solidFill>
              </a:rPr>
              <a:t>2025 </a:t>
            </a:r>
            <a:r>
              <a:rPr lang="ru-RU" sz="2400" dirty="0">
                <a:solidFill>
                  <a:srgbClr val="7030A0"/>
                </a:solidFill>
              </a:rPr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val="254987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591667958"/>
              </p:ext>
            </p:extLst>
          </p:nvPr>
        </p:nvGraphicFramePr>
        <p:xfrm>
          <a:off x="224118" y="122896"/>
          <a:ext cx="8919882" cy="6723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4527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229238825"/>
              </p:ext>
            </p:extLst>
          </p:nvPr>
        </p:nvGraphicFramePr>
        <p:xfrm>
          <a:off x="197225" y="403413"/>
          <a:ext cx="8812304" cy="6364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42" descr="consolid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30838"/>
            <a:ext cx="1727200" cy="142716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868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5"/>
          <p:cNvSpPr txBox="1">
            <a:spLocks noGrp="1"/>
          </p:cNvSpPr>
          <p:nvPr/>
        </p:nvSpPr>
        <p:spPr bwMode="auto">
          <a:xfrm>
            <a:off x="8675688" y="6492875"/>
            <a:ext cx="46831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D99E6D55-645D-4ED4-A1B1-EF19AE48A205}" type="slidenum">
              <a:rPr lang="en-US" altLang="ru-RU" sz="1200" b="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en-US" altLang="ru-RU" sz="1200" b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549275"/>
            <a:ext cx="9144000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indent="361950"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000" b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800" b="0">
              <a:latin typeface="Times New Roman" pitchFamily="18" charset="0"/>
            </a:endParaRPr>
          </a:p>
        </p:txBody>
      </p:sp>
      <p:sp>
        <p:nvSpPr>
          <p:cNvPr id="21508" name="Rectangle 6" descr="Папирус"/>
          <p:cNvSpPr>
            <a:spLocks noChangeArrowheads="1"/>
          </p:cNvSpPr>
          <p:nvPr/>
        </p:nvSpPr>
        <p:spPr bwMode="auto">
          <a:xfrm>
            <a:off x="215900" y="1027113"/>
            <a:ext cx="8712200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indent="361950"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900" b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324885"/>
              </p:ext>
            </p:extLst>
          </p:nvPr>
        </p:nvGraphicFramePr>
        <p:xfrm>
          <a:off x="179388" y="908050"/>
          <a:ext cx="8785225" cy="5184777"/>
        </p:xfrm>
        <a:graphic>
          <a:graphicData uri="http://schemas.openxmlformats.org/drawingml/2006/table">
            <a:tbl>
              <a:tblPr/>
              <a:tblGrid>
                <a:gridCol w="23554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625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7832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7595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28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079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C3C65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C3C65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C3C65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Уточненные ассигнования на 01.09.202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40E7A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7295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7295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7295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54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Расходы всего: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693 575 846,73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940E7A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1 053 382 168,75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940E7A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1 066 366 711,86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940E7A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971 521 343,69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940E7A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08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- за счет средств бюджета городского округа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776</a:t>
                      </a: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70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940E7A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510 1968 531,84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940E7A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474 016 126,00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940E7A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458 197 557,90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940E7A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95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- за счет межбюджетных трансфертов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419 855 070,03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543 183 636,91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580 150 585,86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489 223, 785,79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47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Условно утвержденные расходы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7 595 905,87</a:t>
                      </a: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12 200 000,00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940E7A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40E7A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24 100 000,00</a:t>
                      </a:r>
                      <a:endParaRPr kumimoji="0" lang="ru-RU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940E7A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05" marR="4900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2B2FF"/>
                        </a:gs>
                        <a:gs pos="50000">
                          <a:srgbClr val="CECEFF"/>
                        </a:gs>
                        <a:gs pos="100000">
                          <a:srgbClr val="E6E6FF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258888" y="344488"/>
            <a:ext cx="6372225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altLang="ru-RU" sz="1800" dirty="0">
                <a:solidFill>
                  <a:srgbClr val="0070C0"/>
                </a:solidFill>
                <a:ea typeface="Calibri" pitchFamily="34" charset="0"/>
                <a:cs typeface="Times New Roman" pitchFamily="18" charset="0"/>
              </a:rPr>
              <a:t>РАСХОДЫ  БЮДЖЕТА ГОРОДСКОГО ОКРУГА ВИЧУГА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625" y="1383029"/>
            <a:ext cx="8401050" cy="28460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3862" y="4343966"/>
            <a:ext cx="8401050" cy="9334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419243"/>
              </p:ext>
            </p:extLst>
          </p:nvPr>
        </p:nvGraphicFramePr>
        <p:xfrm>
          <a:off x="533399" y="1521143"/>
          <a:ext cx="8181976" cy="25665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13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171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2452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2452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2452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085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b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5903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80 980 965,09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81 619 041,73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r>
                        <a:rPr lang="en-US" sz="900" b="1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672 915,26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245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01 02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Функционирование высшего должностного лица субъекта Российской Федерации и муниципального образования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2 178 372,67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2 279 730,81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2 279</a:t>
                      </a:r>
                      <a:r>
                        <a:rPr lang="en-US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730,81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245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01 03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8 635 035,01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8 968 082,26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8 968 082,26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245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01 04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Функционирование Правительства Российской Федерации, высших исполнительных органов субъектов Российской Федерации, местных администраций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24 38 2816,09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25 512 413,22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25 512 413,22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877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01 05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Судебная система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804,69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46 886 77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760,30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09168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01 06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10 540 258,78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10 995 826,42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10 995 826,42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проведения выборов и референдумов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500 000,00</a:t>
                      </a:r>
                    </a:p>
                    <a:p>
                      <a:pPr algn="ctr"/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54811302"/>
                  </a:ext>
                </a:extLst>
              </a:tr>
              <a:tr h="18710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Резервные фонды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300 000,00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8710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Другие общегосударственные вопросы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34 443 677,95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33 516 102,25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28 516 102,26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752986"/>
              </p:ext>
            </p:extLst>
          </p:nvPr>
        </p:nvGraphicFramePr>
        <p:xfrm>
          <a:off x="504826" y="4386915"/>
          <a:ext cx="8210549" cy="8475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41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232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77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77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77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55013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b">
                    <a:solidFill>
                      <a:srgbClr val="9BFF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9BFF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9BFF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9BFF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2027 год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9BFF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50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BFF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BFF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7 427 770,12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BFF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6 894 403,47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BFF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6 894 403,47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BFF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5013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BFF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Защита населения и территории от чрезвычайных ситуаций природного и техногенного характера, пожарная безопасность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BFF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7 427 770,12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BFF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6 894 403,47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BFF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6 894 403,47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BFF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428626" y="5497830"/>
            <a:ext cx="8401050" cy="11334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765794"/>
              </p:ext>
            </p:extLst>
          </p:nvPr>
        </p:nvGraphicFramePr>
        <p:xfrm>
          <a:off x="525925" y="5591493"/>
          <a:ext cx="8229599" cy="8082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59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339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524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104 583 741,61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81 334 348,20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83 631 848,20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04 05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Сельское хозяйство и рыболовство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521 826,00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04 09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Дорожное хозяйство (дорожные фонды)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103 735 315,61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80 683 748,20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82 981 248,20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Другие вопросы в области национальной экономики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326 600,00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326 600,00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326 600,00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035366" y="167640"/>
            <a:ext cx="7187566" cy="998220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i="1" dirty="0" smtClean="0"/>
              <a:t>Расходы бюджета городского округа </a:t>
            </a:r>
            <a:r>
              <a:rPr lang="ru-RU" sz="1800" i="1" dirty="0" smtClean="0"/>
              <a:t>Вичуга</a:t>
            </a:r>
          </a:p>
          <a:p>
            <a:pPr algn="ctr"/>
            <a:r>
              <a:rPr lang="ru-RU" sz="1800" i="1" dirty="0" smtClean="0"/>
              <a:t>по </a:t>
            </a:r>
            <a:r>
              <a:rPr lang="ru-RU" sz="1800" i="1" dirty="0" smtClean="0"/>
              <a:t>разделам и подразделам классификации расходов бюджета</a:t>
            </a:r>
          </a:p>
          <a:p>
            <a:pPr algn="ctr"/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06843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2"/>
          <p:cNvSpPr txBox="1">
            <a:spLocks noChangeArrowheads="1"/>
          </p:cNvSpPr>
          <p:nvPr/>
        </p:nvSpPr>
        <p:spPr bwMode="auto">
          <a:xfrm>
            <a:off x="523875" y="3027363"/>
            <a:ext cx="2298700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b="0">
              <a:latin typeface="Times New Roman" pitchFamily="18" charset="0"/>
            </a:endParaRPr>
          </a:p>
        </p:txBody>
      </p:sp>
      <p:sp>
        <p:nvSpPr>
          <p:cNvPr id="7171" name="Text Box 13"/>
          <p:cNvSpPr txBox="1">
            <a:spLocks noChangeArrowheads="1"/>
          </p:cNvSpPr>
          <p:nvPr/>
        </p:nvSpPr>
        <p:spPr bwMode="auto">
          <a:xfrm>
            <a:off x="3098800" y="3027363"/>
            <a:ext cx="549751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solidFill>
                  <a:srgbClr val="008000"/>
                </a:solidFill>
                <a:latin typeface="Times New Roman" pitchFamily="18" charset="0"/>
              </a:rPr>
              <a:t>Что такое бюджет для граждан?</a:t>
            </a:r>
            <a:endParaRPr lang="ru-RU" altLang="ru-RU" sz="2400" b="0">
              <a:latin typeface="Times New Roman" pitchFamily="18" charset="0"/>
            </a:endParaRPr>
          </a:p>
        </p:txBody>
      </p:sp>
      <p:sp>
        <p:nvSpPr>
          <p:cNvPr id="7172" name="Text Box 14"/>
          <p:cNvSpPr txBox="1">
            <a:spLocks noChangeArrowheads="1"/>
          </p:cNvSpPr>
          <p:nvPr/>
        </p:nvSpPr>
        <p:spPr bwMode="auto">
          <a:xfrm>
            <a:off x="1187450" y="188913"/>
            <a:ext cx="6753225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>
                <a:solidFill>
                  <a:srgbClr val="0000FF"/>
                </a:solidFill>
                <a:latin typeface="Times New Roman" pitchFamily="18" charset="0"/>
              </a:rPr>
              <a:t>  </a:t>
            </a:r>
            <a:endParaRPr lang="ru-RU" altLang="ru-RU" b="0">
              <a:latin typeface="Times New Roman" pitchFamily="18" charset="0"/>
            </a:endParaRPr>
          </a:p>
        </p:txBody>
      </p:sp>
      <p:grpSp>
        <p:nvGrpSpPr>
          <p:cNvPr id="7173" name="Group 25"/>
          <p:cNvGrpSpPr>
            <a:grpSpLocks/>
          </p:cNvGrpSpPr>
          <p:nvPr/>
        </p:nvGrpSpPr>
        <p:grpSpPr bwMode="auto">
          <a:xfrm>
            <a:off x="179388" y="836613"/>
            <a:ext cx="8680450" cy="5811837"/>
            <a:chOff x="113" y="404"/>
            <a:chExt cx="5468" cy="3661"/>
          </a:xfrm>
        </p:grpSpPr>
        <p:grpSp>
          <p:nvGrpSpPr>
            <p:cNvPr id="7176" name="Group 24"/>
            <p:cNvGrpSpPr>
              <a:grpSpLocks/>
            </p:cNvGrpSpPr>
            <p:nvPr/>
          </p:nvGrpSpPr>
          <p:grpSpPr bwMode="auto">
            <a:xfrm>
              <a:off x="440" y="404"/>
              <a:ext cx="5141" cy="192"/>
              <a:chOff x="440" y="404"/>
              <a:chExt cx="5141" cy="192"/>
            </a:xfrm>
          </p:grpSpPr>
          <p:sp>
            <p:nvSpPr>
              <p:cNvPr id="7180" name="Text Box 16"/>
              <p:cNvSpPr txBox="1">
                <a:spLocks noChangeArrowheads="1"/>
              </p:cNvSpPr>
              <p:nvPr/>
            </p:nvSpPr>
            <p:spPr bwMode="auto">
              <a:xfrm>
                <a:off x="440" y="404"/>
                <a:ext cx="2571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400" b="0">
                  <a:latin typeface="Times New Roman" pitchFamily="18" charset="0"/>
                </a:endParaRPr>
              </a:p>
            </p:txBody>
          </p:sp>
          <p:sp>
            <p:nvSpPr>
              <p:cNvPr id="7181" name="Text Box 17"/>
              <p:cNvSpPr txBox="1">
                <a:spLocks noChangeArrowheads="1"/>
              </p:cNvSpPr>
              <p:nvPr/>
            </p:nvSpPr>
            <p:spPr bwMode="auto">
              <a:xfrm>
                <a:off x="3011" y="404"/>
                <a:ext cx="2570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400" b="0">
                  <a:latin typeface="Times New Roman" pitchFamily="18" charset="0"/>
                </a:endParaRPr>
              </a:p>
            </p:txBody>
          </p:sp>
        </p:grpSp>
        <p:pic>
          <p:nvPicPr>
            <p:cNvPr id="7177" name="Picture 18" descr="139195_original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1888"/>
              <a:ext cx="1623" cy="2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8" name="Picture 19" descr="wallpapers_6944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436"/>
              <a:ext cx="2580" cy="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9" name="Picture 20" descr="wallpapers_6944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5" y="436"/>
              <a:ext cx="2580" cy="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4" name="Slide Number Placeholder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042B6CBB-E1BF-4FDA-BAD6-457BF71B689F}" type="slidenum">
              <a:rPr lang="en-US" altLang="ru-RU" sz="1200" b="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ru-RU" sz="1200" b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9223" name="Rectangle 23"/>
          <p:cNvSpPr>
            <a:spLocks noChangeArrowheads="1"/>
          </p:cNvSpPr>
          <p:nvPr/>
        </p:nvSpPr>
        <p:spPr bwMode="auto">
          <a:xfrm>
            <a:off x="2232025" y="3429000"/>
            <a:ext cx="6364288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b="0" dirty="0">
                <a:solidFill>
                  <a:schemeClr val="tx1"/>
                </a:solidFill>
                <a:cs typeface="Arial" charset="0"/>
              </a:rPr>
              <a:t>	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«Бюджет для граждан»</a:t>
            </a:r>
            <a:r>
              <a:rPr lang="ru-RU" sz="1600" b="0" dirty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 - это документ (информационный ресурс), содержащий основные положения решения о бюджете  на очередной финансовый год и на плановый период.</a:t>
            </a:r>
          </a:p>
          <a:p>
            <a:pPr algn="just">
              <a:defRPr/>
            </a:pPr>
            <a:r>
              <a:rPr lang="ru-RU" sz="1600" b="0" dirty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	Представленная в «бюджете для граждан» информация предназначена  для широкого круга заинтересованных пользователей, поскольку бюджет городского округа Вичуга затрагивает интересы каждого жителя  города. </a:t>
            </a:r>
          </a:p>
          <a:p>
            <a:pPr algn="just">
              <a:defRPr/>
            </a:pPr>
            <a:r>
              <a:rPr lang="ru-RU" sz="1600" b="0" dirty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	Мы постарались в доступной и понятной форме познакомить граждан с основными параметрами бюджета, с  основными целями, задачами и приоритетными направлениями бюджетной политики городского округа Вичуга на среднесрочную перспективу.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428626" y="4905375"/>
            <a:ext cx="8401050" cy="11525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8626" y="781049"/>
            <a:ext cx="8401050" cy="12858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661880"/>
              </p:ext>
            </p:extLst>
          </p:nvPr>
        </p:nvGraphicFramePr>
        <p:xfrm>
          <a:off x="514351" y="876300"/>
          <a:ext cx="8229599" cy="1033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59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339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b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0A987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23 166 846,74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11 553 170,00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10 293</a:t>
                      </a:r>
                      <a:r>
                        <a:rPr lang="ru-RU" sz="900" b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170,00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Жилищное хозяйство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Коммунальное хозяйство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250 000,00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05 03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Благоустройство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20 216 846,74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10 603 170,00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9 343 170,00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05 05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Другие вопросы в области жилищно-коммунального хозяйства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2 000 000,00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428626" y="2152650"/>
            <a:ext cx="8401050" cy="17049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640293"/>
              </p:ext>
            </p:extLst>
          </p:nvPr>
        </p:nvGraphicFramePr>
        <p:xfrm>
          <a:off x="514351" y="2295525"/>
          <a:ext cx="8229599" cy="13455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59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339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8859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b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329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625 454 691,52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691 465 296,93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593 849 614,68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07 01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Дошкольное образование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245 824 075,89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274 530 229,04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206 516 794,70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07 02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Общее образование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290 767 209,87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340 648 634,92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311 046 387,01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07 03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Дополнительное образование детей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58 987 619,62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46 449 011,19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46 449 011,19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07 05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Профессиональная подготовка, переподготовка и повышение квалификации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115 500,00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115 500,00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115 500,00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07 07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Молодежная политика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230 600,00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230 600,00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r>
                        <a:rPr lang="ru-RU" sz="9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07 09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Другие вопросы в области образования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29 529 686,14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29 491 321,78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29 491 321,78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9276E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428626" y="3905250"/>
            <a:ext cx="8401050" cy="9429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084829"/>
              </p:ext>
            </p:extLst>
          </p:nvPr>
        </p:nvGraphicFramePr>
        <p:xfrm>
          <a:off x="514351" y="4054602"/>
          <a:ext cx="8229599" cy="6442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59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339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524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93 919 863,37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75 468 942,15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73 082 378,70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Культура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85 409 772,09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66 878 532,18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64 491 968,73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08 04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Другие вопросы в области культуры, кинематографии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8 510 091,28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590 409,97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8 590 409,97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34110"/>
              </p:ext>
            </p:extLst>
          </p:nvPr>
        </p:nvGraphicFramePr>
        <p:xfrm>
          <a:off x="571503" y="4964575"/>
          <a:ext cx="8229599" cy="9581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59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339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524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567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16 998 490,39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15 796 090,39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13 561 594,39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Пенсионное обеспечение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807 080,88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807 080,88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807 080,88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934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Социальное обеспечение населения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2 364 156,00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1 161 756,00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1 161 756,00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934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Охрана семьи и детства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9 082 053,51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9 082 053,51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6 847 557,51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3934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Другие вопросы в области социальной политики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4 745 200,00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4 745 200,00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4 745 200,00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199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626" y="781049"/>
            <a:ext cx="8401050" cy="12858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175959"/>
              </p:ext>
            </p:extLst>
          </p:nvPr>
        </p:nvGraphicFramePr>
        <p:xfrm>
          <a:off x="514351" y="872887"/>
          <a:ext cx="8229599" cy="9721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59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339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524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94 194 533,26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81 880 152,34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79 380 152,34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Физическая культура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24 894 367,38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15 493 285,97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14 493 285,98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Массовый спорт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1 776 973,00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1 276 973,00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1 276 973,00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11 03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Спорт высших достижений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62 159 817,48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59 666 199,27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58 166 199,27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11 05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Другие вопросы в области физической культуры и спорта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9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363 375,40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5 443 694,09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5 443 694,09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428626" y="2171699"/>
            <a:ext cx="8401050" cy="8572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626" y="3124200"/>
            <a:ext cx="8401050" cy="7905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83822"/>
              </p:ext>
            </p:extLst>
          </p:nvPr>
        </p:nvGraphicFramePr>
        <p:xfrm>
          <a:off x="514351" y="2314575"/>
          <a:ext cx="8229599" cy="4617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59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339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524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b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0A987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МАССОВОЙ ИНФОРМАЦИИ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2 223 099,98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2 223 099,98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2 223 099,98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12 01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Телевидение и радиовещание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2 223 099,98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2 223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099,98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2 223 099,98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0A987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820539"/>
              </p:ext>
            </p:extLst>
          </p:nvPr>
        </p:nvGraphicFramePr>
        <p:xfrm>
          <a:off x="514351" y="3228975"/>
          <a:ext cx="8229599" cy="4617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59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339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399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524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b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9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 </a:t>
                      </a: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 anchor="ctr">
                    <a:solidFill>
                      <a:srgbClr val="CC99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254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13 00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(МУНИЦИПАЛЬНОГО) ДОЛГА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4 432 166,67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5 932 166,67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7 932 166,67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CC99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393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13 01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Обслуживание государственного (муниципального) внутреннего долга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4 432 166,67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5 932 166,67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7 932 166,67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7" marR="8197" marT="8197" marB="0">
                    <a:solidFill>
                      <a:srgbClr val="CC99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010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9734552"/>
              </p:ext>
            </p:extLst>
          </p:nvPr>
        </p:nvGraphicFramePr>
        <p:xfrm>
          <a:off x="509286" y="416689"/>
          <a:ext cx="8333772" cy="6169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1"/>
          <p:cNvSpPr txBox="1"/>
          <p:nvPr/>
        </p:nvSpPr>
        <p:spPr>
          <a:xfrm>
            <a:off x="901288" y="1123576"/>
            <a:ext cx="882750" cy="328213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dirty="0">
                <a:solidFill>
                  <a:schemeClr val="tx1"/>
                </a:solidFill>
              </a:rPr>
              <a:t>миллионы</a:t>
            </a:r>
          </a:p>
        </p:txBody>
      </p:sp>
      <p:sp>
        <p:nvSpPr>
          <p:cNvPr id="4" name="Slide Number Placeholder 5"/>
          <p:cNvSpPr txBox="1">
            <a:spLocks noGrp="1"/>
          </p:cNvSpPr>
          <p:nvPr/>
        </p:nvSpPr>
        <p:spPr bwMode="auto">
          <a:xfrm>
            <a:off x="6029326" y="6042818"/>
            <a:ext cx="2209800" cy="63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0" dirty="0" smtClean="0">
                <a:latin typeface="Calibri" pitchFamily="34" charset="0"/>
              </a:rPr>
              <a:t>ИТОГО 1 053,382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ru-RU" sz="1800" b="0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5525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1784992"/>
              </p:ext>
            </p:extLst>
          </p:nvPr>
        </p:nvGraphicFramePr>
        <p:xfrm>
          <a:off x="842211" y="1283368"/>
          <a:ext cx="7652084" cy="4844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286000" y="447675"/>
            <a:ext cx="4486275" cy="523875"/>
          </a:xfrm>
          <a:prstGeom prst="rect">
            <a:avLst/>
          </a:prstGeom>
          <a:solidFill>
            <a:srgbClr val="9276E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cap="all" dirty="0">
                <a:solidFill>
                  <a:schemeClr val="bg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Расходы бюджета городского округа Вичуга по отраслям социальной сферы 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67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6910665"/>
              </p:ext>
            </p:extLst>
          </p:nvPr>
        </p:nvGraphicFramePr>
        <p:xfrm>
          <a:off x="-324544" y="609599"/>
          <a:ext cx="2016224" cy="6429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581246"/>
              </p:ext>
            </p:extLst>
          </p:nvPr>
        </p:nvGraphicFramePr>
        <p:xfrm>
          <a:off x="539496" y="808038"/>
          <a:ext cx="8399788" cy="56852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997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202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«Развитие системы образования городского округа Вичуга</a:t>
                      </a:r>
                      <a:endParaRPr lang="ru-RU" sz="1600" b="1" i="1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67" marR="4867" marT="486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025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«Развитие культуры городского округа Вичуга»</a:t>
                      </a:r>
                    </a:p>
                  </a:txBody>
                  <a:tcPr marL="4867" marR="4867" marT="486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4749">
                <a:tc>
                  <a:txBody>
                    <a:bodyPr/>
                    <a:lstStyle/>
                    <a:p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«Развитие физической культуры и спорта в городском округе Вичуга»</a:t>
                      </a:r>
                    </a:p>
                  </a:txBody>
                  <a:tcPr marL="4867" marR="4867" marT="486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950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«Экономическое развитие и инновационная экономика городского округа Вичуга»</a:t>
                      </a:r>
                    </a:p>
                  </a:txBody>
                  <a:tcPr marL="4867" marR="4867" marT="486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6200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«Обеспечение  доступным и комфортным жильем, объектами инженерной инфраструктуры и услугами жилищно-коммунального хозяйства населения</a:t>
                      </a:r>
                      <a:r>
                        <a:rPr lang="ru-RU" sz="1600" b="1" i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городского округа Вичуга»</a:t>
                      </a:r>
                      <a:endParaRPr lang="ru-RU" sz="1600" b="1" i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867" marR="4867" marT="486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65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"Долгосрочная сбалансированность и устойчивость бюджетной системы»</a:t>
                      </a:r>
                      <a:endParaRPr lang="ru-RU" sz="1600" b="1" i="1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67" marR="4867" marT="486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484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«Совершенствование системы местного самоуправления городского округа Вичуга»</a:t>
                      </a:r>
                    </a:p>
                  </a:txBody>
                  <a:tcPr marL="4867" marR="4867" marT="486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8705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«Обеспечение безопасности населения  и профилактика наркомании на территории городского округа Вичуга»</a:t>
                      </a:r>
                    </a:p>
                  </a:txBody>
                  <a:tcPr marL="4867" marR="4867" marT="486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537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«Социальная поддержка населения городского округа Вичуга»</a:t>
                      </a:r>
                      <a:endParaRPr lang="ru-RU" sz="1600" b="1" i="1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67" marR="4867" marT="486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7320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«Повышение эффективности реализации молодежной политики и средств массовой информации в городском округе Вичуга»</a:t>
                      </a:r>
                      <a:endParaRPr lang="ru-RU" sz="1600" b="1" i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867" marR="4867" marT="486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4119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«Развитие транспортной системы в городском округе Вичуга»</a:t>
                      </a:r>
                    </a:p>
                  </a:txBody>
                  <a:tcPr marL="4867" marR="4867" marT="486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0025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«Благоустройство городского округа Вичуга»</a:t>
                      </a:r>
                    </a:p>
                  </a:txBody>
                  <a:tcPr marL="4867" marR="4867" marT="486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8704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«Содействие занятости населения городского округа Вичуга»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 Формирование комфортной городской  среды»                                                                            «Управление</a:t>
                      </a:r>
                      <a:r>
                        <a:rPr lang="ru-RU" sz="1600" b="1" i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муниципальным имуществом</a:t>
                      </a: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городского округа Вичуга»</a:t>
                      </a:r>
                    </a:p>
                  </a:txBody>
                  <a:tcPr marL="4867" marR="4867" marT="486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 useBgFill="1">
        <p:nvSpPr>
          <p:cNvPr id="26641" name="TextBox 13"/>
          <p:cNvSpPr txBox="1">
            <a:spLocks noChangeArrowheads="1"/>
          </p:cNvSpPr>
          <p:nvPr/>
        </p:nvSpPr>
        <p:spPr bwMode="auto">
          <a:xfrm>
            <a:off x="990600" y="439738"/>
            <a:ext cx="7524750" cy="368300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>
              <a:defRPr/>
            </a:pP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Какие муниципальные программы будут реализовываться в 2025 году</a:t>
            </a:r>
            <a:r>
              <a:rPr lang="ru-RU" altLang="ru-RU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800" b="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6"/>
          <p:cNvSpPr>
            <a:spLocks noChangeArrowheads="1"/>
          </p:cNvSpPr>
          <p:nvPr/>
        </p:nvSpPr>
        <p:spPr bwMode="auto">
          <a:xfrm>
            <a:off x="265175" y="118872"/>
            <a:ext cx="8653399" cy="80505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>
            <a:flatTx/>
          </a:bodyPr>
          <a:lstStyle/>
          <a:p>
            <a:pPr eaLnBrk="0" hangingPunct="0">
              <a:defRPr/>
            </a:pPr>
            <a:endParaRPr lang="ru-RU" sz="1800" dirty="0">
              <a:solidFill>
                <a:prstClr val="white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800" dirty="0">
              <a:solidFill>
                <a:prstClr val="white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800" dirty="0">
                <a:solidFill>
                  <a:prstClr val="white"/>
                </a:solidFill>
                <a:latin typeface="Arial" pitchFamily="34" charset="0"/>
                <a:cs typeface="+mn-cs"/>
              </a:rPr>
              <a:t>Муниципальная программа</a:t>
            </a:r>
          </a:p>
          <a:p>
            <a:pPr eaLnBrk="0" hangingPunct="0">
              <a:defRPr/>
            </a:pPr>
            <a:r>
              <a:rPr lang="ru-RU" sz="1800" dirty="0">
                <a:solidFill>
                  <a:prstClr val="white"/>
                </a:solidFill>
                <a:latin typeface="Arial" pitchFamily="34" charset="0"/>
                <a:cs typeface="+mn-cs"/>
              </a:rPr>
              <a:t> «Развитие образования городского округа Вичуга </a:t>
            </a:r>
            <a:r>
              <a:rPr lang="ru-RU" sz="1800" dirty="0" smtClean="0">
                <a:solidFill>
                  <a:prstClr val="white"/>
                </a:solidFill>
                <a:latin typeface="Arial" pitchFamily="34" charset="0"/>
                <a:cs typeface="+mn-cs"/>
              </a:rPr>
              <a:t>»                                         </a:t>
            </a:r>
            <a:r>
              <a:rPr lang="ru-RU" sz="1800" dirty="0" smtClean="0">
                <a:solidFill>
                  <a:srgbClr val="EFBA85"/>
                </a:solidFill>
                <a:latin typeface="Arial" pitchFamily="34" charset="0"/>
                <a:cs typeface="+mn-cs"/>
              </a:rPr>
              <a:t>сумма на 2025 год  628 333 864,39 рублей</a:t>
            </a:r>
            <a:endParaRPr lang="ru-RU" sz="1800" dirty="0">
              <a:solidFill>
                <a:srgbClr val="EFBA85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4000" b="0" dirty="0">
              <a:solidFill>
                <a:srgbClr val="EFBA85"/>
              </a:solidFill>
              <a:latin typeface="Arial" pitchFamily="34" charset="0"/>
              <a:cs typeface="+mn-cs"/>
            </a:endParaRPr>
          </a:p>
        </p:txBody>
      </p:sp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675" y="1189038"/>
            <a:ext cx="1685925" cy="1655762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519400"/>
              </p:ext>
            </p:extLst>
          </p:nvPr>
        </p:nvGraphicFramePr>
        <p:xfrm>
          <a:off x="301753" y="990600"/>
          <a:ext cx="6227636" cy="5629657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62276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562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Подпрограмма </a:t>
                      </a:r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                                                                                                                                "Развитие дошкольного образования детей"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239 951 494 94 руб</a:t>
                      </a:r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63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Подпрограмма </a:t>
                      </a:r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                                                                                                                                          "Развитие общего образования"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634 170,47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руб.</a:t>
                      </a:r>
                      <a:endParaRPr lang="ru-RU" sz="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51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</a:t>
                      </a:r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                                      "</a:t>
                      </a: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дополнительное образования </a:t>
                      </a:r>
                      <a:r>
                        <a:rPr lang="ru-RU" sz="1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</a:t>
                      </a:r>
                      <a:r>
                        <a:rPr lang="ru-RU" sz="1200" b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200" b="1" baseline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baseline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26 178 502,28</a:t>
                      </a:r>
                      <a:r>
                        <a:rPr lang="ru-RU" sz="1200" b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01873"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                                          "</a:t>
                      </a:r>
                      <a:r>
                        <a:rPr lang="ru-RU" sz="12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дополнительное образования в сфере культуры и </a:t>
                      </a:r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искусства"                                        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713 017,34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руб.</a:t>
                      </a: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</a:t>
                      </a:r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                               "Организация отдыха детей в каникулярное время в образовательных организациях"         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770 434,24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руб.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  </a:t>
                      </a:r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                             "Обеспечение </a:t>
                      </a:r>
                      <a:r>
                        <a:rPr lang="ru-RU" sz="1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выполнения функций муниципального казенного учреждения «Финансово-методический центр городского округа Вичуга»»</a:t>
                      </a:r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287 538,21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руб</a:t>
                      </a:r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 </a:t>
                      </a:r>
                      <a:r>
                        <a:rPr lang="ru-RU" sz="12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                                    "Создание современных условий</a:t>
                      </a:r>
                      <a:r>
                        <a:rPr lang="ru-RU" sz="1200" b="1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обучения в муниципальных учреждениях"                                   </a:t>
                      </a:r>
                      <a:r>
                        <a:rPr lang="ru-RU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1 853 600,00 руб.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  </a:t>
                      </a:r>
                      <a:r>
                        <a:rPr lang="ru-RU" sz="12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                       "Предоставление мер социальной поддержки в сфере образования"                                                                            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945 106,91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56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6181" r="4045" b="5920"/>
          <a:stretch>
            <a:fillRect/>
          </a:stretch>
        </p:blipFill>
        <p:spPr bwMode="auto">
          <a:xfrm>
            <a:off x="6797675" y="3068638"/>
            <a:ext cx="2052638" cy="1182687"/>
          </a:xfrm>
          <a:prstGeom prst="rect">
            <a:avLst/>
          </a:prstGeom>
          <a:noFill/>
          <a:ln>
            <a:noFill/>
          </a:ln>
          <a:effectLst>
            <a:prstShdw prst="shdw13" dist="53882">
              <a:schemeClr val="bg2">
                <a:alpha val="57999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9" name="Picture 4" descr="i?id=131472351-61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641850"/>
            <a:ext cx="2259012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7"/>
          <p:cNvSpPr>
            <a:spLocks noChangeArrowheads="1"/>
          </p:cNvSpPr>
          <p:nvPr/>
        </p:nvSpPr>
        <p:spPr bwMode="auto">
          <a:xfrm>
            <a:off x="380206" y="579213"/>
            <a:ext cx="8280400" cy="75349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>
            <a:flatTx/>
          </a:bodyPr>
          <a:lstStyle/>
          <a:p>
            <a:pPr eaLnBrk="0" hangingPunct="0">
              <a:defRPr/>
            </a:pPr>
            <a:r>
              <a:rPr lang="ru-RU" sz="1800" dirty="0">
                <a:solidFill>
                  <a:prstClr val="white"/>
                </a:solidFill>
                <a:latin typeface="Arial" pitchFamily="34" charset="0"/>
                <a:cs typeface="+mn-cs"/>
              </a:rPr>
              <a:t>Муниципальная программа </a:t>
            </a:r>
          </a:p>
          <a:p>
            <a:pPr eaLnBrk="0" hangingPunct="0">
              <a:defRPr/>
            </a:pPr>
            <a:r>
              <a:rPr lang="ru-RU" sz="1800" dirty="0">
                <a:solidFill>
                  <a:prstClr val="white"/>
                </a:solidFill>
                <a:latin typeface="Arial" pitchFamily="34" charset="0"/>
                <a:cs typeface="+mn-cs"/>
              </a:rPr>
              <a:t>«Развитие культуры городского округа </a:t>
            </a:r>
            <a:r>
              <a:rPr lang="ru-RU" sz="1800" dirty="0" smtClean="0">
                <a:solidFill>
                  <a:prstClr val="white"/>
                </a:solidFill>
                <a:latin typeface="Arial" pitchFamily="34" charset="0"/>
                <a:cs typeface="+mn-cs"/>
              </a:rPr>
              <a:t>Вичуга»                                                </a:t>
            </a:r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+mn-cs"/>
              </a:rPr>
              <a:t>сумма на 2025 год 92 144 351,99 рублей</a:t>
            </a:r>
            <a:r>
              <a:rPr lang="ru-RU" sz="1800" dirty="0" smtClean="0">
                <a:solidFill>
                  <a:prstClr val="white"/>
                </a:solidFill>
                <a:latin typeface="Arial" pitchFamily="34" charset="0"/>
                <a:cs typeface="+mn-cs"/>
              </a:rPr>
              <a:t>.</a:t>
            </a:r>
            <a:endParaRPr lang="ru-RU" sz="1800" dirty="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366838"/>
            <a:ext cx="1570037" cy="199072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516835" y="1481138"/>
            <a:ext cx="4925115" cy="782637"/>
          </a:xfrm>
          <a:prstGeom prst="round2Diag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Подпрограмма </a:t>
            </a:r>
            <a:r>
              <a:rPr lang="ru-RU" sz="1600" b="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«Организация культурного досуга и отдыха населения</a:t>
            </a:r>
            <a:r>
              <a:rPr lang="ru-RU" sz="1600" b="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1600" b="0" dirty="0">
              <a:solidFill>
                <a:schemeClr val="bg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54 807 348,52 рублей</a:t>
            </a:r>
            <a:endParaRPr lang="ru-RU" sz="1600" dirty="0">
              <a:solidFill>
                <a:schemeClr val="bg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516835" y="2374899"/>
            <a:ext cx="4925115" cy="865257"/>
          </a:xfrm>
          <a:prstGeom prst="round2DiagRect">
            <a:avLst>
              <a:gd name="adj1" fmla="val 33706"/>
              <a:gd name="adj2" fmla="val 0"/>
            </a:avLst>
          </a:prstGeom>
          <a:solidFill>
            <a:schemeClr val="accent4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Подпрограмма </a:t>
            </a:r>
            <a:r>
              <a:rPr lang="ru-RU" sz="1600" b="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Библиотечно-информационное </a:t>
            </a:r>
            <a:r>
              <a:rPr lang="ru-RU" sz="1600" b="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обслуживание населения» </a:t>
            </a:r>
            <a:r>
              <a:rPr lang="ru-RU" sz="1600" b="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0" dirty="0">
              <a:solidFill>
                <a:schemeClr val="bg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24 471 359,32 рублей</a:t>
            </a:r>
            <a:endParaRPr lang="ru-RU" sz="1600" dirty="0">
              <a:solidFill>
                <a:schemeClr val="bg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516835" y="3357563"/>
            <a:ext cx="4925115" cy="782637"/>
          </a:xfrm>
          <a:prstGeom prst="round2Diag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Подпрограмма </a:t>
            </a:r>
            <a:r>
              <a:rPr lang="ru-RU" sz="1600" b="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Музейно-выставочная </a:t>
            </a:r>
            <a:r>
              <a:rPr lang="ru-RU" sz="1600" b="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деятельность» </a:t>
            </a:r>
            <a:r>
              <a:rPr lang="ru-RU" sz="1600" b="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0" dirty="0">
              <a:solidFill>
                <a:schemeClr val="bg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6 131 064,25 рублей</a:t>
            </a:r>
            <a:endParaRPr lang="ru-RU" sz="1600" dirty="0">
              <a:solidFill>
                <a:schemeClr val="bg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516835" y="4234070"/>
            <a:ext cx="4925115" cy="1192695"/>
          </a:xfrm>
          <a:prstGeom prst="round2DiagRect">
            <a:avLst/>
          </a:prstGeom>
          <a:solidFill>
            <a:srgbClr val="CC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Подпрограмма </a:t>
            </a:r>
            <a:r>
              <a:rPr lang="ru-RU" sz="1600" b="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</a:t>
            </a:r>
            <a:r>
              <a:rPr lang="ru-RU" sz="1600" b="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функций централизованной бухгалтерии отдела культуры администрации городского округа </a:t>
            </a:r>
            <a:r>
              <a:rPr lang="ru-RU" sz="1600" b="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Вичуга</a:t>
            </a:r>
            <a:r>
              <a:rPr lang="ru-RU" sz="1600" b="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600" b="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pPr>
              <a:defRPr/>
            </a:pPr>
            <a:r>
              <a:rPr lang="ru-RU" sz="1600" b="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6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4 758 256,87 рублей</a:t>
            </a:r>
            <a:endParaRPr lang="ru-RU" sz="1600" dirty="0">
              <a:solidFill>
                <a:schemeClr val="bg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34" name="Picture 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3613150"/>
            <a:ext cx="3376612" cy="189865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516835" y="5511800"/>
            <a:ext cx="4925115" cy="1028148"/>
          </a:xfrm>
          <a:prstGeom prst="round2Diag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Подпрограмма </a:t>
            </a:r>
            <a:r>
              <a:rPr lang="ru-RU" sz="1600" b="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архивного дела» </a:t>
            </a:r>
            <a:r>
              <a:rPr lang="ru-RU" sz="1600" b="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  <a:p>
            <a:pPr>
              <a:defRPr/>
            </a:pPr>
            <a:r>
              <a:rPr lang="ru-RU" sz="16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1 976 323,03 рублей</a:t>
            </a:r>
            <a:endParaRPr lang="ru-RU" sz="1600" dirty="0">
              <a:solidFill>
                <a:schemeClr val="bg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7"/>
          <p:cNvSpPr>
            <a:spLocks noChangeArrowheads="1"/>
          </p:cNvSpPr>
          <p:nvPr/>
        </p:nvSpPr>
        <p:spPr bwMode="auto">
          <a:xfrm>
            <a:off x="296863" y="466725"/>
            <a:ext cx="8595617" cy="8001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>
            <a:flatTx/>
          </a:bodyPr>
          <a:lstStyle/>
          <a:p>
            <a:pPr eaLnBrk="0" hangingPunct="0">
              <a:defRPr/>
            </a:pPr>
            <a:endParaRPr lang="ru-RU" sz="1800" dirty="0">
              <a:solidFill>
                <a:prstClr val="white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800" dirty="0">
                <a:solidFill>
                  <a:prstClr val="white"/>
                </a:solidFill>
                <a:latin typeface="Arial" pitchFamily="34" charset="0"/>
                <a:cs typeface="+mn-cs"/>
              </a:rPr>
              <a:t>Муниципальная программа </a:t>
            </a:r>
          </a:p>
          <a:p>
            <a:pPr eaLnBrk="0" hangingPunct="0">
              <a:defRPr/>
            </a:pPr>
            <a:r>
              <a:rPr lang="ru-RU" sz="1800" dirty="0">
                <a:solidFill>
                  <a:prstClr val="white"/>
                </a:solidFill>
                <a:latin typeface="Arial" pitchFamily="34" charset="0"/>
                <a:cs typeface="+mn-cs"/>
              </a:rPr>
              <a:t>«Развитие физической культуры и спорта в  городском округе </a:t>
            </a:r>
            <a:r>
              <a:rPr lang="ru-RU" sz="1800" dirty="0" smtClean="0">
                <a:solidFill>
                  <a:prstClr val="white"/>
                </a:solidFill>
                <a:latin typeface="Arial" pitchFamily="34" charset="0"/>
                <a:cs typeface="+mn-cs"/>
              </a:rPr>
              <a:t>Вичуга» </a:t>
            </a:r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+mn-cs"/>
              </a:rPr>
              <a:t>сумма на 2025 год  84 048 468,24 рублей  </a:t>
            </a:r>
            <a:endParaRPr lang="ru-RU" sz="1800" dirty="0">
              <a:solidFill>
                <a:schemeClr val="accent2">
                  <a:lumMod val="60000"/>
                  <a:lumOff val="40000"/>
                </a:schemeClr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800" dirty="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6863" y="1341438"/>
            <a:ext cx="6337300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endParaRPr lang="ru-RU" sz="1800" b="0" dirty="0">
              <a:solidFill>
                <a:prstClr val="black"/>
              </a:solidFill>
              <a:latin typeface="Times New Roman"/>
              <a:cs typeface="+mn-cs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69863" y="1430338"/>
            <a:ext cx="4889500" cy="1111250"/>
          </a:xfrm>
          <a:prstGeom prst="round2Diag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Подпрограмма </a:t>
            </a:r>
            <a:r>
              <a:rPr lang="ru-RU" sz="1600" b="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«Организация досуга населения в области физической культуры и спорта» </a:t>
            </a:r>
            <a:r>
              <a:rPr lang="ru-RU" sz="1600" b="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0" dirty="0">
              <a:solidFill>
                <a:schemeClr val="bg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16 858 469,45 рублей</a:t>
            </a:r>
            <a:endParaRPr lang="ru-RU" sz="1600" dirty="0">
              <a:solidFill>
                <a:schemeClr val="bg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9863" y="2721076"/>
            <a:ext cx="4889499" cy="1573133"/>
          </a:xfrm>
          <a:prstGeom prst="round2Diag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Подпрограмма </a:t>
            </a:r>
            <a:r>
              <a:rPr lang="ru-RU" sz="1600" b="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</a:t>
            </a:r>
            <a:r>
              <a:rPr lang="ru-RU" sz="1600" b="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функций централизованной </a:t>
            </a:r>
            <a:r>
              <a:rPr lang="ru-RU" sz="1600" b="0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бухгалтерии Комитета по физической культуре и спорту администрации городского округа Вичуга » </a:t>
            </a:r>
            <a:r>
              <a:rPr lang="ru-RU" sz="1600" b="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0" dirty="0">
              <a:solidFill>
                <a:schemeClr val="bg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3 638 363,02 рублей</a:t>
            </a:r>
            <a:endParaRPr lang="ru-RU" sz="1600" dirty="0">
              <a:solidFill>
                <a:schemeClr val="bg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7" name="Picture 49" descr="http://sportprimorye.ru/uploads/posts/2013-06/1371037648_ta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650" y="1299654"/>
            <a:ext cx="2219325" cy="1421422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8" name="Picture 61" descr="http://inkazan.ru/wp-content/uploads/2010/03/IMG_773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850" y="2819400"/>
            <a:ext cx="2863850" cy="1778000"/>
          </a:xfrm>
          <a:prstGeom prst="rect">
            <a:avLst/>
          </a:prstGeom>
          <a:noFill/>
          <a:ln w="254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9" name="Picture 4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650" y="4676775"/>
            <a:ext cx="2881313" cy="194627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493436404"/>
              </p:ext>
            </p:extLst>
          </p:nvPr>
        </p:nvGraphicFramePr>
        <p:xfrm>
          <a:off x="158748" y="4405313"/>
          <a:ext cx="4900613" cy="2452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363" y="5951538"/>
            <a:ext cx="1547813" cy="111125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3" y="1861846"/>
            <a:ext cx="5747879" cy="3661129"/>
          </a:xfrm>
          <a:prstGeom prst="rect">
            <a:avLst/>
          </a:prstGeom>
        </p:spPr>
      </p:pic>
      <p:sp>
        <p:nvSpPr>
          <p:cNvPr id="12" name="AutoShape 37"/>
          <p:cNvSpPr>
            <a:spLocks noChangeArrowheads="1"/>
          </p:cNvSpPr>
          <p:nvPr/>
        </p:nvSpPr>
        <p:spPr bwMode="auto">
          <a:xfrm>
            <a:off x="701534" y="265176"/>
            <a:ext cx="8595617" cy="148132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>
            <a:flatTx/>
          </a:bodyPr>
          <a:lstStyle/>
          <a:p>
            <a:pPr eaLnBrk="0" hangingPunct="0">
              <a:defRPr/>
            </a:pPr>
            <a:endParaRPr lang="ru-RU" sz="1800" dirty="0">
              <a:solidFill>
                <a:prstClr val="white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800" dirty="0" smtClean="0">
                <a:solidFill>
                  <a:prstClr val="white"/>
                </a:solidFill>
                <a:latin typeface="Arial" pitchFamily="34" charset="0"/>
                <a:cs typeface="+mn-cs"/>
              </a:rPr>
              <a:t>Муниципальная программа                                                                     </a:t>
            </a:r>
            <a:r>
              <a:rPr lang="ru-RU" sz="1800" dirty="0">
                <a:solidFill>
                  <a:prstClr val="white"/>
                </a:solidFill>
                <a:latin typeface="Arial" pitchFamily="34" charset="0"/>
                <a:cs typeface="+mn-cs"/>
              </a:rPr>
              <a:t>«Экономическое развитие и инновационная экономика городского округа Вичуга»</a:t>
            </a:r>
          </a:p>
          <a:p>
            <a:pPr eaLnBrk="0" hangingPunct="0">
              <a:defRPr/>
            </a:pPr>
            <a:r>
              <a:rPr lang="ru-RU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+mn-cs"/>
              </a:rPr>
              <a:t>с</a:t>
            </a:r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+mn-cs"/>
              </a:rPr>
              <a:t>умма на 2025 год 10 000,00 рублей</a:t>
            </a:r>
            <a:endParaRPr lang="ru-RU" sz="1800" dirty="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9700" y="3657600"/>
            <a:ext cx="3627438" cy="28479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0" dirty="0" smtClean="0">
                <a:solidFill>
                  <a:schemeClr val="bg1"/>
                </a:solidFill>
              </a:rPr>
              <a:t>Программа </a:t>
            </a:r>
            <a:r>
              <a:rPr lang="ru-RU" sz="1600" b="0" dirty="0">
                <a:solidFill>
                  <a:schemeClr val="bg1"/>
                </a:solidFill>
              </a:rPr>
              <a:t>«Поддержка субъектов малого и среднего </a:t>
            </a:r>
            <a:r>
              <a:rPr lang="ru-RU" sz="1600" b="0" dirty="0" smtClean="0">
                <a:solidFill>
                  <a:schemeClr val="bg1"/>
                </a:solidFill>
              </a:rPr>
              <a:t>предпринимательства и физических лиц, не являющихся индивидуальными предпринимателями и применяющих специальный налоговый режим "Налог на профессиональный доход»</a:t>
            </a:r>
          </a:p>
          <a:p>
            <a:pPr>
              <a:defRPr/>
            </a:pPr>
            <a:endParaRPr lang="ru-RU" sz="1600" b="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1600" b="0" dirty="0">
                <a:solidFill>
                  <a:schemeClr val="bg1"/>
                </a:solidFill>
              </a:rPr>
              <a:t> </a:t>
            </a:r>
            <a:r>
              <a:rPr lang="ru-RU" sz="1600" b="0" dirty="0" smtClean="0">
                <a:solidFill>
                  <a:schemeClr val="tx1"/>
                </a:solidFill>
              </a:rPr>
              <a:t>10 </a:t>
            </a:r>
            <a:r>
              <a:rPr lang="ru-RU" sz="1600" b="0" dirty="0">
                <a:solidFill>
                  <a:schemeClr val="tx1"/>
                </a:solidFill>
              </a:rPr>
              <a:t>000 рублей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7" name="AutoShape 163"/>
          <p:cNvSpPr>
            <a:spLocks noChangeArrowheads="1"/>
          </p:cNvSpPr>
          <p:nvPr/>
        </p:nvSpPr>
        <p:spPr bwMode="auto">
          <a:xfrm>
            <a:off x="6330775" y="1370014"/>
            <a:ext cx="215900" cy="431800"/>
          </a:xfrm>
          <a:prstGeom prst="notchedRight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l">
              <a:defRPr/>
            </a:pPr>
            <a:endParaRPr lang="ru-RU" sz="1800" b="0" dirty="0">
              <a:solidFill>
                <a:prstClr val="white"/>
              </a:solidFill>
            </a:endParaRPr>
          </a:p>
        </p:txBody>
      </p:sp>
      <p:sp>
        <p:nvSpPr>
          <p:cNvPr id="46089" name="AutoShape 165"/>
          <p:cNvSpPr>
            <a:spLocks noChangeArrowheads="1"/>
          </p:cNvSpPr>
          <p:nvPr/>
        </p:nvSpPr>
        <p:spPr bwMode="auto">
          <a:xfrm>
            <a:off x="6368181" y="2217736"/>
            <a:ext cx="215900" cy="431800"/>
          </a:xfrm>
          <a:prstGeom prst="notchedRight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l">
              <a:defRPr/>
            </a:pPr>
            <a:endParaRPr lang="ru-RU" sz="1800" b="0" dirty="0">
              <a:solidFill>
                <a:prstClr val="white"/>
              </a:solidFill>
            </a:endParaRPr>
          </a:p>
        </p:txBody>
      </p:sp>
      <p:sp>
        <p:nvSpPr>
          <p:cNvPr id="46090" name="AutoShape 166"/>
          <p:cNvSpPr>
            <a:spLocks noChangeArrowheads="1"/>
          </p:cNvSpPr>
          <p:nvPr/>
        </p:nvSpPr>
        <p:spPr bwMode="auto">
          <a:xfrm>
            <a:off x="6359352" y="3971924"/>
            <a:ext cx="215900" cy="431800"/>
          </a:xfrm>
          <a:prstGeom prst="notchedRight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l">
              <a:defRPr/>
            </a:pPr>
            <a:endParaRPr lang="ru-RU" sz="1800" b="0" dirty="0">
              <a:solidFill>
                <a:prstClr val="white"/>
              </a:solidFill>
            </a:endParaRPr>
          </a:p>
        </p:txBody>
      </p:sp>
      <p:sp>
        <p:nvSpPr>
          <p:cNvPr id="43020" name="Rectangle 171"/>
          <p:cNvSpPr>
            <a:spLocks noChangeArrowheads="1"/>
          </p:cNvSpPr>
          <p:nvPr/>
        </p:nvSpPr>
        <p:spPr bwMode="auto">
          <a:xfrm>
            <a:off x="6713537" y="1266827"/>
            <a:ext cx="1982787" cy="638174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+mn-cs"/>
              </a:rPr>
              <a:t>200 000,00 рублей</a:t>
            </a:r>
            <a:endParaRPr lang="ru-RU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43022" name="Rectangle 173"/>
          <p:cNvSpPr>
            <a:spLocks noChangeArrowheads="1"/>
          </p:cNvSpPr>
          <p:nvPr/>
        </p:nvSpPr>
        <p:spPr bwMode="auto">
          <a:xfrm>
            <a:off x="6713537" y="2217736"/>
            <a:ext cx="1963736" cy="49847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eaLnBrk="0" hangingPunct="0"/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+mn-cs"/>
              </a:rPr>
              <a:t>600 000 рублей</a:t>
            </a:r>
            <a:endParaRPr lang="ru-RU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43023" name="Rectangle 174"/>
          <p:cNvSpPr>
            <a:spLocks noChangeArrowheads="1"/>
          </p:cNvSpPr>
          <p:nvPr/>
        </p:nvSpPr>
        <p:spPr bwMode="auto">
          <a:xfrm>
            <a:off x="6732588" y="3143249"/>
            <a:ext cx="1963736" cy="501649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+mn-cs"/>
              </a:rPr>
              <a:t>200 000 рублей</a:t>
            </a:r>
            <a:endParaRPr lang="ru-RU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22" name="AutoShape 37"/>
          <p:cNvSpPr>
            <a:spLocks noChangeArrowheads="1"/>
          </p:cNvSpPr>
          <p:nvPr/>
        </p:nvSpPr>
        <p:spPr bwMode="auto">
          <a:xfrm>
            <a:off x="419100" y="180975"/>
            <a:ext cx="8428037" cy="92392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>
            <a:flatTx/>
          </a:bodyPr>
          <a:lstStyle/>
          <a:p>
            <a:pPr eaLnBrk="0" hangingPunct="0">
              <a:defRPr/>
            </a:pPr>
            <a:r>
              <a:rPr lang="ru-RU" sz="1600" dirty="0">
                <a:solidFill>
                  <a:prstClr val="white"/>
                </a:solidFill>
                <a:latin typeface="Times New Roman"/>
                <a:cs typeface="+mn-cs"/>
              </a:rPr>
              <a:t>Муниципальная программа </a:t>
            </a:r>
          </a:p>
          <a:p>
            <a:pPr eaLnBrk="0" hangingPunct="0">
              <a:defRPr/>
            </a:pPr>
            <a:r>
              <a:rPr lang="ru-RU" sz="1600" dirty="0">
                <a:solidFill>
                  <a:prstClr val="white"/>
                </a:solidFill>
                <a:latin typeface="Times New Roman"/>
                <a:cs typeface="+mn-cs"/>
              </a:rPr>
              <a:t>«Обеспечение доступным и комфортным жильем, объектами инженерной инфраструктуры  и услугами жилищно- коммунального хозяйства населения  </a:t>
            </a:r>
          </a:p>
          <a:p>
            <a:pPr eaLnBrk="0" hangingPunct="0">
              <a:defRPr/>
            </a:pPr>
            <a:r>
              <a:rPr lang="ru-RU" sz="1600" dirty="0">
                <a:solidFill>
                  <a:prstClr val="white"/>
                </a:solidFill>
                <a:latin typeface="Times New Roman"/>
                <a:cs typeface="+mn-cs"/>
              </a:rPr>
              <a:t>городского округа Вичуга» </a:t>
            </a:r>
            <a:r>
              <a:rPr lang="ru-RU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cs typeface="+mn-cs"/>
              </a:rPr>
              <a:t>сумма на 2025 год 7 803 488,00 рублей</a:t>
            </a:r>
            <a:endParaRPr lang="ru-RU" sz="16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/>
              <a:cs typeface="+mn-cs"/>
            </a:endParaRPr>
          </a:p>
        </p:txBody>
      </p:sp>
      <p:sp>
        <p:nvSpPr>
          <p:cNvPr id="13" name="Rectangle 159"/>
          <p:cNvSpPr>
            <a:spLocks noChangeArrowheads="1"/>
          </p:cNvSpPr>
          <p:nvPr/>
        </p:nvSpPr>
        <p:spPr bwMode="auto">
          <a:xfrm>
            <a:off x="437283" y="3006723"/>
            <a:ext cx="5930898" cy="774700"/>
          </a:xfrm>
          <a:prstGeom prst="rect">
            <a:avLst/>
          </a:prstGeom>
          <a:solidFill>
            <a:srgbClr val="B9BAE5"/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b="0" dirty="0">
                <a:solidFill>
                  <a:schemeClr val="accent5">
                    <a:lumMod val="50000"/>
                  </a:schemeClr>
                </a:solidFill>
              </a:rPr>
              <a:t>Подпрограмма  «Государственная и муниципальная поддержка </a:t>
            </a:r>
          </a:p>
          <a:p>
            <a:pPr eaLnBrk="0" hangingPunct="0">
              <a:defRPr/>
            </a:pPr>
            <a:r>
              <a:rPr lang="ru-RU" b="0" dirty="0">
                <a:solidFill>
                  <a:schemeClr val="accent5">
                    <a:lumMod val="50000"/>
                  </a:schemeClr>
                </a:solidFill>
              </a:rPr>
              <a:t>граждан в сфере ипотечного жилищного кредитования»</a:t>
            </a:r>
          </a:p>
        </p:txBody>
      </p:sp>
      <p:sp>
        <p:nvSpPr>
          <p:cNvPr id="14" name="AutoShape 166"/>
          <p:cNvSpPr>
            <a:spLocks noChangeArrowheads="1"/>
          </p:cNvSpPr>
          <p:nvPr/>
        </p:nvSpPr>
        <p:spPr bwMode="auto">
          <a:xfrm>
            <a:off x="6330775" y="3143250"/>
            <a:ext cx="215900" cy="431800"/>
          </a:xfrm>
          <a:prstGeom prst="notchedRight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l">
              <a:defRPr/>
            </a:pPr>
            <a:endParaRPr lang="ru-RU" sz="1800" b="0" dirty="0">
              <a:solidFill>
                <a:prstClr val="white"/>
              </a:solidFill>
            </a:endParaRPr>
          </a:p>
        </p:txBody>
      </p:sp>
      <p:sp>
        <p:nvSpPr>
          <p:cNvPr id="16" name="Rectangle 159"/>
          <p:cNvSpPr>
            <a:spLocks noChangeArrowheads="1"/>
          </p:cNvSpPr>
          <p:nvPr/>
        </p:nvSpPr>
        <p:spPr bwMode="auto">
          <a:xfrm>
            <a:off x="408710" y="1957386"/>
            <a:ext cx="5930898" cy="952499"/>
          </a:xfrm>
          <a:prstGeom prst="rect">
            <a:avLst/>
          </a:prstGeom>
          <a:solidFill>
            <a:srgbClr val="C7CCF1"/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b="0" dirty="0">
                <a:solidFill>
                  <a:schemeClr val="accent5">
                    <a:lumMod val="50000"/>
                  </a:schemeClr>
                </a:solidFill>
              </a:rPr>
              <a:t>Подпрограмма  «Капитальный ремонт общего имущества </a:t>
            </a:r>
            <a:endParaRPr lang="ru-RU" b="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eaLnBrk="0" hangingPunct="0">
              <a:defRPr/>
            </a:pPr>
            <a:r>
              <a:rPr lang="ru-RU" b="0" dirty="0" smtClean="0">
                <a:solidFill>
                  <a:schemeClr val="accent5">
                    <a:lumMod val="50000"/>
                  </a:schemeClr>
                </a:solidFill>
              </a:rPr>
              <a:t>многоквартирных </a:t>
            </a:r>
            <a:r>
              <a:rPr lang="ru-RU" b="0" dirty="0">
                <a:solidFill>
                  <a:schemeClr val="accent5">
                    <a:lumMod val="50000"/>
                  </a:schemeClr>
                </a:solidFill>
              </a:rPr>
              <a:t>жилых домов и муниципального жилого </a:t>
            </a:r>
            <a:r>
              <a:rPr lang="ru-RU" b="0" dirty="0" smtClean="0">
                <a:solidFill>
                  <a:schemeClr val="accent5">
                    <a:lumMod val="50000"/>
                  </a:schemeClr>
                </a:solidFill>
              </a:rPr>
              <a:t>фонда</a:t>
            </a:r>
          </a:p>
          <a:p>
            <a:pPr eaLnBrk="0" hangingPunct="0">
              <a:defRPr/>
            </a:pPr>
            <a:r>
              <a:rPr lang="ru-RU" b="0" dirty="0" smtClean="0">
                <a:solidFill>
                  <a:schemeClr val="accent5">
                    <a:lumMod val="50000"/>
                  </a:schemeClr>
                </a:solidFill>
              </a:rPr>
              <a:t> и проведение технических обследований жилых домов</a:t>
            </a:r>
          </a:p>
          <a:p>
            <a:pPr eaLnBrk="0" hangingPunct="0">
              <a:defRPr/>
            </a:pPr>
            <a:r>
              <a:rPr lang="ru-RU" b="0" dirty="0" smtClean="0">
                <a:solidFill>
                  <a:schemeClr val="accent5">
                    <a:lumMod val="50000"/>
                  </a:schemeClr>
                </a:solidFill>
              </a:rPr>
              <a:t> специализированной организацией»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" name="Rectangle 159"/>
          <p:cNvSpPr>
            <a:spLocks noChangeArrowheads="1"/>
          </p:cNvSpPr>
          <p:nvPr/>
        </p:nvSpPr>
        <p:spPr bwMode="auto">
          <a:xfrm>
            <a:off x="419100" y="1266826"/>
            <a:ext cx="5922964" cy="638174"/>
          </a:xfrm>
          <a:prstGeom prst="rect">
            <a:avLst/>
          </a:prstGeom>
          <a:solidFill>
            <a:srgbClr val="C7D1F1"/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0" dirty="0">
                <a:solidFill>
                  <a:schemeClr val="accent5">
                    <a:lumMod val="50000"/>
                  </a:schemeClr>
                </a:solidFill>
              </a:rPr>
              <a:t>Подпрограмма «Обеспечение жильем молодых </a:t>
            </a:r>
            <a:r>
              <a:rPr lang="ru-RU" b="0" dirty="0" smtClean="0">
                <a:solidFill>
                  <a:schemeClr val="accent5">
                    <a:lumMod val="50000"/>
                  </a:schemeClr>
                </a:solidFill>
              </a:rPr>
              <a:t>семей, в том числе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0" dirty="0" smtClean="0">
                <a:solidFill>
                  <a:schemeClr val="accent5">
                    <a:lumMod val="50000"/>
                  </a:schemeClr>
                </a:solidFill>
              </a:rPr>
              <a:t> предоставление земельных участков для строительства жилых домов»</a:t>
            </a:r>
            <a:endParaRPr lang="ru-RU" b="0" dirty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</a:endParaRPr>
          </a:p>
        </p:txBody>
      </p:sp>
      <p:sp>
        <p:nvSpPr>
          <p:cNvPr id="18" name="Rectangle 159"/>
          <p:cNvSpPr>
            <a:spLocks noChangeArrowheads="1"/>
          </p:cNvSpPr>
          <p:nvPr/>
        </p:nvSpPr>
        <p:spPr bwMode="auto">
          <a:xfrm>
            <a:off x="437282" y="3867150"/>
            <a:ext cx="5904782" cy="7810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b="0" dirty="0">
                <a:solidFill>
                  <a:schemeClr val="accent5">
                    <a:lumMod val="50000"/>
                  </a:schemeClr>
                </a:solidFill>
              </a:rPr>
              <a:t>Подпрограмма  </a:t>
            </a:r>
            <a:r>
              <a:rPr lang="ru-RU" b="0" dirty="0" smtClean="0">
                <a:solidFill>
                  <a:schemeClr val="accent5">
                    <a:lumMod val="50000"/>
                  </a:schemeClr>
                </a:solidFill>
              </a:rPr>
              <a:t>«Предоставления жилых помещений детям-сиротам</a:t>
            </a:r>
          </a:p>
          <a:p>
            <a:pPr eaLnBrk="0" hangingPunct="0">
              <a:defRPr/>
            </a:pPr>
            <a:r>
              <a:rPr lang="ru-RU" b="0" dirty="0" smtClean="0">
                <a:solidFill>
                  <a:schemeClr val="accent5">
                    <a:lumMod val="50000"/>
                  </a:schemeClr>
                </a:solidFill>
              </a:rPr>
              <a:t>и детям, оставшимся без попечения родителей, лицам из их числа</a:t>
            </a:r>
          </a:p>
          <a:p>
            <a:pPr eaLnBrk="0" hangingPunct="0">
              <a:defRPr/>
            </a:pPr>
            <a:r>
              <a:rPr lang="ru-RU" b="0" dirty="0" smtClean="0">
                <a:solidFill>
                  <a:schemeClr val="accent5">
                    <a:lumMod val="50000"/>
                  </a:schemeClr>
                </a:solidFill>
              </a:rPr>
              <a:t> по договорам найма специализированных помещений»</a:t>
            </a:r>
            <a:endParaRPr lang="ru-RU" b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" name="Rectangle 159"/>
          <p:cNvSpPr>
            <a:spLocks noChangeArrowheads="1"/>
          </p:cNvSpPr>
          <p:nvPr/>
        </p:nvSpPr>
        <p:spPr bwMode="auto">
          <a:xfrm>
            <a:off x="437282" y="4721026"/>
            <a:ext cx="5922964" cy="110827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b="0" dirty="0">
                <a:solidFill>
                  <a:schemeClr val="accent5">
                    <a:lumMod val="50000"/>
                  </a:schemeClr>
                </a:solidFill>
              </a:rPr>
              <a:t>Подпрограмма  </a:t>
            </a:r>
            <a:r>
              <a:rPr lang="ru-RU" b="0" dirty="0" smtClean="0">
                <a:solidFill>
                  <a:schemeClr val="accent5">
                    <a:lumMod val="50000"/>
                  </a:schemeClr>
                </a:solidFill>
              </a:rPr>
              <a:t>«Установка, газового и сантехнического оборудования,</a:t>
            </a:r>
          </a:p>
          <a:p>
            <a:pPr eaLnBrk="0" hangingPunct="0">
              <a:defRPr/>
            </a:pPr>
            <a:r>
              <a:rPr lang="ru-RU" b="0" dirty="0">
                <a:solidFill>
                  <a:schemeClr val="accent5">
                    <a:lumMod val="50000"/>
                  </a:schemeClr>
                </a:solidFill>
              </a:rPr>
              <a:t>и</a:t>
            </a:r>
            <a:r>
              <a:rPr lang="ru-RU" b="0" dirty="0" smtClean="0">
                <a:solidFill>
                  <a:schemeClr val="accent5">
                    <a:lumMod val="50000"/>
                  </a:schemeClr>
                </a:solidFill>
              </a:rPr>
              <a:t>ндивидуальных приборов учета коммунальных ресурсов, </a:t>
            </a:r>
          </a:p>
          <a:p>
            <a:pPr eaLnBrk="0" hangingPunct="0">
              <a:defRPr/>
            </a:pPr>
            <a:r>
              <a:rPr lang="ru-RU" b="0" dirty="0" smtClean="0">
                <a:solidFill>
                  <a:schemeClr val="accent5">
                    <a:lumMod val="50000"/>
                  </a:schemeClr>
                </a:solidFill>
              </a:rPr>
              <a:t>проведение технического диагностирования </a:t>
            </a:r>
          </a:p>
          <a:p>
            <a:pPr eaLnBrk="0" hangingPunct="0">
              <a:defRPr/>
            </a:pPr>
            <a:r>
              <a:rPr lang="ru-RU" b="0" dirty="0" smtClean="0">
                <a:solidFill>
                  <a:schemeClr val="accent5">
                    <a:lumMod val="50000"/>
                  </a:schemeClr>
                </a:solidFill>
              </a:rPr>
              <a:t>газового оборудования в муниципальном жилом фонде</a:t>
            </a:r>
          </a:p>
          <a:p>
            <a:pPr eaLnBrk="0" hangingPunct="0">
              <a:defRPr/>
            </a:pPr>
            <a:r>
              <a:rPr lang="ru-RU" b="0" dirty="0" smtClean="0">
                <a:solidFill>
                  <a:schemeClr val="accent5">
                    <a:lumMod val="50000"/>
                  </a:schemeClr>
                </a:solidFill>
              </a:rPr>
              <a:t>городского округа Вичуга»</a:t>
            </a:r>
            <a:endParaRPr lang="ru-RU" b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Rectangle 174"/>
          <p:cNvSpPr>
            <a:spLocks noChangeArrowheads="1"/>
          </p:cNvSpPr>
          <p:nvPr/>
        </p:nvSpPr>
        <p:spPr bwMode="auto">
          <a:xfrm>
            <a:off x="6732588" y="3971924"/>
            <a:ext cx="1982786" cy="600076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+mn-cs"/>
              </a:rPr>
              <a:t>6 703 488,00 рублей</a:t>
            </a:r>
            <a:endParaRPr lang="ru-RU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  <p:sp>
        <p:nvSpPr>
          <p:cNvPr id="24" name="AutoShape 166"/>
          <p:cNvSpPr>
            <a:spLocks noChangeArrowheads="1"/>
          </p:cNvSpPr>
          <p:nvPr/>
        </p:nvSpPr>
        <p:spPr bwMode="auto">
          <a:xfrm>
            <a:off x="6339608" y="5084564"/>
            <a:ext cx="215900" cy="431800"/>
          </a:xfrm>
          <a:prstGeom prst="notchedRight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l">
              <a:defRPr/>
            </a:pPr>
            <a:endParaRPr lang="ru-RU" sz="1800" b="0" dirty="0">
              <a:solidFill>
                <a:prstClr val="white"/>
              </a:solidFill>
            </a:endParaRPr>
          </a:p>
        </p:txBody>
      </p:sp>
      <p:sp>
        <p:nvSpPr>
          <p:cNvPr id="25" name="Rectangle 174"/>
          <p:cNvSpPr>
            <a:spLocks noChangeArrowheads="1"/>
          </p:cNvSpPr>
          <p:nvPr/>
        </p:nvSpPr>
        <p:spPr bwMode="auto">
          <a:xfrm>
            <a:off x="6732588" y="4953000"/>
            <a:ext cx="1982786" cy="694929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cs typeface="+mn-cs"/>
              </a:rPr>
              <a:t>100 000 рублей</a:t>
            </a:r>
            <a:endParaRPr lang="ru-RU" dirty="0">
              <a:solidFill>
                <a:srgbClr val="000000"/>
              </a:solidFill>
              <a:latin typeface="Arial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7"/>
          <p:cNvSpPr txBox="1">
            <a:spLocks noChangeArrowheads="1"/>
          </p:cNvSpPr>
          <p:nvPr/>
        </p:nvSpPr>
        <p:spPr bwMode="auto">
          <a:xfrm>
            <a:off x="1011238" y="1603375"/>
            <a:ext cx="2216150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b="0">
              <a:latin typeface="Times New Roman" pitchFamily="18" charset="0"/>
            </a:endParaRPr>
          </a:p>
        </p:txBody>
      </p:sp>
      <p:sp>
        <p:nvSpPr>
          <p:cNvPr id="10244" name="Text Box 8"/>
          <p:cNvSpPr txBox="1">
            <a:spLocks noChangeArrowheads="1"/>
          </p:cNvSpPr>
          <p:nvPr/>
        </p:nvSpPr>
        <p:spPr bwMode="auto">
          <a:xfrm>
            <a:off x="406400" y="2432050"/>
            <a:ext cx="2384425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defRPr sz="1400" b="1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 algn="l" eaLnBrk="0" hangingPunct="0">
              <a:defRPr sz="1400" b="1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defRPr sz="1400" b="1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defRPr sz="1400" b="1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defRPr sz="1400" b="1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ru-RU" dirty="0" smtClean="0">
              <a:solidFill>
                <a:schemeClr val="accent5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8196" name="Text Box 10"/>
          <p:cNvSpPr txBox="1">
            <a:spLocks noChangeArrowheads="1"/>
          </p:cNvSpPr>
          <p:nvPr/>
        </p:nvSpPr>
        <p:spPr bwMode="auto">
          <a:xfrm>
            <a:off x="6588125" y="1657350"/>
            <a:ext cx="2036763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b="0">
              <a:latin typeface="Times New Roman" pitchFamily="18" charset="0"/>
            </a:endParaRPr>
          </a:p>
        </p:txBody>
      </p:sp>
      <p:sp>
        <p:nvSpPr>
          <p:cNvPr id="8197" name="Text Box 11"/>
          <p:cNvSpPr txBox="1">
            <a:spLocks noChangeArrowheads="1"/>
          </p:cNvSpPr>
          <p:nvPr/>
        </p:nvSpPr>
        <p:spPr bwMode="auto">
          <a:xfrm>
            <a:off x="6588125" y="2565400"/>
            <a:ext cx="21209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>
              <a:latin typeface="Times New Roman" pitchFamily="18" charset="0"/>
            </a:endParaRPr>
          </a:p>
        </p:txBody>
      </p:sp>
      <p:sp>
        <p:nvSpPr>
          <p:cNvPr id="10251" name="AutoShape 15"/>
          <p:cNvSpPr>
            <a:spLocks noChangeArrowheads="1"/>
          </p:cNvSpPr>
          <p:nvPr/>
        </p:nvSpPr>
        <p:spPr bwMode="auto">
          <a:xfrm>
            <a:off x="4491038" y="4933950"/>
            <a:ext cx="3273425" cy="1512888"/>
          </a:xfrm>
          <a:prstGeom prst="flowChartAlternateProcess">
            <a:avLst/>
          </a:prstGeom>
          <a:gradFill rotWithShape="1">
            <a:gsLst>
              <a:gs pos="0">
                <a:srgbClr val="FFFF99"/>
              </a:gs>
              <a:gs pos="100000">
                <a:srgbClr val="FFCC00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18900000" algn="ctr" rotWithShape="0">
              <a:srgbClr val="FF9900">
                <a:alpha val="50000"/>
              </a:srgbClr>
            </a:outerShdw>
          </a:effectLst>
        </p:spPr>
        <p:txBody>
          <a:bodyPr/>
          <a:lstStyle/>
          <a:p>
            <a:pPr algn="just"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"/>
                <a:cs typeface="Arial" charset="0"/>
              </a:rPr>
              <a:t>При превышении доходов над расходами принимается решение, как их использовать (например, накапливать остатки, погашать долг).</a:t>
            </a:r>
          </a:p>
        </p:txBody>
      </p:sp>
      <p:sp>
        <p:nvSpPr>
          <p:cNvPr id="10252" name="Text Box 16"/>
          <p:cNvSpPr txBox="1">
            <a:spLocks noChangeArrowheads="1"/>
          </p:cNvSpPr>
          <p:nvPr/>
        </p:nvSpPr>
        <p:spPr bwMode="auto">
          <a:xfrm>
            <a:off x="406400" y="5000625"/>
            <a:ext cx="3527425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defRPr sz="1400" b="1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 algn="l" eaLnBrk="0" hangingPunct="0">
              <a:defRPr sz="1400" b="1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defRPr sz="1400" b="1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defRPr sz="1400" b="1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defRPr sz="1400" b="1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pPr algn="just"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mbria"/>
                <a:cs typeface="Arial" charset="0"/>
              </a:rPr>
              <a:t>При превышении расходов над доходами принимается решение об источниках покрытия дефицита (например, использовать имеющиеся остатки, взять  в долг)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Cambria"/>
              <a:cs typeface="Arial" charset="0"/>
            </a:endParaRPr>
          </a:p>
        </p:txBody>
      </p:sp>
      <p:sp>
        <p:nvSpPr>
          <p:cNvPr id="8200" name="Text Box 17"/>
          <p:cNvSpPr txBox="1">
            <a:spLocks noChangeArrowheads="1"/>
          </p:cNvSpPr>
          <p:nvPr/>
        </p:nvSpPr>
        <p:spPr bwMode="auto">
          <a:xfrm>
            <a:off x="539750" y="6237288"/>
            <a:ext cx="8072438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500" b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500" b="0">
              <a:latin typeface="Times New Roman" pitchFamily="18" charset="0"/>
            </a:endParaRPr>
          </a:p>
        </p:txBody>
      </p:sp>
      <p:pic>
        <p:nvPicPr>
          <p:cNvPr id="8201" name="Picture 20" descr="Hangisi_do_ru_hangisi_yanl___2384864332019094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775" y="741363"/>
            <a:ext cx="1547812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Прямоугольник 13"/>
          <p:cNvSpPr>
            <a:spLocks noChangeArrowheads="1"/>
          </p:cNvSpPr>
          <p:nvPr/>
        </p:nvSpPr>
        <p:spPr bwMode="auto">
          <a:xfrm>
            <a:off x="733425" y="665163"/>
            <a:ext cx="72294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Бюджет - это форма 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lang="ru-RU" altLang="ru-RU" sz="16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самоуправления </a:t>
            </a:r>
            <a:endParaRPr lang="ru-RU" altLang="ru-RU" sz="160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 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Доходы – Расходы = Дефицит (Профицит)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 </a:t>
            </a:r>
            <a:endParaRPr lang="ru-RU" altLang="ru-RU" sz="140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8203" name="Рисунок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0" b="17459"/>
          <a:stretch>
            <a:fillRect/>
          </a:stretch>
        </p:blipFill>
        <p:spPr bwMode="auto">
          <a:xfrm>
            <a:off x="1598613" y="3133725"/>
            <a:ext cx="12287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Рисунок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59" b="17294"/>
          <a:stretch>
            <a:fillRect/>
          </a:stretch>
        </p:blipFill>
        <p:spPr bwMode="auto">
          <a:xfrm>
            <a:off x="2798763" y="2276475"/>
            <a:ext cx="120015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Рисунок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8" b="17294"/>
          <a:stretch>
            <a:fillRect/>
          </a:stretch>
        </p:blipFill>
        <p:spPr bwMode="auto">
          <a:xfrm>
            <a:off x="4772025" y="2327275"/>
            <a:ext cx="123825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6" name="Rectangle 6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8207" name="Rectangle 62"/>
          <p:cNvSpPr>
            <a:spLocks noChangeArrowheads="1"/>
          </p:cNvSpPr>
          <p:nvPr/>
        </p:nvSpPr>
        <p:spPr bwMode="auto">
          <a:xfrm>
            <a:off x="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solidFill>
                  <a:schemeClr val="bg2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208" name="Rectangle 63"/>
          <p:cNvSpPr>
            <a:spLocks noChangeArrowheads="1"/>
          </p:cNvSpPr>
          <p:nvPr/>
        </p:nvSpPr>
        <p:spPr bwMode="auto">
          <a:xfrm>
            <a:off x="-309563" y="1968500"/>
            <a:ext cx="9315451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solidFill>
                  <a:schemeClr val="bg2"/>
                </a:solidFill>
                <a:latin typeface="Times New Roman" pitchFamily="18" charset="0"/>
              </a:rPr>
              <a:t>                                     </a:t>
            </a:r>
          </a:p>
        </p:txBody>
      </p:sp>
      <p:sp>
        <p:nvSpPr>
          <p:cNvPr id="8209" name="Rectangle 64"/>
          <p:cNvSpPr>
            <a:spLocks noChangeArrowheads="1"/>
          </p:cNvSpPr>
          <p:nvPr/>
        </p:nvSpPr>
        <p:spPr bwMode="auto">
          <a:xfrm>
            <a:off x="0" y="5600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600">
                <a:solidFill>
                  <a:schemeClr val="bg2"/>
                </a:solidFill>
                <a:latin typeface="Times New Roman" pitchFamily="18" charset="0"/>
              </a:rPr>
              <a:t> </a:t>
            </a:r>
            <a:endParaRPr lang="ru-RU" altLang="ru-RU" sz="1400">
              <a:solidFill>
                <a:schemeClr val="bg2"/>
              </a:solidFill>
              <a:latin typeface="Times New Roman" pitchFamily="18" charset="0"/>
            </a:endParaRPr>
          </a:p>
        </p:txBody>
      </p:sp>
      <p:pic>
        <p:nvPicPr>
          <p:cNvPr id="8210" name="Рисунок 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60" b="17461"/>
          <a:stretch>
            <a:fillRect/>
          </a:stretch>
        </p:blipFill>
        <p:spPr bwMode="auto">
          <a:xfrm>
            <a:off x="6010275" y="3035300"/>
            <a:ext cx="1076325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406400" y="3275013"/>
            <a:ext cx="26892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"/>
                <a:cs typeface="Arial" charset="0"/>
              </a:rPr>
              <a:t>Дефицит (расходы больше доходов)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505325" y="3275013"/>
            <a:ext cx="30099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Cambria"/>
                <a:cs typeface="Arial" charset="0"/>
              </a:rPr>
              <a:t>Профицит (доходы больше расходов)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Plahova\AppData\Local\Microsoft\Windows\Temporary Internet Files\Content.IE5\EL9QG0SM\file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9" y="1178264"/>
            <a:ext cx="8631935" cy="453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Plahova\AppData\Local\Microsoft\Windows\Temporary Internet Files\Content.IE5\EXKTXFCM\budjet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606" y="3846136"/>
            <a:ext cx="2986986" cy="198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76E0"/>
          </a:solidFill>
          <a:ln>
            <a:solidFill>
              <a:srgbClr val="0000FF"/>
            </a:solidFill>
          </a:ln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                                                                           «Долгосрочная сбалансированность и устойчивость бюджетной системы»                                    </a:t>
            </a: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на 2025 год 4 432 166,67 рублей</a:t>
            </a:r>
            <a:b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809" y="4263887"/>
            <a:ext cx="3299791" cy="1252330"/>
          </a:xfrm>
          <a:solidFill>
            <a:srgbClr val="CC99FF"/>
          </a:solidFill>
          <a:ln w="3175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Подпрограмма «Управление муниципальным долгом»                         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4 432 166,67 рублей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00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AutoShape 140"/>
          <p:cNvSpPr>
            <a:spLocks noChangeArrowheads="1"/>
          </p:cNvSpPr>
          <p:nvPr/>
        </p:nvSpPr>
        <p:spPr bwMode="auto">
          <a:xfrm>
            <a:off x="471338" y="2013490"/>
            <a:ext cx="5806913" cy="1182197"/>
          </a:xfrm>
          <a:prstGeom prst="octagon">
            <a:avLst>
              <a:gd name="adj" fmla="val 23780"/>
            </a:avLst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just" eaLnBrk="0" hangingPunct="0">
              <a:defRPr/>
            </a:pPr>
            <a:endParaRPr lang="ru-RU" dirty="0">
              <a:solidFill>
                <a:prstClr val="black"/>
              </a:solidFill>
            </a:endParaRPr>
          </a:p>
          <a:p>
            <a:pPr algn="just" eaLnBrk="0" hangingPunct="0">
              <a:defRPr/>
            </a:pPr>
            <a:endParaRPr lang="ru-RU" dirty="0">
              <a:solidFill>
                <a:prstClr val="black"/>
              </a:solidFill>
            </a:endParaRPr>
          </a:p>
          <a:p>
            <a:pPr eaLnBrk="0" hangingPunct="0">
              <a:defRPr/>
            </a:pPr>
            <a:r>
              <a:rPr lang="ru-RU" b="0" dirty="0" smtClean="0">
                <a:solidFill>
                  <a:prstClr val="black"/>
                </a:solidFill>
              </a:rPr>
              <a:t>«Обеспечение деятельности администрации городского округа Вичуга, </a:t>
            </a:r>
          </a:p>
          <a:p>
            <a:pPr eaLnBrk="0" hangingPunct="0">
              <a:defRPr/>
            </a:pPr>
            <a:r>
              <a:rPr lang="ru-RU" b="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её отраслевых (функциональных) органов, структурных подразделений и </a:t>
            </a:r>
          </a:p>
          <a:p>
            <a:pPr eaLnBrk="0" hangingPunct="0">
              <a:defRPr/>
            </a:pPr>
            <a:r>
              <a:rPr lang="ru-RU" b="0" dirty="0">
                <a:solidFill>
                  <a:prstClr val="black"/>
                </a:solidFill>
                <a:cs typeface="Times New Roman" panose="02020603050405020304" pitchFamily="18" charset="0"/>
              </a:rPr>
              <a:t>м</a:t>
            </a:r>
            <a:r>
              <a:rPr lang="ru-RU" b="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униципальных казенных учреждений, обеспечивающих деятельность</a:t>
            </a:r>
          </a:p>
          <a:p>
            <a:pPr eaLnBrk="0" hangingPunct="0">
              <a:defRPr/>
            </a:pPr>
            <a:r>
              <a:rPr lang="ru-RU" b="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Администрации городского округа Вичуга»</a:t>
            </a:r>
          </a:p>
          <a:p>
            <a:pPr eaLnBrk="0" hangingPunct="0">
              <a:defRPr/>
            </a:pPr>
            <a:r>
              <a:rPr lang="ru-RU" b="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  </a:t>
            </a:r>
            <a:endParaRPr lang="ru-RU" b="0" dirty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eaLnBrk="0" hangingPunct="0">
              <a:defRPr/>
            </a:pPr>
            <a:endParaRPr lang="ru-RU" b="0" dirty="0">
              <a:solidFill>
                <a:prstClr val="black"/>
              </a:solidFill>
            </a:endParaRPr>
          </a:p>
        </p:txBody>
      </p:sp>
      <p:sp>
        <p:nvSpPr>
          <p:cNvPr id="50182" name="AutoShape 141"/>
          <p:cNvSpPr>
            <a:spLocks noChangeArrowheads="1"/>
          </p:cNvSpPr>
          <p:nvPr/>
        </p:nvSpPr>
        <p:spPr bwMode="auto">
          <a:xfrm>
            <a:off x="438673" y="3374794"/>
            <a:ext cx="5707603" cy="837407"/>
          </a:xfrm>
          <a:prstGeom prst="octagon">
            <a:avLst>
              <a:gd name="adj" fmla="val 21614"/>
            </a:avLst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b="0" dirty="0" smtClean="0">
                <a:solidFill>
                  <a:prstClr val="black"/>
                </a:solidFill>
              </a:rPr>
              <a:t>«Повышение качества и доступности предоставления </a:t>
            </a:r>
          </a:p>
          <a:p>
            <a:pPr eaLnBrk="0" hangingPunct="0">
              <a:defRPr/>
            </a:pPr>
            <a:r>
              <a:rPr lang="ru-RU" b="0" dirty="0" smtClean="0">
                <a:solidFill>
                  <a:prstClr val="black"/>
                </a:solidFill>
              </a:rPr>
              <a:t>государственных и муниципальных услуг»»</a:t>
            </a:r>
            <a:endParaRPr lang="ru-RU" b="0" dirty="0">
              <a:solidFill>
                <a:prstClr val="black"/>
              </a:solidFill>
            </a:endParaRPr>
          </a:p>
        </p:txBody>
      </p:sp>
      <p:sp>
        <p:nvSpPr>
          <p:cNvPr id="50183" name="AutoShape 142"/>
          <p:cNvSpPr>
            <a:spLocks noChangeArrowheads="1"/>
          </p:cNvSpPr>
          <p:nvPr/>
        </p:nvSpPr>
        <p:spPr bwMode="auto">
          <a:xfrm>
            <a:off x="438673" y="4458878"/>
            <a:ext cx="5839578" cy="820132"/>
          </a:xfrm>
          <a:prstGeom prst="octagon">
            <a:avLst>
              <a:gd name="adj" fmla="val 26993"/>
            </a:avLst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ru-RU" dirty="0">
              <a:solidFill>
                <a:prstClr val="black"/>
              </a:solidFill>
            </a:endParaRPr>
          </a:p>
          <a:p>
            <a:pPr eaLnBrk="0" hangingPunct="0">
              <a:defRPr/>
            </a:pPr>
            <a:endParaRPr lang="ru-RU" dirty="0">
              <a:solidFill>
                <a:prstClr val="black"/>
              </a:solidFill>
            </a:endParaRPr>
          </a:p>
          <a:p>
            <a:pPr eaLnBrk="0" hangingPunct="0">
              <a:defRPr/>
            </a:pPr>
            <a:r>
              <a:rPr lang="ru-RU" dirty="0" smtClean="0">
                <a:solidFill>
                  <a:prstClr val="black"/>
                </a:solidFill>
              </a:rPr>
              <a:t>«</a:t>
            </a:r>
            <a:r>
              <a:rPr lang="ru-RU" b="0" dirty="0" smtClean="0">
                <a:solidFill>
                  <a:prstClr val="black"/>
                </a:solidFill>
              </a:rPr>
              <a:t>Программа развития муниципальной службы городского округа Вичуга»</a:t>
            </a:r>
            <a:endParaRPr lang="ru-RU" b="0" dirty="0">
              <a:solidFill>
                <a:prstClr val="black"/>
              </a:solidFill>
            </a:endParaRPr>
          </a:p>
          <a:p>
            <a:pPr algn="just" eaLnBrk="0" hangingPunct="0">
              <a:defRPr/>
            </a:pPr>
            <a:endParaRPr lang="ru-RU" dirty="0">
              <a:solidFill>
                <a:prstClr val="black"/>
              </a:solidFill>
            </a:endParaRPr>
          </a:p>
          <a:p>
            <a:pPr algn="just" eaLnBrk="0" hangingPunct="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0184" name="AutoShape 143"/>
          <p:cNvSpPr>
            <a:spLocks noChangeArrowheads="1"/>
          </p:cNvSpPr>
          <p:nvPr/>
        </p:nvSpPr>
        <p:spPr bwMode="auto">
          <a:xfrm>
            <a:off x="471339" y="5533534"/>
            <a:ext cx="5882327" cy="816465"/>
          </a:xfrm>
          <a:prstGeom prst="octagon">
            <a:avLst>
              <a:gd name="adj" fmla="val 21895"/>
            </a:avLst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ru-RU" b="0" dirty="0">
              <a:solidFill>
                <a:prstClr val="black"/>
              </a:solidFill>
            </a:endParaRPr>
          </a:p>
          <a:p>
            <a:pPr eaLnBrk="0" hangingPunct="0">
              <a:defRPr/>
            </a:pPr>
            <a:r>
              <a:rPr lang="ru-RU" b="0" dirty="0" smtClean="0">
                <a:solidFill>
                  <a:prstClr val="black"/>
                </a:solidFill>
              </a:rPr>
              <a:t>«Содержание и совершенствование информационно-технической базы </a:t>
            </a:r>
          </a:p>
          <a:p>
            <a:pPr eaLnBrk="0" hangingPunct="0">
              <a:defRPr/>
            </a:pPr>
            <a:r>
              <a:rPr lang="ru-RU" b="0" dirty="0" smtClean="0">
                <a:solidFill>
                  <a:prstClr val="black"/>
                </a:solidFill>
              </a:rPr>
              <a:t>в органах местного самоуправления»</a:t>
            </a:r>
            <a:endParaRPr lang="ru-RU" b="0" dirty="0">
              <a:solidFill>
                <a:prstClr val="black"/>
              </a:solidFill>
            </a:endParaRPr>
          </a:p>
          <a:p>
            <a:pPr algn="just" eaLnBrk="0" hangingPunct="0">
              <a:defRPr/>
            </a:pPr>
            <a:endParaRPr lang="ru-RU" b="0" dirty="0">
              <a:solidFill>
                <a:prstClr val="black"/>
              </a:solidFill>
            </a:endParaRPr>
          </a:p>
        </p:txBody>
      </p:sp>
      <p:sp>
        <p:nvSpPr>
          <p:cNvPr id="50189" name="AutoShape 149"/>
          <p:cNvSpPr>
            <a:spLocks noChangeArrowheads="1"/>
          </p:cNvSpPr>
          <p:nvPr/>
        </p:nvSpPr>
        <p:spPr bwMode="auto">
          <a:xfrm>
            <a:off x="6724569" y="5533533"/>
            <a:ext cx="1665287" cy="816465"/>
          </a:xfrm>
          <a:prstGeom prst="octagon">
            <a:avLst>
              <a:gd name="adj" fmla="val 29287"/>
            </a:avLst>
          </a:prstGeom>
          <a:solidFill>
            <a:schemeClr val="accent5"/>
          </a:solidFill>
          <a:ln w="28575">
            <a:solidFill>
              <a:schemeClr val="accent5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b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445 813,00 рублей</a:t>
            </a:r>
            <a:endParaRPr lang="ru-RU" b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84150" y="5980113"/>
            <a:ext cx="301942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800" b="0" dirty="0">
                <a:solidFill>
                  <a:srgbClr val="C00000"/>
                </a:solidFill>
                <a:latin typeface="Arial" pitchFamily="34" charset="0"/>
                <a:cs typeface="+mn-cs"/>
              </a:rPr>
              <a:t>  </a:t>
            </a:r>
            <a:endParaRPr lang="ru-RU" sz="1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n-cs"/>
            </a:endParaRPr>
          </a:p>
        </p:txBody>
      </p:sp>
      <p:sp>
        <p:nvSpPr>
          <p:cNvPr id="22" name="AutoShape 149"/>
          <p:cNvSpPr>
            <a:spLocks noChangeArrowheads="1"/>
          </p:cNvSpPr>
          <p:nvPr/>
        </p:nvSpPr>
        <p:spPr bwMode="auto">
          <a:xfrm>
            <a:off x="6592594" y="3374794"/>
            <a:ext cx="1655860" cy="622169"/>
          </a:xfrm>
          <a:prstGeom prst="octagon">
            <a:avLst>
              <a:gd name="adj" fmla="val 29287"/>
            </a:avLst>
          </a:prstGeom>
          <a:solidFill>
            <a:schemeClr val="accent5"/>
          </a:solidFill>
          <a:ln w="28575">
            <a:solidFill>
              <a:schemeClr val="accent5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b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5 864 034,91 рублей</a:t>
            </a:r>
            <a:endParaRPr lang="ru-RU" b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AutoShape 149"/>
          <p:cNvSpPr>
            <a:spLocks noChangeArrowheads="1"/>
          </p:cNvSpPr>
          <p:nvPr/>
        </p:nvSpPr>
        <p:spPr bwMode="auto">
          <a:xfrm>
            <a:off x="6724569" y="4458878"/>
            <a:ext cx="1665286" cy="820132"/>
          </a:xfrm>
          <a:prstGeom prst="octagon">
            <a:avLst>
              <a:gd name="adj" fmla="val 29287"/>
            </a:avLst>
          </a:prstGeom>
          <a:solidFill>
            <a:schemeClr val="accent5"/>
          </a:solidFill>
          <a:ln w="28575">
            <a:solidFill>
              <a:schemeClr val="accent5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b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115 500,00 рублей</a:t>
            </a:r>
            <a:endParaRPr lang="ru-RU" b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AutoShape 149"/>
          <p:cNvSpPr>
            <a:spLocks noChangeArrowheads="1"/>
          </p:cNvSpPr>
          <p:nvPr/>
        </p:nvSpPr>
        <p:spPr bwMode="auto">
          <a:xfrm>
            <a:off x="6592594" y="2145466"/>
            <a:ext cx="1847654" cy="658812"/>
          </a:xfrm>
          <a:prstGeom prst="octagon">
            <a:avLst>
              <a:gd name="adj" fmla="val 29287"/>
            </a:avLst>
          </a:prstGeom>
          <a:solidFill>
            <a:schemeClr val="accent5"/>
          </a:solidFill>
          <a:ln w="28575">
            <a:solidFill>
              <a:schemeClr val="accent5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b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59 647 303,54 рублей</a:t>
            </a:r>
            <a:endParaRPr lang="ru-RU" b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Выноска со стрелкой вниз 1"/>
          <p:cNvSpPr/>
          <p:nvPr/>
        </p:nvSpPr>
        <p:spPr>
          <a:xfrm>
            <a:off x="438673" y="1529302"/>
            <a:ext cx="3543300" cy="484188"/>
          </a:xfrm>
          <a:prstGeom prst="downArrow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0" dirty="0">
                <a:solidFill>
                  <a:prstClr val="black"/>
                </a:solidFill>
              </a:rPr>
              <a:t>Подпрограммы</a:t>
            </a:r>
          </a:p>
        </p:txBody>
      </p:sp>
      <p:sp>
        <p:nvSpPr>
          <p:cNvPr id="25" name="AutoShape 37"/>
          <p:cNvSpPr>
            <a:spLocks noChangeArrowheads="1"/>
          </p:cNvSpPr>
          <p:nvPr/>
        </p:nvSpPr>
        <p:spPr bwMode="auto">
          <a:xfrm>
            <a:off x="251520" y="179109"/>
            <a:ext cx="8595617" cy="109459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>
            <a:flatTx/>
          </a:bodyPr>
          <a:lstStyle/>
          <a:p>
            <a:pPr eaLnBrk="0" hangingPunct="0">
              <a:defRPr/>
            </a:pPr>
            <a:r>
              <a:rPr lang="ru-RU" sz="1800" dirty="0" smtClean="0">
                <a:solidFill>
                  <a:prstClr val="white"/>
                </a:solidFill>
                <a:latin typeface="Arial" pitchFamily="34" charset="0"/>
                <a:cs typeface="+mn-cs"/>
              </a:rPr>
              <a:t>Муниципальная программа                                                                            «Совершенствование системы местного самоуправления  </a:t>
            </a:r>
            <a:r>
              <a:rPr lang="ru-RU" sz="1800" dirty="0">
                <a:solidFill>
                  <a:prstClr val="white"/>
                </a:solidFill>
                <a:latin typeface="Arial" pitchFamily="34" charset="0"/>
                <a:cs typeface="+mn-cs"/>
              </a:rPr>
              <a:t>городского округа Вичуга</a:t>
            </a:r>
            <a:r>
              <a:rPr lang="ru-RU" sz="1800" dirty="0" smtClean="0">
                <a:solidFill>
                  <a:prstClr val="white"/>
                </a:solidFill>
                <a:latin typeface="Arial" pitchFamily="34" charset="0"/>
                <a:cs typeface="+mn-cs"/>
              </a:rPr>
              <a:t>»                                                                                                           </a:t>
            </a:r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+mn-cs"/>
              </a:rPr>
              <a:t>сумма на 2025 год 66 072 651,45 рублей  </a:t>
            </a:r>
            <a:endParaRPr lang="ru-RU" sz="1800" dirty="0">
              <a:solidFill>
                <a:schemeClr val="accent2">
                  <a:lumMod val="60000"/>
                  <a:lumOff val="40000"/>
                </a:schemeClr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630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7"/>
          <p:cNvSpPr>
            <a:spLocks noGrp="1" noChangeArrowheads="1"/>
          </p:cNvSpPr>
          <p:nvPr>
            <p:ph type="title"/>
          </p:nvPr>
        </p:nvSpPr>
        <p:spPr bwMode="auto"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>
            <a:flatTx/>
          </a:bodyPr>
          <a:lstStyle/>
          <a:p>
            <a:pPr algn="ctr" eaLnBrk="0" hangingPunct="0">
              <a:defRPr/>
            </a:pPr>
            <a:r>
              <a:rPr lang="ru-RU" sz="1800" dirty="0">
                <a:solidFill>
                  <a:prstClr val="white"/>
                </a:solidFill>
                <a:latin typeface="Arial" pitchFamily="34" charset="0"/>
                <a:cs typeface="+mn-cs"/>
              </a:rPr>
              <a:t>Муниципальная программа </a:t>
            </a:r>
          </a:p>
          <a:p>
            <a:pPr algn="ctr" eaLnBrk="0" hangingPunct="0">
              <a:defRPr/>
            </a:pPr>
            <a:r>
              <a:rPr lang="ru-RU" sz="1800" dirty="0" smtClean="0">
                <a:solidFill>
                  <a:prstClr val="white"/>
                </a:solidFill>
                <a:latin typeface="Arial" pitchFamily="34" charset="0"/>
                <a:cs typeface="+mn-cs"/>
              </a:rPr>
              <a:t>« Обеспечение безопасности населения  и профилактика наркомании на территории городского округа </a:t>
            </a:r>
            <a:r>
              <a:rPr lang="ru-RU" sz="1800" dirty="0">
                <a:solidFill>
                  <a:prstClr val="white"/>
                </a:solidFill>
                <a:latin typeface="Arial" pitchFamily="34" charset="0"/>
                <a:cs typeface="+mn-cs"/>
              </a:rPr>
              <a:t>Вичуга</a:t>
            </a:r>
            <a:r>
              <a:rPr lang="ru-RU" sz="1800" dirty="0" smtClean="0">
                <a:solidFill>
                  <a:prstClr val="white"/>
                </a:solidFill>
                <a:latin typeface="Arial" pitchFamily="34" charset="0"/>
                <a:cs typeface="+mn-cs"/>
              </a:rPr>
              <a:t>»                                                          </a:t>
            </a:r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+mn-cs"/>
              </a:rPr>
              <a:t>сумма на 2025 год 8 050 170,12 рублей</a:t>
            </a:r>
            <a:endParaRPr lang="ru-RU" sz="1800" dirty="0">
              <a:solidFill>
                <a:schemeClr val="accent2">
                  <a:lumMod val="60000"/>
                  <a:lumOff val="40000"/>
                </a:schemeClr>
              </a:solidFill>
              <a:latin typeface="Arial" pitchFamily="34" charset="0"/>
              <a:cs typeface="+mn-cs"/>
            </a:endParaRPr>
          </a:p>
        </p:txBody>
      </p:sp>
      <p:sp>
        <p:nvSpPr>
          <p:cNvPr id="6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705350" cy="1876425"/>
          </a:xfrm>
        </p:spPr>
        <p:txBody>
          <a:bodyPr/>
          <a:lstStyle/>
          <a:p>
            <a:r>
              <a:rPr lang="ru-RU" sz="2200" b="1" dirty="0" smtClean="0">
                <a:solidFill>
                  <a:srgbClr val="002060"/>
                </a:solidFill>
                <a:latin typeface="Linux Libertine" panose="02000503000000000000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Подпрограмма "Предупреждение и ликвидация чрезвычайных ситуаций" – 8 030 170,12 руб.</a:t>
            </a:r>
          </a:p>
        </p:txBody>
      </p:sp>
      <p:sp>
        <p:nvSpPr>
          <p:cNvPr id="7" name="Текст 2"/>
          <p:cNvSpPr txBox="1">
            <a:spLocks/>
          </p:cNvSpPr>
          <p:nvPr/>
        </p:nvSpPr>
        <p:spPr bwMode="auto">
          <a:xfrm>
            <a:off x="4143375" y="4323522"/>
            <a:ext cx="4610100" cy="1867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ru-RU" sz="2200" b="1" kern="0" dirty="0" smtClean="0">
                <a:solidFill>
                  <a:srgbClr val="002060"/>
                </a:solidFill>
                <a:latin typeface="Linux Libertine" panose="02000503000000000000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Подпрограмма "Профилактика правонарушений и противодействие терроризму и экстремизму" - </a:t>
            </a:r>
            <a:r>
              <a:rPr lang="ru-RU" sz="2400" b="1" kern="0" dirty="0" smtClean="0">
                <a:solidFill>
                  <a:srgbClr val="002060"/>
                </a:solidFill>
                <a:latin typeface="Linux Libertine" panose="02000503000000000000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20 000 руб.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944" y="1671664"/>
            <a:ext cx="3660266" cy="25736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32" y="4143375"/>
            <a:ext cx="3220318" cy="2146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74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AutoShape 140"/>
          <p:cNvSpPr>
            <a:spLocks noChangeArrowheads="1"/>
          </p:cNvSpPr>
          <p:nvPr/>
        </p:nvSpPr>
        <p:spPr bwMode="auto">
          <a:xfrm>
            <a:off x="184150" y="1608138"/>
            <a:ext cx="3810000" cy="658812"/>
          </a:xfrm>
          <a:prstGeom prst="octagon">
            <a:avLst>
              <a:gd name="adj" fmla="val 23780"/>
            </a:avLst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just" eaLnBrk="0" hangingPunct="0">
              <a:defRPr/>
            </a:pPr>
            <a:endParaRPr lang="ru-RU" dirty="0">
              <a:solidFill>
                <a:prstClr val="black"/>
              </a:solidFill>
            </a:endParaRPr>
          </a:p>
          <a:p>
            <a:pPr algn="just" eaLnBrk="0" hangingPunct="0">
              <a:defRPr/>
            </a:pPr>
            <a:endParaRPr lang="ru-RU" dirty="0">
              <a:solidFill>
                <a:prstClr val="black"/>
              </a:solidFill>
            </a:endParaRPr>
          </a:p>
          <a:p>
            <a:pPr eaLnBrk="0" hangingPunct="0">
              <a:defRPr/>
            </a:pPr>
            <a:r>
              <a:rPr lang="ru-RU" b="0" dirty="0">
                <a:solidFill>
                  <a:prstClr val="black"/>
                </a:solidFill>
              </a:rPr>
              <a:t>«Поддержка отдельных  категорий</a:t>
            </a:r>
          </a:p>
          <a:p>
            <a:pPr eaLnBrk="0" hangingPunct="0">
              <a:defRPr/>
            </a:pPr>
            <a:r>
              <a:rPr lang="ru-RU" b="0" dirty="0">
                <a:solidFill>
                  <a:prstClr val="black"/>
                </a:solidFill>
              </a:rPr>
              <a:t> жителей городского округа Вичуга» </a:t>
            </a:r>
          </a:p>
          <a:p>
            <a:pPr eaLnBrk="0" hangingPunct="0">
              <a:defRPr/>
            </a:pPr>
            <a:endParaRPr lang="ru-RU" dirty="0">
              <a:solidFill>
                <a:prstClr val="black"/>
              </a:solidFill>
            </a:endParaRPr>
          </a:p>
          <a:p>
            <a:pPr eaLnBrk="0" hangingPunct="0">
              <a:defRPr/>
            </a:pPr>
            <a:endParaRPr lang="ru-RU" b="0" dirty="0">
              <a:solidFill>
                <a:prstClr val="black"/>
              </a:solidFill>
            </a:endParaRPr>
          </a:p>
        </p:txBody>
      </p:sp>
      <p:sp>
        <p:nvSpPr>
          <p:cNvPr id="50182" name="AutoShape 141"/>
          <p:cNvSpPr>
            <a:spLocks noChangeArrowheads="1"/>
          </p:cNvSpPr>
          <p:nvPr/>
        </p:nvSpPr>
        <p:spPr bwMode="auto">
          <a:xfrm>
            <a:off x="123824" y="2381250"/>
            <a:ext cx="3870325" cy="620713"/>
          </a:xfrm>
          <a:prstGeom prst="octagon">
            <a:avLst>
              <a:gd name="adj" fmla="val 21614"/>
            </a:avLst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b="0" dirty="0">
                <a:solidFill>
                  <a:prstClr val="black"/>
                </a:solidFill>
              </a:rPr>
              <a:t>«Поддержка социально ориентированных </a:t>
            </a:r>
          </a:p>
          <a:p>
            <a:pPr eaLnBrk="0" hangingPunct="0">
              <a:defRPr/>
            </a:pPr>
            <a:r>
              <a:rPr lang="ru-RU" b="0" dirty="0">
                <a:solidFill>
                  <a:prstClr val="black"/>
                </a:solidFill>
              </a:rPr>
              <a:t>некоммерческих организаций»</a:t>
            </a:r>
          </a:p>
        </p:txBody>
      </p:sp>
      <p:sp>
        <p:nvSpPr>
          <p:cNvPr id="50183" name="AutoShape 142"/>
          <p:cNvSpPr>
            <a:spLocks noChangeArrowheads="1"/>
          </p:cNvSpPr>
          <p:nvPr/>
        </p:nvSpPr>
        <p:spPr bwMode="auto">
          <a:xfrm>
            <a:off x="106363" y="3227388"/>
            <a:ext cx="3887787" cy="706437"/>
          </a:xfrm>
          <a:prstGeom prst="octagon">
            <a:avLst>
              <a:gd name="adj" fmla="val 26993"/>
            </a:avLst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ru-RU" dirty="0">
              <a:solidFill>
                <a:prstClr val="black"/>
              </a:solidFill>
            </a:endParaRPr>
          </a:p>
          <a:p>
            <a:pPr eaLnBrk="0" hangingPunct="0">
              <a:defRPr/>
            </a:pPr>
            <a:endParaRPr lang="ru-RU" dirty="0">
              <a:solidFill>
                <a:prstClr val="black"/>
              </a:solidFill>
            </a:endParaRPr>
          </a:p>
          <a:p>
            <a:pPr eaLnBrk="0" hangingPunct="0">
              <a:defRPr/>
            </a:pPr>
            <a:r>
              <a:rPr lang="ru-RU" dirty="0">
                <a:solidFill>
                  <a:prstClr val="black"/>
                </a:solidFill>
              </a:rPr>
              <a:t>«</a:t>
            </a:r>
            <a:r>
              <a:rPr lang="ru-RU" b="0" dirty="0">
                <a:solidFill>
                  <a:prstClr val="black"/>
                </a:solidFill>
              </a:rPr>
              <a:t>Организация акций и мероприятий </a:t>
            </a:r>
          </a:p>
          <a:p>
            <a:pPr eaLnBrk="0" hangingPunct="0">
              <a:defRPr/>
            </a:pPr>
            <a:r>
              <a:rPr lang="ru-RU" b="0" dirty="0">
                <a:solidFill>
                  <a:prstClr val="black"/>
                </a:solidFill>
              </a:rPr>
              <a:t>для граждан,  нуждающихся</a:t>
            </a:r>
          </a:p>
          <a:p>
            <a:pPr eaLnBrk="0" hangingPunct="0">
              <a:defRPr/>
            </a:pPr>
            <a:r>
              <a:rPr lang="ru-RU" b="0" dirty="0">
                <a:solidFill>
                  <a:prstClr val="black"/>
                </a:solidFill>
              </a:rPr>
              <a:t> в особом внимании </a:t>
            </a:r>
          </a:p>
          <a:p>
            <a:pPr algn="just" eaLnBrk="0" hangingPunct="0">
              <a:defRPr/>
            </a:pPr>
            <a:endParaRPr lang="ru-RU" dirty="0">
              <a:solidFill>
                <a:prstClr val="black"/>
              </a:solidFill>
            </a:endParaRPr>
          </a:p>
          <a:p>
            <a:pPr algn="just" eaLnBrk="0" hangingPunct="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0184" name="AutoShape 143"/>
          <p:cNvSpPr>
            <a:spLocks noChangeArrowheads="1"/>
          </p:cNvSpPr>
          <p:nvPr/>
        </p:nvSpPr>
        <p:spPr bwMode="auto">
          <a:xfrm>
            <a:off x="131762" y="4075113"/>
            <a:ext cx="3862387" cy="773112"/>
          </a:xfrm>
          <a:prstGeom prst="octagon">
            <a:avLst>
              <a:gd name="adj" fmla="val 21895"/>
            </a:avLst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ru-RU" b="0" dirty="0">
              <a:solidFill>
                <a:prstClr val="black"/>
              </a:solidFill>
            </a:endParaRPr>
          </a:p>
          <a:p>
            <a:pPr eaLnBrk="0" hangingPunct="0">
              <a:defRPr/>
            </a:pPr>
            <a:r>
              <a:rPr lang="ru-RU" b="0" dirty="0">
                <a:solidFill>
                  <a:prstClr val="black"/>
                </a:solidFill>
              </a:rPr>
              <a:t>«Оказание мер социальной </a:t>
            </a:r>
          </a:p>
          <a:p>
            <a:pPr eaLnBrk="0" hangingPunct="0">
              <a:defRPr/>
            </a:pPr>
            <a:r>
              <a:rPr lang="ru-RU" b="0" dirty="0">
                <a:solidFill>
                  <a:prstClr val="black"/>
                </a:solidFill>
              </a:rPr>
              <a:t>поддержки медицинским работникам</a:t>
            </a:r>
          </a:p>
          <a:p>
            <a:pPr eaLnBrk="0" hangingPunct="0">
              <a:defRPr/>
            </a:pPr>
            <a:r>
              <a:rPr lang="ru-RU" b="0" dirty="0">
                <a:solidFill>
                  <a:prstClr val="black"/>
                </a:solidFill>
              </a:rPr>
              <a:t>  ОБУЗ </a:t>
            </a:r>
            <a:r>
              <a:rPr lang="ru-RU" dirty="0">
                <a:solidFill>
                  <a:prstClr val="black"/>
                </a:solidFill>
              </a:rPr>
              <a:t>«</a:t>
            </a:r>
            <a:r>
              <a:rPr lang="ru-RU" b="0" dirty="0">
                <a:solidFill>
                  <a:prstClr val="black"/>
                </a:solidFill>
              </a:rPr>
              <a:t>Вичугская ЦРБ»</a:t>
            </a:r>
          </a:p>
          <a:p>
            <a:pPr algn="just" eaLnBrk="0" hangingPunct="0">
              <a:defRPr/>
            </a:pPr>
            <a:endParaRPr lang="ru-RU" b="0" dirty="0">
              <a:solidFill>
                <a:prstClr val="black"/>
              </a:solidFill>
            </a:endParaRPr>
          </a:p>
        </p:txBody>
      </p:sp>
      <p:sp>
        <p:nvSpPr>
          <p:cNvPr id="50189" name="AutoShape 149"/>
          <p:cNvSpPr>
            <a:spLocks noChangeArrowheads="1"/>
          </p:cNvSpPr>
          <p:nvPr/>
        </p:nvSpPr>
        <p:spPr bwMode="auto">
          <a:xfrm>
            <a:off x="4379913" y="4075113"/>
            <a:ext cx="1665287" cy="773112"/>
          </a:xfrm>
          <a:prstGeom prst="octagon">
            <a:avLst>
              <a:gd name="adj" fmla="val 29287"/>
            </a:avLst>
          </a:prstGeom>
          <a:solidFill>
            <a:schemeClr val="accent5"/>
          </a:solidFill>
          <a:ln w="28575">
            <a:solidFill>
              <a:schemeClr val="accent5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b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748 000,00 рублей</a:t>
            </a:r>
            <a:endParaRPr lang="ru-RU" b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9" name="Picture 1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263" y="1435100"/>
            <a:ext cx="20828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0" name="Picture 26" descr="https://encrypted-tbn3.gstatic.com/images?q=tbn:ANd9GcT4ZqERoMRqlRBRo09Z3zC7-4glvsTCmTJfcydMVWImRY5dg4ccF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538" y="5180013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28" descr="https://encrypted-tbn1.gstatic.com/images?q=tbn:ANd9GcQ-Mkjnsup0_103K0xeiaCEG3FxaUX7J2liyduXhGepriQIsD6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813" y="4068763"/>
            <a:ext cx="2843212" cy="176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2" name="Picture 30" descr="https://encrypted-tbn1.gstatic.com/images?q=tbn:ANd9GcTtbHMPIHMAQ7vlWVIn-frp3bFrSXFTYP8jjAX9Q7g6e-IobK1DR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038" y="5180013"/>
            <a:ext cx="2609850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Прямоугольник 33"/>
          <p:cNvSpPr/>
          <p:nvPr/>
        </p:nvSpPr>
        <p:spPr>
          <a:xfrm>
            <a:off x="184150" y="5980113"/>
            <a:ext cx="301942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800" b="0" dirty="0">
                <a:solidFill>
                  <a:srgbClr val="C00000"/>
                </a:solidFill>
                <a:latin typeface="Arial" pitchFamily="34" charset="0"/>
                <a:cs typeface="+mn-cs"/>
              </a:rPr>
              <a:t>  </a:t>
            </a:r>
            <a:endParaRPr lang="ru-RU" sz="1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n-cs"/>
            </a:endParaRPr>
          </a:p>
        </p:txBody>
      </p:sp>
      <p:sp>
        <p:nvSpPr>
          <p:cNvPr id="22" name="AutoShape 149"/>
          <p:cNvSpPr>
            <a:spLocks noChangeArrowheads="1"/>
          </p:cNvSpPr>
          <p:nvPr/>
        </p:nvSpPr>
        <p:spPr bwMode="auto">
          <a:xfrm>
            <a:off x="4370388" y="2381250"/>
            <a:ext cx="1665287" cy="620713"/>
          </a:xfrm>
          <a:prstGeom prst="octagon">
            <a:avLst>
              <a:gd name="adj" fmla="val 29287"/>
            </a:avLst>
          </a:prstGeom>
          <a:solidFill>
            <a:schemeClr val="accent5"/>
          </a:solidFill>
          <a:ln w="28575">
            <a:solidFill>
              <a:schemeClr val="accent5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b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395 200,00 </a:t>
            </a:r>
            <a:r>
              <a:rPr lang="ru-RU" b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23" name="AutoShape 149"/>
          <p:cNvSpPr>
            <a:spLocks noChangeArrowheads="1"/>
          </p:cNvSpPr>
          <p:nvPr/>
        </p:nvSpPr>
        <p:spPr bwMode="auto">
          <a:xfrm>
            <a:off x="4370388" y="3227388"/>
            <a:ext cx="1665287" cy="706437"/>
          </a:xfrm>
          <a:prstGeom prst="octagon">
            <a:avLst>
              <a:gd name="adj" fmla="val 29287"/>
            </a:avLst>
          </a:prstGeom>
          <a:solidFill>
            <a:schemeClr val="accent5"/>
          </a:solidFill>
          <a:ln w="28575">
            <a:solidFill>
              <a:schemeClr val="accent5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b="0" dirty="0">
                <a:solidFill>
                  <a:prstClr val="black"/>
                </a:solidFill>
              </a:rPr>
              <a:t> </a:t>
            </a:r>
            <a:r>
              <a:rPr lang="ru-RU" b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151 500,00рублей</a:t>
            </a:r>
            <a:endParaRPr lang="ru-RU" b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AutoShape 149"/>
          <p:cNvSpPr>
            <a:spLocks noChangeArrowheads="1"/>
          </p:cNvSpPr>
          <p:nvPr/>
        </p:nvSpPr>
        <p:spPr bwMode="auto">
          <a:xfrm>
            <a:off x="4379914" y="1608138"/>
            <a:ext cx="1655762" cy="658812"/>
          </a:xfrm>
          <a:prstGeom prst="octagon">
            <a:avLst>
              <a:gd name="adj" fmla="val 29287"/>
            </a:avLst>
          </a:prstGeom>
          <a:solidFill>
            <a:schemeClr val="accent5"/>
          </a:solidFill>
          <a:ln w="28575">
            <a:solidFill>
              <a:schemeClr val="accent5">
                <a:lumMod val="75000"/>
              </a:schemeClr>
            </a:solidFill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b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462 256,00 рублей</a:t>
            </a:r>
            <a:endParaRPr lang="ru-RU" b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Выноска со стрелкой вниз 1"/>
          <p:cNvSpPr/>
          <p:nvPr/>
        </p:nvSpPr>
        <p:spPr>
          <a:xfrm>
            <a:off x="315119" y="1123950"/>
            <a:ext cx="3543300" cy="484188"/>
          </a:xfrm>
          <a:prstGeom prst="downArrow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0" dirty="0">
                <a:solidFill>
                  <a:prstClr val="black"/>
                </a:solidFill>
              </a:rPr>
              <a:t>Подпрограммы</a:t>
            </a:r>
          </a:p>
        </p:txBody>
      </p:sp>
      <p:sp>
        <p:nvSpPr>
          <p:cNvPr id="25" name="AutoShape 37"/>
          <p:cNvSpPr>
            <a:spLocks noChangeArrowheads="1"/>
          </p:cNvSpPr>
          <p:nvPr/>
        </p:nvSpPr>
        <p:spPr bwMode="auto">
          <a:xfrm>
            <a:off x="251520" y="342900"/>
            <a:ext cx="8595617" cy="6762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>
            <a:flatTx/>
          </a:bodyPr>
          <a:lstStyle/>
          <a:p>
            <a:pPr eaLnBrk="0" hangingPunct="0">
              <a:defRPr/>
            </a:pPr>
            <a:r>
              <a:rPr lang="ru-RU" sz="1800" dirty="0">
                <a:solidFill>
                  <a:prstClr val="white"/>
                </a:solidFill>
                <a:latin typeface="Arial" pitchFamily="34" charset="0"/>
                <a:cs typeface="+mn-cs"/>
              </a:rPr>
              <a:t>МП «Социальная поддержка  населения городского округа Вичуга</a:t>
            </a:r>
            <a:r>
              <a:rPr lang="ru-RU" sz="1800" dirty="0" smtClean="0">
                <a:solidFill>
                  <a:prstClr val="white"/>
                </a:solidFill>
                <a:latin typeface="Arial" pitchFamily="34" charset="0"/>
                <a:cs typeface="+mn-cs"/>
              </a:rPr>
              <a:t>» </a:t>
            </a:r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+mn-cs"/>
              </a:rPr>
              <a:t>сумма на 2025 год 1 756 956,00 рублей  </a:t>
            </a:r>
            <a:endParaRPr lang="ru-RU" sz="1800" dirty="0">
              <a:solidFill>
                <a:schemeClr val="accent2">
                  <a:lumMod val="60000"/>
                  <a:lumOff val="40000"/>
                </a:schemeClr>
              </a:solidFill>
              <a:latin typeface="Arial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7"/>
          <p:cNvSpPr>
            <a:spLocks noGrp="1" noChangeArrowheads="1"/>
          </p:cNvSpPr>
          <p:nvPr>
            <p:ph type="title"/>
          </p:nvPr>
        </p:nvSpPr>
        <p:spPr bwMode="auto"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>
            <a:normAutofit/>
            <a:flatTx/>
          </a:bodyPr>
          <a:lstStyle/>
          <a:p>
            <a:pPr algn="ctr" eaLnBrk="0" hangingPunct="0">
              <a:defRPr/>
            </a:pPr>
            <a:r>
              <a:rPr lang="ru-RU" sz="1800" dirty="0">
                <a:solidFill>
                  <a:prstClr val="white"/>
                </a:solidFill>
                <a:latin typeface="Arial" pitchFamily="34" charset="0"/>
                <a:cs typeface="+mn-cs"/>
              </a:rPr>
              <a:t>Муниципальная программа </a:t>
            </a:r>
          </a:p>
          <a:p>
            <a:pPr algn="ctr" eaLnBrk="0" hangingPunct="0">
              <a:defRPr/>
            </a:pPr>
            <a:r>
              <a:rPr lang="ru-RU" sz="1800" dirty="0" smtClean="0">
                <a:solidFill>
                  <a:prstClr val="white"/>
                </a:solidFill>
                <a:latin typeface="Arial" pitchFamily="34" charset="0"/>
                <a:cs typeface="+mn-cs"/>
              </a:rPr>
              <a:t>« Повышение эффективности реализации молодежной политики и средств массовой информатизации в городском округе </a:t>
            </a:r>
            <a:r>
              <a:rPr lang="ru-RU" sz="1800" dirty="0">
                <a:solidFill>
                  <a:prstClr val="white"/>
                </a:solidFill>
                <a:latin typeface="Arial" pitchFamily="34" charset="0"/>
                <a:cs typeface="+mn-cs"/>
              </a:rPr>
              <a:t>Вичуга</a:t>
            </a:r>
            <a:r>
              <a:rPr lang="ru-RU" sz="1800" dirty="0" smtClean="0">
                <a:solidFill>
                  <a:prstClr val="white"/>
                </a:solidFill>
                <a:latin typeface="Arial" pitchFamily="34" charset="0"/>
                <a:cs typeface="+mn-cs"/>
              </a:rPr>
              <a:t>»                      </a:t>
            </a:r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+mn-cs"/>
              </a:rPr>
              <a:t>сумма на 2025 год 2 453 699,98 рублей</a:t>
            </a:r>
            <a:endParaRPr lang="ru-RU" sz="1800" dirty="0">
              <a:solidFill>
                <a:schemeClr val="accent2">
                  <a:lumMod val="60000"/>
                  <a:lumOff val="40000"/>
                </a:schemeClr>
              </a:solidFill>
              <a:latin typeface="Arial" pitchFamily="34" charset="0"/>
              <a:cs typeface="+mn-cs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343400" cy="1171575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Linux Libertine" panose="02000503000000000000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Подпрограмма "Молодежь Вичуги" - </a:t>
            </a:r>
            <a:r>
              <a:rPr lang="ru-RU" sz="2800" b="1" dirty="0" smtClean="0">
                <a:solidFill>
                  <a:srgbClr val="002060"/>
                </a:solidFill>
                <a:latin typeface="Linux Libertine" panose="02000503000000000000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230 600 </a:t>
            </a:r>
            <a:r>
              <a:rPr lang="ru-RU" sz="2400" b="1" dirty="0" smtClean="0">
                <a:solidFill>
                  <a:srgbClr val="002060"/>
                </a:solidFill>
                <a:latin typeface="Linux Libertine" panose="02000503000000000000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руб.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455" y="1800225"/>
            <a:ext cx="3429000" cy="25717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416" y="4053836"/>
            <a:ext cx="3227839" cy="2286005"/>
          </a:xfrm>
          <a:prstGeom prst="rect">
            <a:avLst/>
          </a:prstGeom>
        </p:spPr>
      </p:pic>
      <p:sp>
        <p:nvSpPr>
          <p:cNvPr id="22" name="Текст 2"/>
          <p:cNvSpPr txBox="1">
            <a:spLocks/>
          </p:cNvSpPr>
          <p:nvPr/>
        </p:nvSpPr>
        <p:spPr bwMode="auto">
          <a:xfrm>
            <a:off x="4184374" y="4621696"/>
            <a:ext cx="4093985" cy="173339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ru-RU" sz="2400" kern="0" dirty="0" smtClean="0">
                <a:solidFill>
                  <a:srgbClr val="002060"/>
                </a:solidFill>
                <a:latin typeface="Linux Libertine" panose="02000503000000000000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Подпрограмма "Открытая информационная среда" </a:t>
            </a:r>
          </a:p>
          <a:p>
            <a:pPr marL="0" indent="0" algn="ctr">
              <a:buFont typeface="Wingdings" pitchFamily="2" charset="2"/>
              <a:buNone/>
            </a:pPr>
            <a:r>
              <a:rPr lang="ru-RU" sz="2800" kern="0" dirty="0" smtClean="0">
                <a:solidFill>
                  <a:srgbClr val="002060"/>
                </a:solidFill>
                <a:latin typeface="Linux Libertine" panose="02000503000000000000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2 223 099,98 </a:t>
            </a:r>
            <a:r>
              <a:rPr lang="ru-RU" sz="2400" kern="0" dirty="0" smtClean="0">
                <a:solidFill>
                  <a:srgbClr val="002060"/>
                </a:solidFill>
                <a:latin typeface="Linux Libertine" panose="02000503000000000000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руб.</a:t>
            </a:r>
            <a:endParaRPr lang="ru-RU" sz="2400" kern="0" dirty="0">
              <a:solidFill>
                <a:srgbClr val="002060"/>
              </a:solidFill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3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1828211"/>
              </p:ext>
            </p:extLst>
          </p:nvPr>
        </p:nvGraphicFramePr>
        <p:xfrm>
          <a:off x="530352" y="1454768"/>
          <a:ext cx="8074096" cy="5017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286000" y="2828925"/>
            <a:ext cx="45720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800" dirty="0">
                <a:solidFill>
                  <a:prstClr val="black"/>
                </a:solidFill>
                <a:cs typeface="+mn-cs"/>
              </a:rPr>
              <a:t>  </a:t>
            </a:r>
          </a:p>
        </p:txBody>
      </p:sp>
      <p:sp>
        <p:nvSpPr>
          <p:cNvPr id="5" name="AutoShape 37"/>
          <p:cNvSpPr>
            <a:spLocks noChangeArrowheads="1"/>
          </p:cNvSpPr>
          <p:nvPr/>
        </p:nvSpPr>
        <p:spPr bwMode="auto">
          <a:xfrm>
            <a:off x="530352" y="320040"/>
            <a:ext cx="7913561" cy="1134729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>
            <a:flatTx/>
          </a:bodyPr>
          <a:lstStyle/>
          <a:p>
            <a:pPr eaLnBrk="0" hangingPunct="0">
              <a:defRPr/>
            </a:pPr>
            <a:endParaRPr lang="ru-RU" sz="1800" dirty="0">
              <a:solidFill>
                <a:prstClr val="white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800" dirty="0">
                <a:solidFill>
                  <a:prstClr val="white"/>
                </a:solidFill>
                <a:latin typeface="Arial" pitchFamily="34" charset="0"/>
                <a:cs typeface="+mn-cs"/>
              </a:rPr>
              <a:t>Муниципальная программа </a:t>
            </a:r>
          </a:p>
          <a:p>
            <a:pPr eaLnBrk="0" hangingPunct="0">
              <a:defRPr/>
            </a:pPr>
            <a:r>
              <a:rPr lang="ru-RU" sz="1800" dirty="0">
                <a:solidFill>
                  <a:prstClr val="white"/>
                </a:solidFill>
                <a:latin typeface="Arial" pitchFamily="34" charset="0"/>
                <a:cs typeface="+mn-cs"/>
              </a:rPr>
              <a:t>«Развитие транспортной системы в  городском округе Вичуга</a:t>
            </a:r>
            <a:r>
              <a:rPr lang="ru-RU" sz="1800" dirty="0" smtClean="0">
                <a:solidFill>
                  <a:prstClr val="white"/>
                </a:solidFill>
                <a:latin typeface="Arial" pitchFamily="34" charset="0"/>
                <a:cs typeface="+mn-cs"/>
              </a:rPr>
              <a:t>» </a:t>
            </a:r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+mn-cs"/>
              </a:rPr>
              <a:t>сумма на 2025 год 103 735 315,61 рублей  </a:t>
            </a:r>
            <a:endParaRPr lang="ru-RU" sz="1800" dirty="0">
              <a:solidFill>
                <a:schemeClr val="accent2">
                  <a:lumMod val="60000"/>
                  <a:lumOff val="40000"/>
                </a:schemeClr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800" dirty="0">
              <a:solidFill>
                <a:prstClr val="white"/>
              </a:solidFill>
              <a:latin typeface="Arial" pitchFamily="34" charset="0"/>
              <a:cs typeface="+mn-cs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2252663" y="2828925"/>
            <a:ext cx="485775" cy="6715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800" b="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275" y="4015283"/>
            <a:ext cx="5033963" cy="2414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AutoShape 4"/>
          <p:cNvSpPr>
            <a:spLocks noChangeArrowheads="1"/>
          </p:cNvSpPr>
          <p:nvPr/>
        </p:nvSpPr>
        <p:spPr bwMode="auto">
          <a:xfrm>
            <a:off x="590553" y="765252"/>
            <a:ext cx="2604866" cy="1084261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Подпрограмма </a:t>
            </a:r>
            <a:endParaRPr lang="ru-RU" sz="16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eaLnBrk="0" hangingPunct="0">
              <a:defRPr/>
            </a:pP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«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Наружное освещение» </a:t>
            </a:r>
          </a:p>
          <a:p>
            <a:pPr eaLnBrk="0" hangingPunct="0">
              <a:defRPr/>
            </a:pP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13 000 000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руб.</a:t>
            </a:r>
          </a:p>
        </p:txBody>
      </p:sp>
      <p:sp>
        <p:nvSpPr>
          <p:cNvPr id="47108" name="AutoShape 6"/>
          <p:cNvSpPr>
            <a:spLocks noChangeArrowheads="1"/>
          </p:cNvSpPr>
          <p:nvPr/>
        </p:nvSpPr>
        <p:spPr bwMode="auto">
          <a:xfrm>
            <a:off x="6156324" y="557213"/>
            <a:ext cx="2601913" cy="1281112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Подпрограмма </a:t>
            </a:r>
          </a:p>
          <a:p>
            <a:pPr eaLnBrk="0" hangingPunct="0">
              <a:defRPr/>
            </a:pP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«Озеленение территорий</a:t>
            </a:r>
          </a:p>
          <a:p>
            <a:pPr eaLnBrk="0" hangingPunct="0">
              <a:defRPr/>
            </a:pP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 общего пользования»</a:t>
            </a:r>
          </a:p>
          <a:p>
            <a:pPr eaLnBrk="0" hangingPunct="0">
              <a:defRPr/>
            </a:pP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-  </a:t>
            </a: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2 000 000,00 руб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45063" name="AutoShape 12"/>
          <p:cNvSpPr>
            <a:spLocks noChangeArrowheads="1"/>
          </p:cNvSpPr>
          <p:nvPr/>
        </p:nvSpPr>
        <p:spPr bwMode="auto">
          <a:xfrm rot="2823912">
            <a:off x="2961158" y="3963464"/>
            <a:ext cx="285750" cy="373063"/>
          </a:xfrm>
          <a:prstGeom prst="downArrow">
            <a:avLst>
              <a:gd name="adj1" fmla="val 50000"/>
              <a:gd name="adj2" fmla="val 326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>
              <a:defRPr/>
            </a:pPr>
            <a:endParaRPr lang="ru-RU" sz="1800" b="0" dirty="0">
              <a:solidFill>
                <a:prstClr val="black"/>
              </a:solidFill>
              <a:latin typeface="Arial" pitchFamily="34" charset="0"/>
              <a:cs typeface="+mn-cs"/>
            </a:endParaRPr>
          </a:p>
        </p:txBody>
      </p:sp>
      <p:sp>
        <p:nvSpPr>
          <p:cNvPr id="45067" name="AutoShape 18"/>
          <p:cNvSpPr>
            <a:spLocks noChangeArrowheads="1"/>
          </p:cNvSpPr>
          <p:nvPr/>
        </p:nvSpPr>
        <p:spPr bwMode="auto">
          <a:xfrm rot="19123768">
            <a:off x="2970900" y="1835467"/>
            <a:ext cx="314325" cy="423862"/>
          </a:xfrm>
          <a:prstGeom prst="upArrow">
            <a:avLst>
              <a:gd name="adj1" fmla="val 50000"/>
              <a:gd name="adj2" fmla="val 3371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>
              <a:defRPr/>
            </a:pPr>
            <a:endParaRPr lang="ru-RU" sz="1800" b="0" dirty="0">
              <a:solidFill>
                <a:prstClr val="black"/>
              </a:solidFill>
              <a:latin typeface="Arial" pitchFamily="34" charset="0"/>
              <a:cs typeface="+mn-cs"/>
            </a:endParaRPr>
          </a:p>
        </p:txBody>
      </p:sp>
      <p:sp>
        <p:nvSpPr>
          <p:cNvPr id="45068" name="AutoShape 19"/>
          <p:cNvSpPr>
            <a:spLocks noChangeArrowheads="1"/>
          </p:cNvSpPr>
          <p:nvPr/>
        </p:nvSpPr>
        <p:spPr bwMode="auto">
          <a:xfrm rot="2554868">
            <a:off x="5967412" y="1899751"/>
            <a:ext cx="288925" cy="360363"/>
          </a:xfrm>
          <a:prstGeom prst="upArrow">
            <a:avLst>
              <a:gd name="adj1" fmla="val 50000"/>
              <a:gd name="adj2" fmla="val 3118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>
              <a:defRPr/>
            </a:pPr>
            <a:endParaRPr lang="ru-RU" sz="1800" b="0" dirty="0">
              <a:solidFill>
                <a:prstClr val="black"/>
              </a:solidFill>
              <a:latin typeface="Arial" pitchFamily="34" charset="0"/>
              <a:cs typeface="+mn-cs"/>
            </a:endParaRPr>
          </a:p>
        </p:txBody>
      </p:sp>
      <p:sp>
        <p:nvSpPr>
          <p:cNvPr id="15" name="AutoShape 37"/>
          <p:cNvSpPr>
            <a:spLocks noChangeArrowheads="1"/>
          </p:cNvSpPr>
          <p:nvPr/>
        </p:nvSpPr>
        <p:spPr bwMode="auto">
          <a:xfrm>
            <a:off x="3307260" y="2206626"/>
            <a:ext cx="2696665" cy="172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>
            <a:flatTx/>
          </a:bodyPr>
          <a:lstStyle/>
          <a:p>
            <a:pPr eaLnBrk="0" hangingPunct="0">
              <a:defRPr/>
            </a:pPr>
            <a:r>
              <a:rPr lang="ru-RU" sz="1600" dirty="0" smtClean="0">
                <a:solidFill>
                  <a:prstClr val="black"/>
                </a:solidFill>
                <a:cs typeface="+mn-cs"/>
              </a:rPr>
              <a:t>Муниципальная программа</a:t>
            </a:r>
            <a:endParaRPr lang="ru-RU" sz="1600" dirty="0">
              <a:solidFill>
                <a:prstClr val="black"/>
              </a:solidFill>
              <a:cs typeface="+mn-cs"/>
            </a:endParaRPr>
          </a:p>
          <a:p>
            <a:pPr eaLnBrk="0" hangingPunct="0">
              <a:defRPr/>
            </a:pPr>
            <a:r>
              <a:rPr lang="ru-RU" sz="1600" dirty="0">
                <a:solidFill>
                  <a:prstClr val="black"/>
                </a:solidFill>
                <a:cs typeface="+mn-cs"/>
              </a:rPr>
              <a:t> «Благоустройство городского округа Вичуга</a:t>
            </a:r>
            <a:r>
              <a:rPr lang="ru-RU" sz="1600" dirty="0" smtClean="0">
                <a:solidFill>
                  <a:prstClr val="black"/>
                </a:solidFill>
                <a:cs typeface="+mn-cs"/>
              </a:rPr>
              <a:t>» </a:t>
            </a:r>
            <a:r>
              <a:rPr lang="ru-RU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+mn-cs"/>
              </a:rPr>
              <a:t>сумма на 2025 год  17 316 826,00 </a:t>
            </a:r>
          </a:p>
        </p:txBody>
      </p:sp>
      <p:sp>
        <p:nvSpPr>
          <p:cNvPr id="19" name="AutoShape 8"/>
          <p:cNvSpPr>
            <a:spLocks noChangeArrowheads="1"/>
          </p:cNvSpPr>
          <p:nvPr/>
        </p:nvSpPr>
        <p:spPr bwMode="auto">
          <a:xfrm>
            <a:off x="590551" y="4486274"/>
            <a:ext cx="2604868" cy="1600201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Подпрограмма </a:t>
            </a:r>
          </a:p>
          <a:p>
            <a:pPr eaLnBrk="0" hangingPunct="0">
              <a:defRPr/>
            </a:pP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«Благоустройство</a:t>
            </a:r>
          </a:p>
          <a:p>
            <a:pPr eaLnBrk="0" hangingPunct="0">
              <a:defRPr/>
            </a:pP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территорий</a:t>
            </a:r>
            <a:endParaRPr lang="ru-RU" sz="1600" dirty="0">
              <a:solidFill>
                <a:schemeClr val="accent5">
                  <a:lumMod val="75000"/>
                </a:schemeClr>
              </a:solidFill>
            </a:endParaRPr>
          </a:p>
          <a:p>
            <a:pPr eaLnBrk="0" hangingPunct="0">
              <a:defRPr/>
            </a:pP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общего пользования» </a:t>
            </a:r>
          </a:p>
          <a:p>
            <a:pPr eaLnBrk="0" hangingPunct="0">
              <a:defRPr/>
            </a:pP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2 316 826,00 руб.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44" y="3588472"/>
            <a:ext cx="3560763" cy="2574203"/>
          </a:xfrm>
          <a:prstGeom prst="rect">
            <a:avLst/>
          </a:prstGeom>
        </p:spPr>
      </p:pic>
      <p:pic>
        <p:nvPicPr>
          <p:cNvPr id="3379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900" y="1844675"/>
            <a:ext cx="3121025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4"/>
          <p:cNvSpPr>
            <a:spLocks noChangeArrowheads="1"/>
          </p:cNvSpPr>
          <p:nvPr/>
        </p:nvSpPr>
        <p:spPr bwMode="white">
          <a:xfrm>
            <a:off x="1524000" y="5181600"/>
            <a:ext cx="7086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buClr>
                <a:schemeClr val="hlink"/>
              </a:buClr>
              <a:buSzTx/>
              <a:buFont typeface="Wingdings" pitchFamily="2" charset="2"/>
              <a:buNone/>
            </a:pPr>
            <a:endParaRPr lang="ru-RU" altLang="ru-RU" sz="20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" name="AutoShape 37"/>
          <p:cNvSpPr>
            <a:spLocks noChangeArrowheads="1"/>
          </p:cNvSpPr>
          <p:nvPr/>
        </p:nvSpPr>
        <p:spPr bwMode="auto">
          <a:xfrm>
            <a:off x="372386" y="464084"/>
            <a:ext cx="8595617" cy="75349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>
            <a:flatTx/>
          </a:bodyPr>
          <a:lstStyle/>
          <a:p>
            <a:pPr eaLnBrk="0" hangingPunct="0">
              <a:defRPr/>
            </a:pPr>
            <a:endParaRPr lang="ru-RU" dirty="0">
              <a:solidFill>
                <a:schemeClr val="bg1"/>
              </a:solidFill>
            </a:endParaRPr>
          </a:p>
          <a:p>
            <a:pPr eaLnBrk="0" hangingPunct="0">
              <a:defRPr/>
            </a:pP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Муниципальная программа  </a:t>
            </a:r>
            <a:r>
              <a:rPr lang="ru-RU" sz="1600" dirty="0">
                <a:solidFill>
                  <a:schemeClr val="bg1"/>
                </a:solidFill>
                <a:latin typeface="+mn-lt"/>
              </a:rPr>
              <a:t>«Содействие занятости населения городского округа Вичуга</a:t>
            </a:r>
            <a:r>
              <a:rPr lang="ru-RU" sz="1600" dirty="0" smtClean="0">
                <a:solidFill>
                  <a:schemeClr val="bg1"/>
                </a:solidFill>
                <a:latin typeface="+mn-lt"/>
              </a:rPr>
              <a:t>»                                      </a:t>
            </a:r>
            <a:r>
              <a:rPr lang="ru-RU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сумма на 2025 год 645 669,00 рублей</a:t>
            </a:r>
            <a:endParaRPr lang="ru-RU" sz="1600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</a:endParaRPr>
          </a:p>
          <a:p>
            <a:pPr eaLnBrk="0" hangingPunct="0">
              <a:defRPr/>
            </a:pPr>
            <a:endParaRPr lang="ru-RU" sz="1600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</a:endParaRPr>
          </a:p>
        </p:txBody>
      </p:sp>
      <p:sp>
        <p:nvSpPr>
          <p:cNvPr id="6" name="Rectangle 159"/>
          <p:cNvSpPr>
            <a:spLocks noChangeArrowheads="1"/>
          </p:cNvSpPr>
          <p:nvPr/>
        </p:nvSpPr>
        <p:spPr bwMode="auto">
          <a:xfrm>
            <a:off x="756444" y="1628775"/>
            <a:ext cx="4903787" cy="431800"/>
          </a:xfrm>
          <a:prstGeom prst="rect">
            <a:avLst/>
          </a:prstGeom>
          <a:solidFill>
            <a:schemeClr val="accent2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just" eaLnBrk="0" hangingPunct="0">
              <a:defRPr/>
            </a:pPr>
            <a:r>
              <a:rPr lang="ru-RU" dirty="0">
                <a:solidFill>
                  <a:schemeClr val="bg1"/>
                </a:solidFill>
              </a:rPr>
              <a:t>Подпрограмма  «Организация общественных работ»</a:t>
            </a:r>
          </a:p>
        </p:txBody>
      </p:sp>
      <p:sp>
        <p:nvSpPr>
          <p:cNvPr id="10" name="Rectangle 171"/>
          <p:cNvSpPr>
            <a:spLocks noChangeArrowheads="1"/>
          </p:cNvSpPr>
          <p:nvPr/>
        </p:nvSpPr>
        <p:spPr bwMode="auto">
          <a:xfrm>
            <a:off x="3482282" y="5562600"/>
            <a:ext cx="1146406" cy="5762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endParaRPr lang="ru-RU" sz="1400" dirty="0" smtClean="0">
              <a:solidFill>
                <a:srgbClr val="000000"/>
              </a:solidFill>
            </a:endParaRPr>
          </a:p>
          <a:p>
            <a:pPr eaLnBrk="0" hangingPunct="0">
              <a:defRPr/>
            </a:pP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342 667,00 </a:t>
            </a:r>
          </a:p>
          <a:p>
            <a:pPr eaLnBrk="0" hangingPunct="0">
              <a:defRPr/>
            </a:pPr>
            <a:r>
              <a:rPr lang="ru-RU" sz="1400" dirty="0" smtClean="0">
                <a:solidFill>
                  <a:srgbClr val="000000"/>
                </a:solidFill>
              </a:rPr>
              <a:t>рублей</a:t>
            </a:r>
            <a:endParaRPr lang="ru-RU" sz="1400" dirty="0">
              <a:solidFill>
                <a:srgbClr val="000000"/>
              </a:solidFill>
            </a:endParaRPr>
          </a:p>
          <a:p>
            <a:pPr eaLnBrk="0" hangingPunct="0">
              <a:defRPr/>
            </a:pP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9" name="Rectangle 171"/>
          <p:cNvSpPr>
            <a:spLocks noChangeArrowheads="1"/>
          </p:cNvSpPr>
          <p:nvPr/>
        </p:nvSpPr>
        <p:spPr bwMode="auto">
          <a:xfrm>
            <a:off x="4317207" y="2188363"/>
            <a:ext cx="979718" cy="5762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endParaRPr lang="ru-RU" sz="1400" dirty="0" smtClean="0">
              <a:solidFill>
                <a:srgbClr val="000000"/>
              </a:solidFill>
            </a:endParaRPr>
          </a:p>
          <a:p>
            <a:pPr eaLnBrk="0" hangingPunct="0">
              <a:defRPr/>
            </a:pP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303 002,00</a:t>
            </a:r>
          </a:p>
          <a:p>
            <a:pPr eaLnBrk="0" hangingPunct="0">
              <a:defRPr/>
            </a:pPr>
            <a:r>
              <a:rPr lang="ru-RU" sz="1400" dirty="0" smtClean="0">
                <a:solidFill>
                  <a:srgbClr val="000000"/>
                </a:solidFill>
              </a:rPr>
              <a:t>рублей</a:t>
            </a:r>
            <a:endParaRPr lang="ru-RU" sz="1400" dirty="0">
              <a:solidFill>
                <a:srgbClr val="000000"/>
              </a:solidFill>
            </a:endParaRPr>
          </a:p>
          <a:p>
            <a:pPr eaLnBrk="0" hangingPunct="0">
              <a:defRPr/>
            </a:pP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12" name="Rectangle 159"/>
          <p:cNvSpPr>
            <a:spLocks noChangeArrowheads="1"/>
          </p:cNvSpPr>
          <p:nvPr/>
        </p:nvSpPr>
        <p:spPr bwMode="auto">
          <a:xfrm>
            <a:off x="3100387" y="5054600"/>
            <a:ext cx="4129087" cy="431800"/>
          </a:xfrm>
          <a:prstGeom prst="rect">
            <a:avLst/>
          </a:prstGeom>
          <a:solidFill>
            <a:schemeClr val="accent2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>
              <a:defRPr/>
            </a:pPr>
            <a:r>
              <a:rPr lang="ru-RU" dirty="0">
                <a:solidFill>
                  <a:schemeClr val="bg1"/>
                </a:solidFill>
              </a:rPr>
              <a:t>Подпрограмма  «Организация </a:t>
            </a:r>
            <a:r>
              <a:rPr lang="ru-RU" dirty="0" smtClean="0">
                <a:solidFill>
                  <a:schemeClr val="bg1"/>
                </a:solidFill>
              </a:rPr>
              <a:t>временной</a:t>
            </a:r>
          </a:p>
          <a:p>
            <a:pPr eaLnBrk="0" hangingPunct="0">
              <a:defRPr/>
            </a:pPr>
            <a:r>
              <a:rPr lang="ru-RU" dirty="0" smtClean="0">
                <a:solidFill>
                  <a:schemeClr val="bg1"/>
                </a:solidFill>
              </a:rPr>
              <a:t> занятости молодежи»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AutoShape 37"/>
          <p:cNvSpPr>
            <a:spLocks noGrp="1" noChangeArrowheads="1"/>
          </p:cNvSpPr>
          <p:nvPr>
            <p:ph type="title"/>
          </p:nvPr>
        </p:nvSpPr>
        <p:spPr bwMode="auto"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>
            <a:normAutofit/>
            <a:flatTx/>
          </a:bodyPr>
          <a:lstStyle/>
          <a:p>
            <a:pPr eaLnBrk="0" hangingPunct="0">
              <a:defRPr/>
            </a:pPr>
            <a:r>
              <a:rPr lang="ru-RU" sz="1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Муниципальная </a:t>
            </a:r>
            <a:r>
              <a:rPr lang="ru-RU" sz="1800" dirty="0">
                <a:solidFill>
                  <a:schemeClr val="bg1"/>
                </a:solidFill>
                <a:latin typeface="Arial Black" panose="020B0A04020102020204" pitchFamily="34" charset="0"/>
              </a:rPr>
              <a:t>программа городского округа Вичуга </a:t>
            </a:r>
          </a:p>
          <a:p>
            <a:pPr eaLnBrk="0" hangingPunct="0">
              <a:defRPr/>
            </a:pPr>
            <a:r>
              <a:rPr lang="ru-RU" sz="1800" dirty="0">
                <a:solidFill>
                  <a:schemeClr val="bg1"/>
                </a:solidFill>
                <a:latin typeface="Arial Black" panose="020B0A04020102020204" pitchFamily="34" charset="0"/>
              </a:rPr>
              <a:t>"Формирование комфортной </a:t>
            </a:r>
            <a:r>
              <a:rPr lang="ru-RU" sz="1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среды»                                    </a:t>
            </a:r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сумма на 2025 год 14 300 360,94 рублей</a:t>
            </a:r>
            <a:endParaRPr lang="ru-RU" sz="1800" dirty="0">
              <a:solidFill>
                <a:schemeClr val="accent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AutoShape 37"/>
          <p:cNvSpPr>
            <a:spLocks noGrp="1" noChangeArrowheads="1"/>
          </p:cNvSpPr>
          <p:nvPr>
            <p:ph sz="half" idx="2"/>
          </p:nvPr>
        </p:nvSpPr>
        <p:spPr bwMode="auto">
          <a:xfrm>
            <a:off x="4606724" y="1527049"/>
            <a:ext cx="4436692" cy="2570389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>
            <a:flatTx/>
          </a:bodyPr>
          <a:lstStyle/>
          <a:p>
            <a:pPr marL="0" indent="0" algn="ctr" eaLnBrk="0" hangingPunct="0">
              <a:buNone/>
              <a:defRPr/>
            </a:pPr>
            <a:r>
              <a:rPr lang="ru-RU" sz="1800" dirty="0">
                <a:solidFill>
                  <a:schemeClr val="bg1"/>
                </a:solidFill>
                <a:latin typeface="+mn-lt"/>
              </a:rPr>
              <a:t>Подпрограмма </a:t>
            </a:r>
            <a:r>
              <a:rPr lang="ru-RU" sz="1800" dirty="0" smtClean="0">
                <a:solidFill>
                  <a:schemeClr val="bg1"/>
                </a:solidFill>
                <a:latin typeface="+mn-lt"/>
              </a:rPr>
              <a:t>    </a:t>
            </a:r>
            <a:r>
              <a:rPr lang="ru-RU" sz="1800" b="1" dirty="0" smtClean="0">
                <a:solidFill>
                  <a:schemeClr val="bg1"/>
                </a:solidFill>
                <a:latin typeface="+mn-lt"/>
              </a:rPr>
              <a:t>"</a:t>
            </a:r>
            <a:r>
              <a:rPr lang="ru-RU" sz="1800" b="1" dirty="0">
                <a:solidFill>
                  <a:schemeClr val="bg1"/>
                </a:solidFill>
                <a:latin typeface="+mn-lt"/>
              </a:rPr>
              <a:t>Благоустройство </a:t>
            </a:r>
            <a:r>
              <a:rPr lang="ru-RU" sz="1800" b="1" dirty="0" smtClean="0">
                <a:solidFill>
                  <a:schemeClr val="bg1"/>
                </a:solidFill>
                <a:latin typeface="+mn-lt"/>
              </a:rPr>
              <a:t>дворовых территорий городского округа Вичуга в рамках поддержки местных инициатив»</a:t>
            </a:r>
            <a:endParaRPr lang="ru-RU" sz="1800" b="1" dirty="0">
              <a:solidFill>
                <a:schemeClr val="bg1"/>
              </a:solidFill>
              <a:latin typeface="+mn-lt"/>
            </a:endParaRPr>
          </a:p>
          <a:p>
            <a:pPr marL="0" indent="0" algn="ctr" eaLnBrk="0" hangingPunct="0">
              <a:buNone/>
              <a:defRPr/>
            </a:pPr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2 295 000,00 рублей</a:t>
            </a:r>
            <a:endPara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37"/>
          <p:cNvSpPr>
            <a:spLocks noChangeArrowheads="1"/>
          </p:cNvSpPr>
          <p:nvPr/>
        </p:nvSpPr>
        <p:spPr bwMode="auto">
          <a:xfrm>
            <a:off x="292608" y="3842795"/>
            <a:ext cx="4314116" cy="28140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>
            <a:flatTx/>
          </a:bodyPr>
          <a:lstStyle/>
          <a:p>
            <a:pPr eaLnBrk="0" hangingPunct="0">
              <a:defRPr/>
            </a:pPr>
            <a:r>
              <a:rPr lang="ru-RU" sz="1800" dirty="0">
                <a:solidFill>
                  <a:schemeClr val="bg1"/>
                </a:solidFill>
                <a:latin typeface="+mn-lt"/>
              </a:rPr>
              <a:t>Подпрограмма "Благоустройство общественных </a:t>
            </a:r>
            <a:r>
              <a:rPr lang="ru-RU" sz="1800" dirty="0" smtClean="0">
                <a:solidFill>
                  <a:schemeClr val="bg1"/>
                </a:solidFill>
                <a:latin typeface="+mn-lt"/>
              </a:rPr>
              <a:t>территорий</a:t>
            </a:r>
          </a:p>
          <a:p>
            <a:pPr eaLnBrk="0" hangingPunct="0">
              <a:defRPr/>
            </a:pPr>
            <a:r>
              <a:rPr lang="ru-RU" sz="1800" dirty="0" smtClean="0">
                <a:solidFill>
                  <a:schemeClr val="bg1"/>
                </a:solidFill>
                <a:latin typeface="+mn-lt"/>
              </a:rPr>
              <a:t>городского </a:t>
            </a:r>
            <a:r>
              <a:rPr lang="ru-RU" sz="1800" dirty="0">
                <a:solidFill>
                  <a:schemeClr val="bg1"/>
                </a:solidFill>
                <a:latin typeface="+mn-lt"/>
              </a:rPr>
              <a:t>округа </a:t>
            </a:r>
            <a:r>
              <a:rPr lang="ru-RU" sz="1800" dirty="0" smtClean="0">
                <a:solidFill>
                  <a:schemeClr val="bg1"/>
                </a:solidFill>
                <a:latin typeface="+mn-lt"/>
              </a:rPr>
              <a:t>Вичуга» </a:t>
            </a:r>
            <a:endParaRPr lang="ru-RU" sz="1800" dirty="0" smtClean="0">
              <a:solidFill>
                <a:schemeClr val="bg1"/>
              </a:solidFill>
              <a:latin typeface="+mn-lt"/>
            </a:endParaRPr>
          </a:p>
          <a:p>
            <a:pPr eaLnBrk="0" hangingPunct="0">
              <a:defRPr/>
            </a:pPr>
            <a:endParaRPr lang="ru-RU" sz="1800" dirty="0" smtClean="0">
              <a:solidFill>
                <a:schemeClr val="bg1"/>
              </a:solidFill>
              <a:latin typeface="+mn-lt"/>
            </a:endParaRPr>
          </a:p>
          <a:p>
            <a:pPr eaLnBrk="0" hangingPunct="0">
              <a:defRPr/>
            </a:pPr>
            <a:r>
              <a:rPr lang="ru-RU" sz="1800" dirty="0" smtClean="0">
                <a:solidFill>
                  <a:schemeClr val="bg1"/>
                </a:solidFill>
                <a:latin typeface="+mn-lt"/>
              </a:rPr>
              <a:t>12 </a:t>
            </a:r>
            <a:r>
              <a:rPr lang="ru-RU" sz="1800" dirty="0" smtClean="0">
                <a:solidFill>
                  <a:schemeClr val="bg1"/>
                </a:solidFill>
                <a:latin typeface="+mn-lt"/>
              </a:rPr>
              <a:t>005 360,94</a:t>
            </a:r>
            <a:r>
              <a:rPr lang="ru-RU" sz="18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 рублей  </a:t>
            </a:r>
            <a:endParaRPr lang="ru-RU" sz="18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1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415"/>
            <a:ext cx="9144000" cy="678258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2337847" y="321542"/>
            <a:ext cx="6655324" cy="2620962"/>
          </a:xfrm>
          <a:prstGeom prst="roundRect">
            <a:avLst/>
          </a:prstGeom>
          <a:solidFill>
            <a:srgbClr val="CC99FF"/>
          </a:solidFill>
          <a:ln>
            <a:solidFill>
              <a:schemeClr val="bg2">
                <a:lumMod val="60000"/>
                <a:lumOff val="40000"/>
              </a:schemeClr>
            </a:solidFill>
            <a:prstDash val="sysDash"/>
          </a:ln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1800" dirty="0" smtClean="0">
                <a:solidFill>
                  <a:schemeClr val="tx1"/>
                </a:solidFill>
              </a:rPr>
              <a:t>  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                                                                                          «Управление муниципальным имуществом городского округа Вичуга»                                                                                                                         </a:t>
            </a:r>
            <a:r>
              <a:rPr lang="ru-RU" sz="1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на 2025 год 5 895 196,00 рублей </a:t>
            </a:r>
            <a:endParaRPr lang="ru-RU" sz="1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ile"/>
          <p:cNvSpPr>
            <a:spLocks noEditPoints="1" noChangeArrowheads="1"/>
          </p:cNvSpPr>
          <p:nvPr/>
        </p:nvSpPr>
        <p:spPr bwMode="auto">
          <a:xfrm>
            <a:off x="2205872" y="3188631"/>
            <a:ext cx="6787299" cy="3524685"/>
          </a:xfrm>
          <a:custGeom>
            <a:avLst/>
            <a:gdLst>
              <a:gd name="T0" fmla="*/ 10981 w 21600"/>
              <a:gd name="T1" fmla="*/ 3240 h 21600"/>
              <a:gd name="T2" fmla="*/ 0 w 21600"/>
              <a:gd name="T3" fmla="*/ 10800 h 21600"/>
              <a:gd name="T4" fmla="*/ 10800 w 21600"/>
              <a:gd name="T5" fmla="*/ 21600 h 21600"/>
              <a:gd name="T6" fmla="*/ 21600 w 21600"/>
              <a:gd name="T7" fmla="*/ 10800 h 21600"/>
              <a:gd name="T8" fmla="*/ 0 w 21600"/>
              <a:gd name="T9" fmla="*/ 21600 h 21600"/>
              <a:gd name="T10" fmla="*/ 21600 w 21600"/>
              <a:gd name="T11" fmla="*/ 21600 h 21600"/>
              <a:gd name="T12" fmla="*/ 1086 w 21600"/>
              <a:gd name="T13" fmla="*/ 4628 h 21600"/>
              <a:gd name="T14" fmla="*/ 20635 w 21600"/>
              <a:gd name="T15" fmla="*/ 202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close/>
              </a:path>
            </a:pathLst>
          </a:custGeom>
          <a:solidFill>
            <a:srgbClr val="CC99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>
                <a:solidFill>
                  <a:srgbClr val="871B2D"/>
                </a:solidFill>
              </a:rPr>
              <a:t>Подпрограмма «Распоряжение и управление имуществом, являющимся собственностью городского округа Вичуга» – 5 578 596,00 руб.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Подпрограмма « Организация землеустройства и землепользования на территории городского округа Вичуга» - 300 000,00 руб.</a:t>
            </a:r>
          </a:p>
          <a:p>
            <a:endParaRPr lang="ru-RU" dirty="0" smtClean="0">
              <a:solidFill>
                <a:schemeClr val="tx2"/>
              </a:solidFill>
            </a:endParaRPr>
          </a:p>
          <a:p>
            <a:endParaRPr lang="ru-RU" dirty="0" smtClean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</a:rPr>
              <a:t>Подпрограмма «Проведение комплексных кадастровых работ на территории городского округа Вичуга» -16 600,00 руб.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8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http://fs.homegate.ru/file/266753.jpg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28625"/>
            <a:ext cx="1862138" cy="1943100"/>
          </a:xfrm>
          <a:solidFill>
            <a:srgbClr val="000000"/>
          </a:solidFill>
        </p:spPr>
      </p:pic>
      <p:sp>
        <p:nvSpPr>
          <p:cNvPr id="9219" name="AutoShape 7"/>
          <p:cNvSpPr>
            <a:spLocks noChangeArrowheads="1"/>
          </p:cNvSpPr>
          <p:nvPr/>
        </p:nvSpPr>
        <p:spPr bwMode="auto">
          <a:xfrm>
            <a:off x="247650" y="2698750"/>
            <a:ext cx="8721725" cy="584200"/>
          </a:xfrm>
          <a:prstGeom prst="chevron">
            <a:avLst>
              <a:gd name="adj" fmla="val 373234"/>
            </a:avLst>
          </a:pr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b="0">
              <a:latin typeface="Times New Roman" pitchFamily="18" charset="0"/>
            </a:endParaRPr>
          </a:p>
        </p:txBody>
      </p:sp>
      <p:sp>
        <p:nvSpPr>
          <p:cNvPr id="9220" name="AutoShape 20"/>
          <p:cNvSpPr>
            <a:spLocks noChangeArrowheads="1"/>
          </p:cNvSpPr>
          <p:nvPr/>
        </p:nvSpPr>
        <p:spPr bwMode="auto">
          <a:xfrm>
            <a:off x="5862638" y="5592763"/>
            <a:ext cx="2547937" cy="1073150"/>
          </a:xfrm>
          <a:prstGeom prst="flowChartAlternateProcess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b="0">
              <a:latin typeface="Times New Roman" pitchFamily="18" charset="0"/>
            </a:endParaRPr>
          </a:p>
        </p:txBody>
      </p:sp>
      <p:sp>
        <p:nvSpPr>
          <p:cNvPr id="9221" name="AutoShape 22"/>
          <p:cNvSpPr>
            <a:spLocks noChangeArrowheads="1"/>
          </p:cNvSpPr>
          <p:nvPr/>
        </p:nvSpPr>
        <p:spPr bwMode="auto">
          <a:xfrm>
            <a:off x="8353425" y="4454525"/>
            <a:ext cx="569913" cy="1692275"/>
          </a:xfrm>
          <a:prstGeom prst="curvedLeftArrow">
            <a:avLst>
              <a:gd name="adj1" fmla="val 59387"/>
              <a:gd name="adj2" fmla="val 118774"/>
              <a:gd name="adj3" fmla="val 33333"/>
            </a:avLst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b="0">
              <a:latin typeface="Times New Roman" pitchFamily="18" charset="0"/>
            </a:endParaRPr>
          </a:p>
        </p:txBody>
      </p:sp>
      <p:grpSp>
        <p:nvGrpSpPr>
          <p:cNvPr id="9222" name="Group 49"/>
          <p:cNvGrpSpPr>
            <a:grpSpLocks/>
          </p:cNvGrpSpPr>
          <p:nvPr/>
        </p:nvGrpSpPr>
        <p:grpSpPr bwMode="auto">
          <a:xfrm>
            <a:off x="179388" y="2663825"/>
            <a:ext cx="8174037" cy="4030663"/>
            <a:chOff x="113" y="1678"/>
            <a:chExt cx="5149" cy="2539"/>
          </a:xfrm>
        </p:grpSpPr>
        <p:sp>
          <p:nvSpPr>
            <p:cNvPr id="9226" name="Text Box 8"/>
            <p:cNvSpPr txBox="1">
              <a:spLocks noChangeArrowheads="1"/>
            </p:cNvSpPr>
            <p:nvPr/>
          </p:nvSpPr>
          <p:spPr bwMode="auto">
            <a:xfrm>
              <a:off x="1810" y="1678"/>
              <a:ext cx="2499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solidFill>
                    <a:srgbClr val="008000"/>
                  </a:solidFill>
                  <a:latin typeface="Times New Roman" pitchFamily="18" charset="0"/>
                </a:rPr>
                <a:t>ЭТАПЫ БЮДЖЕТНОГО ПРОЦЕССА</a:t>
              </a: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9227" name="AutoShape 10"/>
            <p:cNvSpPr>
              <a:spLocks noChangeArrowheads="1"/>
            </p:cNvSpPr>
            <p:nvPr/>
          </p:nvSpPr>
          <p:spPr bwMode="auto">
            <a:xfrm>
              <a:off x="113" y="2351"/>
              <a:ext cx="1605" cy="724"/>
            </a:xfrm>
            <a:prstGeom prst="flowChartAlternateProcess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9228" name="Text Box 11"/>
            <p:cNvSpPr txBox="1">
              <a:spLocks noChangeArrowheads="1"/>
            </p:cNvSpPr>
            <p:nvPr/>
          </p:nvSpPr>
          <p:spPr bwMode="auto">
            <a:xfrm>
              <a:off x="196" y="2390"/>
              <a:ext cx="1468" cy="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solidFill>
                    <a:srgbClr val="0000FF"/>
                  </a:solidFill>
                  <a:latin typeface="Times New Roman" pitchFamily="18" charset="0"/>
                </a:rPr>
                <a:t>1. Составление проекта бюджета</a:t>
              </a: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9229" name="AutoShape 12"/>
            <p:cNvSpPr>
              <a:spLocks noChangeArrowheads="1"/>
            </p:cNvSpPr>
            <p:nvPr/>
          </p:nvSpPr>
          <p:spPr bwMode="auto">
            <a:xfrm>
              <a:off x="1904" y="2351"/>
              <a:ext cx="1605" cy="724"/>
            </a:xfrm>
            <a:prstGeom prst="flowChartAlternateProcess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9230" name="Text Box 13"/>
            <p:cNvSpPr txBox="1">
              <a:spLocks noChangeArrowheads="1"/>
            </p:cNvSpPr>
            <p:nvPr/>
          </p:nvSpPr>
          <p:spPr bwMode="auto">
            <a:xfrm>
              <a:off x="1998" y="2351"/>
              <a:ext cx="1468" cy="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solidFill>
                    <a:srgbClr val="0000FF"/>
                  </a:solidFill>
                  <a:latin typeface="Times New Roman" pitchFamily="18" charset="0"/>
                </a:rPr>
                <a:t>2. Рассмотрение проекта бюджета</a:t>
              </a: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9231" name="AutoShape 15"/>
            <p:cNvSpPr>
              <a:spLocks noChangeArrowheads="1"/>
            </p:cNvSpPr>
            <p:nvPr/>
          </p:nvSpPr>
          <p:spPr bwMode="auto">
            <a:xfrm>
              <a:off x="3657" y="2351"/>
              <a:ext cx="1605" cy="724"/>
            </a:xfrm>
            <a:prstGeom prst="flowChartAlternateProcess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9232" name="Text Box 16"/>
            <p:cNvSpPr txBox="1">
              <a:spLocks noChangeArrowheads="1"/>
            </p:cNvSpPr>
            <p:nvPr/>
          </p:nvSpPr>
          <p:spPr bwMode="auto">
            <a:xfrm>
              <a:off x="3740" y="2390"/>
              <a:ext cx="1468" cy="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solidFill>
                    <a:srgbClr val="0000FF"/>
                  </a:solidFill>
                  <a:latin typeface="Times New Roman" pitchFamily="18" charset="0"/>
                </a:rPr>
                <a:t>3. Утверждение бюджета</a:t>
              </a: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9233" name="AutoShape 17"/>
            <p:cNvSpPr>
              <a:spLocks noChangeArrowheads="1"/>
            </p:cNvSpPr>
            <p:nvPr/>
          </p:nvSpPr>
          <p:spPr bwMode="auto">
            <a:xfrm>
              <a:off x="1373" y="3075"/>
              <a:ext cx="796" cy="168"/>
            </a:xfrm>
            <a:prstGeom prst="curvedUpArrow">
              <a:avLst>
                <a:gd name="adj1" fmla="val 94762"/>
                <a:gd name="adj2" fmla="val 189524"/>
                <a:gd name="adj3" fmla="val 33333"/>
              </a:avLst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9234" name="AutoShape 18"/>
            <p:cNvSpPr>
              <a:spLocks noChangeArrowheads="1"/>
            </p:cNvSpPr>
            <p:nvPr/>
          </p:nvSpPr>
          <p:spPr bwMode="auto">
            <a:xfrm>
              <a:off x="3251" y="3075"/>
              <a:ext cx="796" cy="168"/>
            </a:xfrm>
            <a:prstGeom prst="curvedUpArrow">
              <a:avLst>
                <a:gd name="adj1" fmla="val 94762"/>
                <a:gd name="adj2" fmla="val 189524"/>
                <a:gd name="adj3" fmla="val 33333"/>
              </a:avLst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9235" name="Text Box 21"/>
            <p:cNvSpPr txBox="1">
              <a:spLocks noChangeArrowheads="1"/>
            </p:cNvSpPr>
            <p:nvPr/>
          </p:nvSpPr>
          <p:spPr bwMode="auto">
            <a:xfrm>
              <a:off x="3776" y="3562"/>
              <a:ext cx="1468" cy="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solidFill>
                    <a:srgbClr val="0000FF"/>
                  </a:solidFill>
                  <a:latin typeface="Times New Roman" pitchFamily="18" charset="0"/>
                </a:rPr>
                <a:t>4. Исполнение бюджета</a:t>
              </a: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9236" name="AutoShape 24"/>
            <p:cNvSpPr>
              <a:spLocks noChangeArrowheads="1"/>
            </p:cNvSpPr>
            <p:nvPr/>
          </p:nvSpPr>
          <p:spPr bwMode="auto">
            <a:xfrm>
              <a:off x="1904" y="3523"/>
              <a:ext cx="1605" cy="694"/>
            </a:xfrm>
            <a:prstGeom prst="flowChartAlternateProcess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9237" name="Text Box 25"/>
            <p:cNvSpPr txBox="1">
              <a:spLocks noChangeArrowheads="1"/>
            </p:cNvSpPr>
            <p:nvPr/>
          </p:nvSpPr>
          <p:spPr bwMode="auto">
            <a:xfrm>
              <a:off x="1987" y="3560"/>
              <a:ext cx="1468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solidFill>
                    <a:srgbClr val="0000FF"/>
                  </a:solidFill>
                  <a:latin typeface="Times New Roman" pitchFamily="18" charset="0"/>
                </a:rPr>
                <a:t>5. Формирование отчета об исполнении бюджета</a:t>
              </a: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9238" name="AutoShape 26"/>
            <p:cNvSpPr>
              <a:spLocks noChangeArrowheads="1"/>
            </p:cNvSpPr>
            <p:nvPr/>
          </p:nvSpPr>
          <p:spPr bwMode="auto">
            <a:xfrm rot="10800000">
              <a:off x="3115" y="3355"/>
              <a:ext cx="795" cy="168"/>
            </a:xfrm>
            <a:prstGeom prst="curvedUpArrow">
              <a:avLst>
                <a:gd name="adj1" fmla="val 94643"/>
                <a:gd name="adj2" fmla="val 189286"/>
                <a:gd name="adj3" fmla="val 33333"/>
              </a:avLst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9239" name="AutoShape 28"/>
            <p:cNvSpPr>
              <a:spLocks noChangeArrowheads="1"/>
            </p:cNvSpPr>
            <p:nvPr/>
          </p:nvSpPr>
          <p:spPr bwMode="auto">
            <a:xfrm>
              <a:off x="113" y="3523"/>
              <a:ext cx="1605" cy="682"/>
            </a:xfrm>
            <a:prstGeom prst="flowChartAlternateProcess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9240" name="Text Box 29"/>
            <p:cNvSpPr txBox="1">
              <a:spLocks noChangeArrowheads="1"/>
            </p:cNvSpPr>
            <p:nvPr/>
          </p:nvSpPr>
          <p:spPr bwMode="auto">
            <a:xfrm>
              <a:off x="196" y="3560"/>
              <a:ext cx="146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solidFill>
                    <a:srgbClr val="0000FF"/>
                  </a:solidFill>
                  <a:latin typeface="Times New Roman" pitchFamily="18" charset="0"/>
                </a:rPr>
                <a:t>6. Муниципальный финансовый контроль</a:t>
              </a: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9241" name="AutoShape 30"/>
            <p:cNvSpPr>
              <a:spLocks noChangeArrowheads="1"/>
            </p:cNvSpPr>
            <p:nvPr/>
          </p:nvSpPr>
          <p:spPr bwMode="auto">
            <a:xfrm rot="10800000">
              <a:off x="1402" y="3355"/>
              <a:ext cx="796" cy="168"/>
            </a:xfrm>
            <a:prstGeom prst="curvedUpArrow">
              <a:avLst>
                <a:gd name="adj1" fmla="val 94762"/>
                <a:gd name="adj2" fmla="val 189524"/>
                <a:gd name="adj3" fmla="val 33333"/>
              </a:avLst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</p:grpSp>
      <p:sp>
        <p:nvSpPr>
          <p:cNvPr id="9223" name="Text Box 31"/>
          <p:cNvSpPr txBox="1">
            <a:spLocks noChangeArrowheads="1"/>
          </p:cNvSpPr>
          <p:nvPr/>
        </p:nvSpPr>
        <p:spPr bwMode="auto">
          <a:xfrm>
            <a:off x="2460625" y="438150"/>
            <a:ext cx="5550314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0" dirty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ru-RU" altLang="ru-RU" sz="3600" b="0" dirty="0" smtClean="0">
                <a:solidFill>
                  <a:srgbClr val="008000"/>
                </a:solidFill>
                <a:latin typeface="Times New Roman" pitchFamily="18" charset="0"/>
              </a:rPr>
              <a:t>Ч</a:t>
            </a:r>
            <a:r>
              <a:rPr lang="ru-RU" altLang="ru-RU" sz="2800" dirty="0" smtClean="0">
                <a:solidFill>
                  <a:srgbClr val="008000"/>
                </a:solidFill>
                <a:latin typeface="Times New Roman" pitchFamily="18" charset="0"/>
              </a:rPr>
              <a:t>то </a:t>
            </a:r>
            <a:r>
              <a:rPr lang="ru-RU" altLang="ru-RU" sz="2800" dirty="0">
                <a:solidFill>
                  <a:srgbClr val="008000"/>
                </a:solidFill>
                <a:latin typeface="Times New Roman" pitchFamily="18" charset="0"/>
              </a:rPr>
              <a:t>такое </a:t>
            </a:r>
            <a:r>
              <a:rPr lang="ru-RU" altLang="ru-RU" sz="2400" dirty="0">
                <a:solidFill>
                  <a:srgbClr val="008000"/>
                </a:solidFill>
                <a:latin typeface="Times New Roman" pitchFamily="18" charset="0"/>
              </a:rPr>
              <a:t>бюджетный</a:t>
            </a:r>
            <a:r>
              <a:rPr lang="ru-RU" altLang="ru-RU" sz="2800" dirty="0">
                <a:solidFill>
                  <a:srgbClr val="008000"/>
                </a:solidFill>
                <a:latin typeface="Times New Roman" pitchFamily="18" charset="0"/>
              </a:rPr>
              <a:t> процесс?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b="0" dirty="0">
              <a:latin typeface="Times New Roman" pitchFamily="18" charset="0"/>
            </a:endParaRPr>
          </a:p>
        </p:txBody>
      </p:sp>
      <p:sp>
        <p:nvSpPr>
          <p:cNvPr id="9224" name="Text Box 32"/>
          <p:cNvSpPr txBox="1">
            <a:spLocks noChangeArrowheads="1"/>
          </p:cNvSpPr>
          <p:nvPr/>
        </p:nvSpPr>
        <p:spPr bwMode="auto">
          <a:xfrm>
            <a:off x="2179638" y="1192697"/>
            <a:ext cx="6811962" cy="1463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solidFill>
                  <a:srgbClr val="0000FF"/>
                </a:solidFill>
                <a:latin typeface="Times New Roman" pitchFamily="18" charset="0"/>
              </a:rPr>
              <a:t>       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</a:rPr>
              <a:t>Бюджетный процесс - ежегодное формирование и исполнение бюджета</a:t>
            </a:r>
            <a:endParaRPr lang="ru-RU" altLang="ru-RU" sz="2000" b="0" dirty="0">
              <a:latin typeface="Times New Roman" pitchFamily="18" charset="0"/>
            </a:endParaRPr>
          </a:p>
        </p:txBody>
      </p:sp>
      <p:sp>
        <p:nvSpPr>
          <p:cNvPr id="9225" name="Slide Number Placeholder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4FDC4DE-8490-48C7-BB6D-8A9CD821CDAB}" type="slidenum">
              <a:rPr lang="en-US" altLang="ru-RU" sz="1200" b="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ru-RU" sz="1200" b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Муниципальный долг городского округа Вичуга на 2025 год и на плановый период 2026 и 2027 годов и расходы на его обслуживание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9280037"/>
              </p:ext>
            </p:extLst>
          </p:nvPr>
        </p:nvGraphicFramePr>
        <p:xfrm>
          <a:off x="590309" y="1284789"/>
          <a:ext cx="8096491" cy="5139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208557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/>
          </p:cNvSpPr>
          <p:nvPr/>
        </p:nvSpPr>
        <p:spPr bwMode="auto">
          <a:xfrm>
            <a:off x="611188" y="277813"/>
            <a:ext cx="8075612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300">
                <a:solidFill>
                  <a:schemeClr val="accent2"/>
                </a:solidFill>
                <a:latin typeface="Calibri" pitchFamily="34" charset="0"/>
              </a:rPr>
              <a:t>Контактная информация для граждан</a:t>
            </a:r>
          </a:p>
        </p:txBody>
      </p:sp>
      <p:sp>
        <p:nvSpPr>
          <p:cNvPr id="34819" name="Содержимое 2"/>
          <p:cNvSpPr>
            <a:spLocks/>
          </p:cNvSpPr>
          <p:nvPr/>
        </p:nvSpPr>
        <p:spPr bwMode="auto">
          <a:xfrm>
            <a:off x="2514600" y="1600200"/>
            <a:ext cx="61436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buClrTx/>
              <a:buSzTx/>
              <a:buFont typeface="Arial" pitchFamily="34" charset="0"/>
              <a:buNone/>
            </a:pPr>
            <a:r>
              <a:rPr lang="ru-RU" altLang="ru-RU" sz="1800" dirty="0">
                <a:latin typeface="Times New Roman" pitchFamily="18" charset="0"/>
              </a:rPr>
              <a:t>Финансовый отдел </a:t>
            </a:r>
          </a:p>
          <a:p>
            <a:pPr algn="ctr">
              <a:buClrTx/>
              <a:buSzTx/>
              <a:buFont typeface="Arial" pitchFamily="34" charset="0"/>
              <a:buNone/>
            </a:pPr>
            <a:r>
              <a:rPr lang="ru-RU" altLang="ru-RU" sz="1800" dirty="0">
                <a:latin typeface="Times New Roman" pitchFamily="18" charset="0"/>
              </a:rPr>
              <a:t>администрации городского округа Вичуга</a:t>
            </a:r>
            <a:r>
              <a:rPr lang="ru-RU" altLang="ru-RU" sz="1800" dirty="0">
                <a:latin typeface="Calibri" pitchFamily="34" charset="0"/>
              </a:rPr>
              <a:t>–</a:t>
            </a:r>
            <a:endParaRPr lang="ru-RU" altLang="ru-RU" sz="1800" dirty="0">
              <a:latin typeface="Times New Roman" pitchFamily="18" charset="0"/>
            </a:endParaRPr>
          </a:p>
          <a:p>
            <a:pPr algn="ctr">
              <a:buClrTx/>
              <a:buSzTx/>
              <a:buFont typeface="Arial" pitchFamily="34" charset="0"/>
              <a:buNone/>
            </a:pPr>
            <a:r>
              <a:rPr lang="ru-RU" altLang="ru-RU" sz="1600" b="0" dirty="0">
                <a:latin typeface="Times New Roman" pitchFamily="18" charset="0"/>
              </a:rPr>
              <a:t>функциональный орган администрации, обеспечивающий проведение единой финансовой, бюджетной и налоговой политики в городском округе Вичуга</a:t>
            </a:r>
            <a:endParaRPr lang="ru-RU" altLang="ru-RU" sz="1800" b="0" dirty="0">
              <a:latin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886" y="2193546"/>
            <a:ext cx="2553889" cy="2389979"/>
          </a:xfrm>
          <a:prstGeom prst="ellipse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34821" name="Содержимое 3"/>
          <p:cNvSpPr>
            <a:spLocks/>
          </p:cNvSpPr>
          <p:nvPr/>
        </p:nvSpPr>
        <p:spPr bwMode="auto">
          <a:xfrm>
            <a:off x="2771775" y="3227388"/>
            <a:ext cx="6084888" cy="212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80000"/>
              </a:lnSpc>
              <a:buClrTx/>
              <a:buSzTx/>
              <a:buFont typeface="Arial" pitchFamily="34" charset="0"/>
              <a:buChar char="•"/>
            </a:pPr>
            <a:r>
              <a:rPr lang="ru-RU" altLang="ru-RU" sz="1300" dirty="0">
                <a:latin typeface="Times New Roman" pitchFamily="18" charset="0"/>
              </a:rPr>
              <a:t>Начальник: </a:t>
            </a:r>
            <a:r>
              <a:rPr lang="ru-RU" altLang="ru-RU" sz="1300" dirty="0" smtClean="0">
                <a:latin typeface="Times New Roman" pitchFamily="18" charset="0"/>
              </a:rPr>
              <a:t>Каменкова Ирина Борисовна</a:t>
            </a:r>
            <a:endParaRPr lang="ru-RU" altLang="ru-RU" sz="1600" b="0" i="1" dirty="0">
              <a:latin typeface="Times New Roman" pitchFamily="18" charset="0"/>
            </a:endParaRPr>
          </a:p>
          <a:p>
            <a:pPr>
              <a:lnSpc>
                <a:spcPct val="80000"/>
              </a:lnSpc>
              <a:buClrTx/>
              <a:buSzTx/>
              <a:buFont typeface="Arial" pitchFamily="34" charset="0"/>
              <a:buChar char="•"/>
            </a:pPr>
            <a:r>
              <a:rPr lang="ru-RU" altLang="ru-RU" sz="1300" dirty="0">
                <a:latin typeface="Times New Roman" pitchFamily="18" charset="0"/>
              </a:rPr>
              <a:t>Адрес: 155310 город Вичуга ,ул. 50 лет Октября, дом 15, кабинет № </a:t>
            </a:r>
            <a:r>
              <a:rPr lang="ru-RU" altLang="ru-RU" sz="1300" dirty="0" smtClean="0">
                <a:latin typeface="Times New Roman" pitchFamily="18" charset="0"/>
              </a:rPr>
              <a:t>5</a:t>
            </a:r>
            <a:endParaRPr lang="ru-RU" altLang="ru-RU" sz="1300" dirty="0">
              <a:latin typeface="Times New Roman" pitchFamily="18" charset="0"/>
            </a:endParaRPr>
          </a:p>
          <a:p>
            <a:pPr>
              <a:lnSpc>
                <a:spcPct val="80000"/>
              </a:lnSpc>
              <a:buClrTx/>
              <a:buSzTx/>
              <a:buFont typeface="Arial" pitchFamily="34" charset="0"/>
              <a:buChar char="•"/>
            </a:pPr>
            <a:r>
              <a:rPr lang="ru-RU" altLang="ru-RU" sz="1300" dirty="0" smtClean="0">
                <a:latin typeface="Times New Roman" pitchFamily="18" charset="0"/>
              </a:rPr>
              <a:t>Телефон</a:t>
            </a:r>
            <a:r>
              <a:rPr lang="ru-RU" altLang="ru-RU" sz="1300" dirty="0">
                <a:latin typeface="Times New Roman" pitchFamily="18" charset="0"/>
              </a:rPr>
              <a:t>, факс: </a:t>
            </a:r>
            <a:r>
              <a:rPr lang="ru-RU" altLang="ru-RU" sz="1300" b="0" dirty="0">
                <a:latin typeface="Times New Roman" pitchFamily="18" charset="0"/>
              </a:rPr>
              <a:t>тел. 8(49354) 2-22-41, факс 2-46-92</a:t>
            </a:r>
          </a:p>
          <a:p>
            <a:pPr>
              <a:lnSpc>
                <a:spcPct val="80000"/>
              </a:lnSpc>
              <a:buClrTx/>
              <a:buSzTx/>
              <a:buFont typeface="Arial" pitchFamily="34" charset="0"/>
              <a:buChar char="•"/>
            </a:pPr>
            <a:r>
              <a:rPr lang="ru-RU" altLang="ru-RU" sz="1300" dirty="0">
                <a:latin typeface="Times New Roman" pitchFamily="18" charset="0"/>
              </a:rPr>
              <a:t>Адрес электронной почты</a:t>
            </a:r>
            <a:r>
              <a:rPr lang="ru-RU" altLang="ru-RU" sz="1300" b="0" dirty="0">
                <a:latin typeface="Times New Roman" pitchFamily="18" charset="0"/>
              </a:rPr>
              <a:t>: </a:t>
            </a:r>
            <a:r>
              <a:rPr lang="en-US" altLang="ru-RU" sz="1300" b="0" dirty="0">
                <a:latin typeface="Times New Roman" pitchFamily="18" charset="0"/>
              </a:rPr>
              <a:t>finotdel.vichuga@mail.ru </a:t>
            </a:r>
            <a:endParaRPr lang="ru-RU" altLang="ru-RU" sz="1300" b="0" dirty="0">
              <a:latin typeface="Times New Roman" pitchFamily="18" charset="0"/>
            </a:endParaRPr>
          </a:p>
          <a:p>
            <a:pPr>
              <a:lnSpc>
                <a:spcPct val="80000"/>
              </a:lnSpc>
              <a:buClrTx/>
              <a:buSzTx/>
              <a:buFont typeface="Arial" pitchFamily="34" charset="0"/>
              <a:buChar char="•"/>
            </a:pPr>
            <a:r>
              <a:rPr lang="ru-RU" altLang="ru-RU" sz="1300" dirty="0">
                <a:latin typeface="Times New Roman" pitchFamily="18" charset="0"/>
              </a:rPr>
              <a:t>Режим работы: </a:t>
            </a:r>
            <a:r>
              <a:rPr lang="en-US" altLang="ru-RU" sz="1300" dirty="0">
                <a:latin typeface="Times New Roman" pitchFamily="18" charset="0"/>
              </a:rPr>
              <a:t> </a:t>
            </a:r>
            <a:r>
              <a:rPr lang="ru-RU" altLang="ru-RU" sz="1300" b="0" dirty="0" smtClean="0">
                <a:latin typeface="Times New Roman" pitchFamily="18" charset="0"/>
              </a:rPr>
              <a:t>08.00 </a:t>
            </a:r>
            <a:r>
              <a:rPr lang="ru-RU" altLang="ru-RU" sz="1300" b="0" dirty="0">
                <a:latin typeface="Times New Roman" pitchFamily="18" charset="0"/>
              </a:rPr>
              <a:t>- </a:t>
            </a:r>
            <a:r>
              <a:rPr lang="ru-RU" altLang="ru-RU" sz="1300" b="0" dirty="0" smtClean="0">
                <a:latin typeface="Times New Roman" pitchFamily="18" charset="0"/>
              </a:rPr>
              <a:t>17.00</a:t>
            </a:r>
            <a:r>
              <a:rPr lang="ru-RU" altLang="ru-RU" sz="1300" b="0" dirty="0">
                <a:latin typeface="Times New Roman" pitchFamily="18" charset="0"/>
              </a:rPr>
              <a:t>,  обеденный перерыв </a:t>
            </a:r>
            <a:r>
              <a:rPr lang="ru-RU" altLang="ru-RU" sz="1300" b="0" dirty="0" smtClean="0">
                <a:latin typeface="Times New Roman" pitchFamily="18" charset="0"/>
              </a:rPr>
              <a:t>12.00 </a:t>
            </a:r>
            <a:r>
              <a:rPr lang="ru-RU" altLang="ru-RU" sz="1300" b="0" dirty="0">
                <a:latin typeface="Times New Roman" pitchFamily="18" charset="0"/>
              </a:rPr>
              <a:t>- </a:t>
            </a:r>
            <a:r>
              <a:rPr lang="ru-RU" altLang="ru-RU" sz="1300" b="0" dirty="0" smtClean="0">
                <a:latin typeface="Times New Roman" pitchFamily="18" charset="0"/>
              </a:rPr>
              <a:t>13.00</a:t>
            </a:r>
            <a:endParaRPr lang="ru-RU" altLang="ru-RU" sz="1300" b="0" dirty="0">
              <a:latin typeface="Times New Roman" pitchFamily="18" charset="0"/>
            </a:endParaRPr>
          </a:p>
        </p:txBody>
      </p:sp>
      <p:sp>
        <p:nvSpPr>
          <p:cNvPr id="34822" name="Slide Number Placeholder 5"/>
          <p:cNvSpPr txBox="1">
            <a:spLocks noGrp="1"/>
          </p:cNvSpPr>
          <p:nvPr/>
        </p:nvSpPr>
        <p:spPr bwMode="auto">
          <a:xfrm>
            <a:off x="8101013" y="6381750"/>
            <a:ext cx="90963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0008E00-1D4E-4F87-BE78-62493E222B40}" type="slidenum">
              <a:rPr lang="en-US" altLang="ru-RU" sz="1200" b="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41</a:t>
            </a:fld>
            <a:endParaRPr lang="en-US" altLang="ru-RU" sz="1200" b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3" name="Group 27"/>
          <p:cNvGrpSpPr>
            <a:grpSpLocks/>
          </p:cNvGrpSpPr>
          <p:nvPr/>
        </p:nvGrpSpPr>
        <p:grpSpPr bwMode="auto">
          <a:xfrm>
            <a:off x="468313" y="260350"/>
            <a:ext cx="8281987" cy="6192838"/>
            <a:chOff x="476" y="164"/>
            <a:chExt cx="5217" cy="3901"/>
          </a:xfrm>
        </p:grpSpPr>
        <p:sp>
          <p:nvSpPr>
            <p:cNvPr id="10245" name="Rectangle 4"/>
            <p:cNvSpPr>
              <a:spLocks noChangeArrowheads="1"/>
            </p:cNvSpPr>
            <p:nvPr/>
          </p:nvSpPr>
          <p:spPr bwMode="auto">
            <a:xfrm>
              <a:off x="544" y="164"/>
              <a:ext cx="5012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 dirty="0">
                <a:solidFill>
                  <a:srgbClr val="000066"/>
                </a:solidFill>
                <a:latin typeface="Times New Roman" pitchFamily="18" charset="0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 dirty="0">
                  <a:solidFill>
                    <a:srgbClr val="000066"/>
                  </a:solidFill>
                  <a:latin typeface="Times New Roman" pitchFamily="18" charset="0"/>
                </a:rPr>
                <a:t>Доходы бюджета – это безвозмездные и безвозвратные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 dirty="0">
                  <a:solidFill>
                    <a:srgbClr val="000066"/>
                  </a:solidFill>
                  <a:latin typeface="Times New Roman" pitchFamily="18" charset="0"/>
                </a:rPr>
                <a:t>поступления денежных средств в </a:t>
              </a:r>
              <a:r>
                <a:rPr lang="ru-RU" altLang="ru-RU" sz="1800" dirty="0" smtClean="0">
                  <a:solidFill>
                    <a:srgbClr val="000066"/>
                  </a:solidFill>
                  <a:latin typeface="Times New Roman" pitchFamily="18" charset="0"/>
                </a:rPr>
                <a:t>бюджет</a:t>
              </a:r>
              <a:endParaRPr lang="ru-RU" altLang="ru-RU" sz="1800" dirty="0">
                <a:solidFill>
                  <a:srgbClr val="000066"/>
                </a:solidFill>
                <a:latin typeface="Times New Roman" pitchFamily="18" charset="0"/>
              </a:endParaRPr>
            </a:p>
          </p:txBody>
        </p:sp>
        <p:sp>
          <p:nvSpPr>
            <p:cNvPr id="10246" name="AutoShape 12"/>
            <p:cNvSpPr>
              <a:spLocks noChangeArrowheads="1"/>
            </p:cNvSpPr>
            <p:nvPr/>
          </p:nvSpPr>
          <p:spPr bwMode="auto">
            <a:xfrm>
              <a:off x="1859" y="978"/>
              <a:ext cx="2495" cy="317"/>
            </a:xfrm>
            <a:prstGeom prst="flowChartAlternateProcess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>
                  <a:solidFill>
                    <a:schemeClr val="bg1"/>
                  </a:solidFill>
                  <a:latin typeface="Times New Roman" pitchFamily="18" charset="0"/>
                </a:rPr>
                <a:t>Доходы бюджета</a:t>
              </a:r>
            </a:p>
          </p:txBody>
        </p:sp>
        <p:sp>
          <p:nvSpPr>
            <p:cNvPr id="10247" name="AutoShape 13"/>
            <p:cNvSpPr>
              <a:spLocks noChangeArrowheads="1"/>
            </p:cNvSpPr>
            <p:nvPr/>
          </p:nvSpPr>
          <p:spPr bwMode="auto">
            <a:xfrm>
              <a:off x="476" y="1480"/>
              <a:ext cx="1679" cy="317"/>
            </a:xfrm>
            <a:prstGeom prst="flowChartAlternateProcess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solidFill>
                    <a:schemeClr val="bg1"/>
                  </a:solidFill>
                  <a:latin typeface="Times New Roman" pitchFamily="18" charset="0"/>
                </a:rPr>
                <a:t>Налоговые доходы</a:t>
              </a:r>
            </a:p>
          </p:txBody>
        </p:sp>
        <p:sp>
          <p:nvSpPr>
            <p:cNvPr id="10248" name="AutoShape 14"/>
            <p:cNvSpPr>
              <a:spLocks noChangeArrowheads="1"/>
            </p:cNvSpPr>
            <p:nvPr/>
          </p:nvSpPr>
          <p:spPr bwMode="auto">
            <a:xfrm>
              <a:off x="2245" y="1480"/>
              <a:ext cx="1679" cy="317"/>
            </a:xfrm>
            <a:prstGeom prst="flowChartAlternateProcess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solidFill>
                    <a:schemeClr val="bg1"/>
                  </a:solidFill>
                  <a:latin typeface="Times New Roman" pitchFamily="18" charset="0"/>
                </a:rPr>
                <a:t>Неналоговые доходы</a:t>
              </a:r>
            </a:p>
          </p:txBody>
        </p:sp>
        <p:sp>
          <p:nvSpPr>
            <p:cNvPr id="10249" name="AutoShape 15"/>
            <p:cNvSpPr>
              <a:spLocks noChangeArrowheads="1"/>
            </p:cNvSpPr>
            <p:nvPr/>
          </p:nvSpPr>
          <p:spPr bwMode="auto">
            <a:xfrm>
              <a:off x="4014" y="1480"/>
              <a:ext cx="1679" cy="317"/>
            </a:xfrm>
            <a:prstGeom prst="flowChartAlternateProcess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solidFill>
                    <a:schemeClr val="bg1"/>
                  </a:solidFill>
                  <a:latin typeface="Times New Roman" pitchFamily="18" charset="0"/>
                </a:rPr>
                <a:t>Безвозмездные поступления</a:t>
              </a:r>
            </a:p>
          </p:txBody>
        </p:sp>
        <p:sp>
          <p:nvSpPr>
            <p:cNvPr id="10250" name="AutoShape 16"/>
            <p:cNvSpPr>
              <a:spLocks noChangeArrowheads="1"/>
            </p:cNvSpPr>
            <p:nvPr/>
          </p:nvSpPr>
          <p:spPr bwMode="auto">
            <a:xfrm>
              <a:off x="476" y="1797"/>
              <a:ext cx="1678" cy="2268"/>
            </a:xfrm>
            <a:prstGeom prst="flowChartAlternateProcess">
              <a:avLst/>
            </a:prstGeom>
            <a:solidFill>
              <a:srgbClr val="FF9933"/>
            </a:soli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Поступления от уплаты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налогов, установленных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Налоговым кодексом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Российской Федерации,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например: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- акцизы;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- налог на доходы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физических лиц;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- другие налоги.</a:t>
              </a:r>
            </a:p>
          </p:txBody>
        </p:sp>
        <p:sp>
          <p:nvSpPr>
            <p:cNvPr id="10251" name="AutoShape 17"/>
            <p:cNvSpPr>
              <a:spLocks noChangeArrowheads="1"/>
            </p:cNvSpPr>
            <p:nvPr/>
          </p:nvSpPr>
          <p:spPr bwMode="auto">
            <a:xfrm>
              <a:off x="2245" y="1797"/>
              <a:ext cx="1678" cy="2268"/>
            </a:xfrm>
            <a:prstGeom prst="flowChartAlternateProcess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Поступления от уплаты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других платежей и сборов,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установленных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Законодательством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Российской Федерации,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а также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штрафов за нарушение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законодательства,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например: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-доходы от использования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муниципального имущества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и земли;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- штрафные санкции;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- другие.</a:t>
              </a:r>
            </a:p>
          </p:txBody>
        </p:sp>
        <p:sp>
          <p:nvSpPr>
            <p:cNvPr id="10252" name="AutoShape 18"/>
            <p:cNvSpPr>
              <a:spLocks noChangeArrowheads="1"/>
            </p:cNvSpPr>
            <p:nvPr/>
          </p:nvSpPr>
          <p:spPr bwMode="auto">
            <a:xfrm>
              <a:off x="4014" y="1797"/>
              <a:ext cx="1678" cy="2268"/>
            </a:xfrm>
            <a:prstGeom prst="flowChartAlternateProcess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dirty="0">
                  <a:latin typeface="Times New Roman" pitchFamily="18" charset="0"/>
                </a:rPr>
                <a:t>Поступления от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dirty="0">
                  <a:latin typeface="Times New Roman" pitchFamily="18" charset="0"/>
                </a:rPr>
                <a:t>других бюджетов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dirty="0">
                  <a:latin typeface="Times New Roman" pitchFamily="18" charset="0"/>
                </a:rPr>
                <a:t>бюджетной системы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dirty="0">
                  <a:latin typeface="Times New Roman" pitchFamily="18" charset="0"/>
                </a:rPr>
                <a:t>(межбюджетные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dirty="0">
                  <a:latin typeface="Times New Roman" pitchFamily="18" charset="0"/>
                </a:rPr>
                <a:t>трансферты),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dirty="0">
                  <a:latin typeface="Times New Roman" pitchFamily="18" charset="0"/>
                </a:rPr>
                <a:t>организаций,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dirty="0">
                  <a:latin typeface="Times New Roman" pitchFamily="18" charset="0"/>
                </a:rPr>
                <a:t>граждан (кроме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dirty="0">
                  <a:latin typeface="Times New Roman" pitchFamily="18" charset="0"/>
                </a:rPr>
                <a:t>налоговых и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dirty="0">
                  <a:latin typeface="Times New Roman" pitchFamily="18" charset="0"/>
                </a:rPr>
                <a:t>неналоговых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dirty="0">
                  <a:latin typeface="Times New Roman" pitchFamily="18" charset="0"/>
                </a:rPr>
                <a:t>доходов).</a:t>
              </a:r>
            </a:p>
          </p:txBody>
        </p:sp>
        <p:sp>
          <p:nvSpPr>
            <p:cNvPr id="10253" name="Line 21"/>
            <p:cNvSpPr>
              <a:spLocks noChangeShapeType="1"/>
            </p:cNvSpPr>
            <p:nvPr/>
          </p:nvSpPr>
          <p:spPr bwMode="auto">
            <a:xfrm>
              <a:off x="3109" y="1295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4" name="Line 22"/>
            <p:cNvSpPr>
              <a:spLocks noChangeShapeType="1"/>
            </p:cNvSpPr>
            <p:nvPr/>
          </p:nvSpPr>
          <p:spPr bwMode="auto">
            <a:xfrm flipH="1">
              <a:off x="1292" y="1389"/>
              <a:ext cx="235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5" name="Line 23"/>
            <p:cNvSpPr>
              <a:spLocks noChangeShapeType="1"/>
            </p:cNvSpPr>
            <p:nvPr/>
          </p:nvSpPr>
          <p:spPr bwMode="auto">
            <a:xfrm>
              <a:off x="1292" y="1389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6" name="Line 24"/>
            <p:cNvSpPr>
              <a:spLocks noChangeShapeType="1"/>
            </p:cNvSpPr>
            <p:nvPr/>
          </p:nvSpPr>
          <p:spPr bwMode="auto">
            <a:xfrm>
              <a:off x="3651" y="1389"/>
              <a:ext cx="12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7" name="Line 25"/>
            <p:cNvSpPr>
              <a:spLocks noChangeShapeType="1"/>
            </p:cNvSpPr>
            <p:nvPr/>
          </p:nvSpPr>
          <p:spPr bwMode="auto">
            <a:xfrm>
              <a:off x="4921" y="1389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8" name="Line 26"/>
            <p:cNvSpPr>
              <a:spLocks noChangeShapeType="1"/>
            </p:cNvSpPr>
            <p:nvPr/>
          </p:nvSpPr>
          <p:spPr bwMode="auto">
            <a:xfrm>
              <a:off x="3107" y="1389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44" name="Slide Number Placeholder 5"/>
          <p:cNvSpPr txBox="1">
            <a:spLocks noGrp="1"/>
          </p:cNvSpPr>
          <p:nvPr/>
        </p:nvSpPr>
        <p:spPr bwMode="auto">
          <a:xfrm>
            <a:off x="8748713" y="6492875"/>
            <a:ext cx="3952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F27B285-4D3D-451A-8C80-68F81D618639}" type="slidenum">
              <a:rPr lang="en-US" altLang="ru-RU" sz="1200" b="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ru-RU" sz="1200" b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5"/>
          <p:cNvGrpSpPr>
            <a:grpSpLocks noChangeAspect="1"/>
          </p:cNvGrpSpPr>
          <p:nvPr/>
        </p:nvGrpSpPr>
        <p:grpSpPr bwMode="auto">
          <a:xfrm>
            <a:off x="0" y="1013791"/>
            <a:ext cx="9054548" cy="5844209"/>
            <a:chOff x="4603" y="8855"/>
            <a:chExt cx="7669" cy="4654"/>
          </a:xfrm>
        </p:grpSpPr>
        <p:sp>
          <p:nvSpPr>
            <p:cNvPr id="11270" name="AutoShape 6"/>
            <p:cNvSpPr>
              <a:spLocks noChangeAspect="1" noChangeArrowheads="1"/>
            </p:cNvSpPr>
            <p:nvPr/>
          </p:nvSpPr>
          <p:spPr bwMode="auto">
            <a:xfrm>
              <a:off x="4603" y="8855"/>
              <a:ext cx="7669" cy="4654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grpSp>
          <p:nvGrpSpPr>
            <p:cNvPr id="11271" name="Group 7"/>
            <p:cNvGrpSpPr>
              <a:grpSpLocks/>
            </p:cNvGrpSpPr>
            <p:nvPr/>
          </p:nvGrpSpPr>
          <p:grpSpPr bwMode="auto">
            <a:xfrm>
              <a:off x="4727" y="12001"/>
              <a:ext cx="7200" cy="1081"/>
              <a:chOff x="4776" y="9200"/>
              <a:chExt cx="7200" cy="1080"/>
            </a:xfrm>
          </p:grpSpPr>
          <p:sp>
            <p:nvSpPr>
              <p:cNvPr id="11282" name="AutoShape 8"/>
              <p:cNvSpPr>
                <a:spLocks noChangeArrowheads="1"/>
              </p:cNvSpPr>
              <p:nvPr/>
            </p:nvSpPr>
            <p:spPr bwMode="auto">
              <a:xfrm>
                <a:off x="4776" y="9200"/>
                <a:ext cx="7200" cy="990"/>
              </a:xfrm>
              <a:prstGeom prst="flowChartTerminator">
                <a:avLst/>
              </a:prstGeom>
              <a:solidFill>
                <a:srgbClr val="FFCC99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400" b="0">
                  <a:latin typeface="Times New Roman" pitchFamily="18" charset="0"/>
                </a:endParaRPr>
              </a:p>
            </p:txBody>
          </p:sp>
          <p:sp>
            <p:nvSpPr>
              <p:cNvPr id="11283" name="Text Box 9"/>
              <p:cNvSpPr txBox="1">
                <a:spLocks noChangeArrowheads="1"/>
              </p:cNvSpPr>
              <p:nvPr/>
            </p:nvSpPr>
            <p:spPr bwMode="auto">
              <a:xfrm>
                <a:off x="5316" y="9290"/>
                <a:ext cx="2070" cy="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067" tIns="48034" rIns="96067" bIns="48034"/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400" b="0">
                    <a:latin typeface="Times New Roman" pitchFamily="18" charset="0"/>
                  </a:rPr>
                  <a:t>Предоставляются на условиях долевого софинансирования расходов других бюджетов</a:t>
                </a:r>
              </a:p>
            </p:txBody>
          </p:sp>
          <p:sp>
            <p:nvSpPr>
              <p:cNvPr id="11284" name="Text Box 10"/>
              <p:cNvSpPr txBox="1">
                <a:spLocks noChangeArrowheads="1"/>
              </p:cNvSpPr>
              <p:nvPr/>
            </p:nvSpPr>
            <p:spPr bwMode="auto">
              <a:xfrm>
                <a:off x="9366" y="9286"/>
                <a:ext cx="2160" cy="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067" tIns="48034" rIns="96067" bIns="48034"/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400" b="0">
                  <a:latin typeface="Times New Roman" pitchFamily="18" charset="0"/>
                </a:endParaRPr>
              </a:p>
            </p:txBody>
          </p:sp>
          <p:sp>
            <p:nvSpPr>
              <p:cNvPr id="11285" name="AutoShape 11" descr="Водяные капли"/>
              <p:cNvSpPr>
                <a:spLocks noChangeArrowheads="1"/>
              </p:cNvSpPr>
              <p:nvPr/>
            </p:nvSpPr>
            <p:spPr bwMode="auto">
              <a:xfrm>
                <a:off x="7386" y="9200"/>
                <a:ext cx="1980" cy="1080"/>
              </a:xfrm>
              <a:prstGeom prst="flowChartMagneticDisk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6067" tIns="48034" rIns="96067" bIns="48034"/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500">
                    <a:latin typeface="Times New Roman" pitchFamily="18" charset="0"/>
                  </a:rPr>
                  <a:t>Субсидии (от латинского «</a:t>
                </a:r>
                <a:r>
                  <a:rPr lang="en-US" altLang="ru-RU" sz="1500">
                    <a:latin typeface="Times New Roman" pitchFamily="18" charset="0"/>
                  </a:rPr>
                  <a:t>Subsidium</a:t>
                </a:r>
                <a:r>
                  <a:rPr lang="ru-RU" altLang="ru-RU" sz="1500">
                    <a:latin typeface="Times New Roman" pitchFamily="18" charset="0"/>
                  </a:rPr>
                  <a:t>»-поддержка)</a:t>
                </a:r>
                <a:endParaRPr lang="ru-RU" altLang="ru-RU" sz="1500" b="0">
                  <a:latin typeface="Times New Roman" pitchFamily="18" charset="0"/>
                </a:endParaRPr>
              </a:p>
            </p:txBody>
          </p:sp>
        </p:grpSp>
        <p:grpSp>
          <p:nvGrpSpPr>
            <p:cNvPr id="11272" name="Group 12"/>
            <p:cNvGrpSpPr>
              <a:grpSpLocks/>
            </p:cNvGrpSpPr>
            <p:nvPr/>
          </p:nvGrpSpPr>
          <p:grpSpPr bwMode="auto">
            <a:xfrm>
              <a:off x="4776" y="9358"/>
              <a:ext cx="7200" cy="1029"/>
              <a:chOff x="4776" y="9616"/>
              <a:chExt cx="7200" cy="1029"/>
            </a:xfrm>
          </p:grpSpPr>
          <p:sp>
            <p:nvSpPr>
              <p:cNvPr id="11278" name="AutoShape 13"/>
              <p:cNvSpPr>
                <a:spLocks noChangeArrowheads="1"/>
              </p:cNvSpPr>
              <p:nvPr/>
            </p:nvSpPr>
            <p:spPr bwMode="auto">
              <a:xfrm>
                <a:off x="4776" y="9616"/>
                <a:ext cx="7200" cy="943"/>
              </a:xfrm>
              <a:prstGeom prst="flowChartTerminator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400" b="0">
                  <a:latin typeface="Times New Roman" pitchFamily="18" charset="0"/>
                </a:endParaRPr>
              </a:p>
            </p:txBody>
          </p:sp>
          <p:sp>
            <p:nvSpPr>
              <p:cNvPr id="11279" name="AutoShape 14" descr="Водяные капли"/>
              <p:cNvSpPr>
                <a:spLocks noChangeArrowheads="1"/>
              </p:cNvSpPr>
              <p:nvPr/>
            </p:nvSpPr>
            <p:spPr bwMode="auto">
              <a:xfrm>
                <a:off x="7386" y="9616"/>
                <a:ext cx="1885" cy="1029"/>
              </a:xfrm>
              <a:prstGeom prst="flowChartMagneticDisk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400">
                    <a:latin typeface="Times New Roman" pitchFamily="18" charset="0"/>
                  </a:rPr>
                  <a:t>Дотации (от латинского «</a:t>
                </a:r>
                <a:r>
                  <a:rPr lang="en-US" altLang="ru-RU" sz="1400">
                    <a:latin typeface="Times New Roman" pitchFamily="18" charset="0"/>
                  </a:rPr>
                  <a:t>Dotatio</a:t>
                </a:r>
                <a:r>
                  <a:rPr lang="ru-RU" altLang="ru-RU" sz="1400">
                    <a:latin typeface="Times New Roman" pitchFamily="18" charset="0"/>
                  </a:rPr>
                  <a:t>»-дар, пожертвование)</a:t>
                </a:r>
              </a:p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400" b="0">
                  <a:latin typeface="Times New Roman" pitchFamily="18" charset="0"/>
                </a:endParaRPr>
              </a:p>
            </p:txBody>
          </p:sp>
          <p:sp>
            <p:nvSpPr>
              <p:cNvPr id="11280" name="Text Box 15"/>
              <p:cNvSpPr txBox="1">
                <a:spLocks noChangeAspect="1" noChangeArrowheads="1"/>
              </p:cNvSpPr>
              <p:nvPr/>
            </p:nvSpPr>
            <p:spPr bwMode="auto">
              <a:xfrm>
                <a:off x="5209" y="9616"/>
                <a:ext cx="2228" cy="9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400" b="0">
                    <a:latin typeface="Times New Roman" pitchFamily="18" charset="0"/>
                  </a:rPr>
                  <a:t>Предоставляются на безвозмездной и безвозвратной основе без установления направлений и (или) условий их использования</a:t>
                </a:r>
              </a:p>
            </p:txBody>
          </p:sp>
          <p:sp>
            <p:nvSpPr>
              <p:cNvPr id="11281" name="Text Box 16"/>
              <p:cNvSpPr txBox="1">
                <a:spLocks noChangeArrowheads="1"/>
              </p:cNvSpPr>
              <p:nvPr/>
            </p:nvSpPr>
            <p:spPr bwMode="auto">
              <a:xfrm>
                <a:off x="9322" y="9616"/>
                <a:ext cx="2057" cy="7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400" b="0">
                    <a:latin typeface="Times New Roman" pitchFamily="18" charset="0"/>
                  </a:rPr>
                  <a:t>Вы даете своему ребенку деньги на «карманные расходы»</a:t>
                </a:r>
              </a:p>
            </p:txBody>
          </p:sp>
        </p:grpSp>
        <p:sp>
          <p:nvSpPr>
            <p:cNvPr id="11273" name="AutoShape 17"/>
            <p:cNvSpPr>
              <a:spLocks noChangeArrowheads="1"/>
            </p:cNvSpPr>
            <p:nvPr/>
          </p:nvSpPr>
          <p:spPr bwMode="auto">
            <a:xfrm>
              <a:off x="4776" y="10665"/>
              <a:ext cx="7151" cy="943"/>
            </a:xfrm>
            <a:prstGeom prst="flowChartTerminator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grpSp>
          <p:nvGrpSpPr>
            <p:cNvPr id="11274" name="Group 18"/>
            <p:cNvGrpSpPr>
              <a:grpSpLocks/>
            </p:cNvGrpSpPr>
            <p:nvPr/>
          </p:nvGrpSpPr>
          <p:grpSpPr bwMode="auto">
            <a:xfrm>
              <a:off x="5034" y="10665"/>
              <a:ext cx="6280" cy="1029"/>
              <a:chOff x="5047" y="10665"/>
              <a:chExt cx="6280" cy="1029"/>
            </a:xfrm>
          </p:grpSpPr>
          <p:sp>
            <p:nvSpPr>
              <p:cNvPr id="11275" name="AutoShape 19" descr="Водяные капли"/>
              <p:cNvSpPr>
                <a:spLocks noChangeArrowheads="1"/>
              </p:cNvSpPr>
              <p:nvPr/>
            </p:nvSpPr>
            <p:spPr bwMode="auto">
              <a:xfrm>
                <a:off x="7361" y="10665"/>
                <a:ext cx="1886" cy="1029"/>
              </a:xfrm>
              <a:prstGeom prst="flowChartMagneticDisk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400">
                    <a:latin typeface="Times New Roman" pitchFamily="18" charset="0"/>
                  </a:rPr>
                  <a:t>Субвенции (от латинского «</a:t>
                </a:r>
                <a:r>
                  <a:rPr lang="en-US" altLang="ru-RU" sz="1400">
                    <a:latin typeface="Times New Roman" pitchFamily="18" charset="0"/>
                  </a:rPr>
                  <a:t>Subvenire</a:t>
                </a:r>
                <a:r>
                  <a:rPr lang="ru-RU" altLang="ru-RU" sz="1400">
                    <a:latin typeface="Times New Roman" pitchFamily="18" charset="0"/>
                  </a:rPr>
                  <a:t>»-приходить на помощь)</a:t>
                </a:r>
                <a:endParaRPr lang="ru-RU" altLang="ru-RU" sz="1400" b="0">
                  <a:latin typeface="Times New Roman" pitchFamily="18" charset="0"/>
                </a:endParaRPr>
              </a:p>
            </p:txBody>
          </p:sp>
          <p:sp>
            <p:nvSpPr>
              <p:cNvPr id="11276" name="Text Box 20"/>
              <p:cNvSpPr txBox="1">
                <a:spLocks noChangeAspect="1" noChangeArrowheads="1"/>
              </p:cNvSpPr>
              <p:nvPr/>
            </p:nvSpPr>
            <p:spPr bwMode="auto">
              <a:xfrm>
                <a:off x="5047" y="10751"/>
                <a:ext cx="2314" cy="8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400" b="0">
                    <a:latin typeface="Times New Roman" pitchFamily="18" charset="0"/>
                  </a:rPr>
                  <a:t>       Предоставляются на финансирование «переданных» полномочий другим публично-правовым образованиям</a:t>
                </a:r>
              </a:p>
            </p:txBody>
          </p:sp>
          <p:sp>
            <p:nvSpPr>
              <p:cNvPr id="11277" name="Text Box 21"/>
              <p:cNvSpPr txBox="1">
                <a:spLocks noChangeArrowheads="1"/>
              </p:cNvSpPr>
              <p:nvPr/>
            </p:nvSpPr>
            <p:spPr bwMode="auto">
              <a:xfrm>
                <a:off x="9403" y="10751"/>
                <a:ext cx="1924" cy="7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400" b="0" dirty="0">
                    <a:latin typeface="Times New Roman" pitchFamily="18" charset="0"/>
                  </a:rPr>
                  <a:t>Вы даете своему ребенку деньги и посылаете его в магазин купить продукты строго по списку</a:t>
                </a:r>
              </a:p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400" b="0" dirty="0">
                  <a:latin typeface="Times New Roman" pitchFamily="18" charset="0"/>
                </a:endParaRPr>
              </a:p>
            </p:txBody>
          </p:sp>
        </p:grpSp>
      </p:grpSp>
      <p:sp>
        <p:nvSpPr>
          <p:cNvPr id="11267" name="Slide Number Placeholder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C1C280C7-457F-49BD-8278-42F46D1ED27B}" type="slidenum">
              <a:rPr lang="en-US" altLang="ru-RU" sz="1200" b="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ru-RU" sz="1200" b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1268" name="Rectangle 21"/>
          <p:cNvSpPr>
            <a:spLocks noChangeArrowheads="1"/>
          </p:cNvSpPr>
          <p:nvPr/>
        </p:nvSpPr>
        <p:spPr bwMode="auto">
          <a:xfrm>
            <a:off x="5651500" y="5013325"/>
            <a:ext cx="27368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b="0" dirty="0">
                <a:latin typeface="Times New Roman" pitchFamily="18" charset="0"/>
              </a:rPr>
              <a:t>Вы «добавляете» средства, чтобы ваш ребенок купил себе новый телефон, если остальные он накопил сам</a:t>
            </a:r>
          </a:p>
        </p:txBody>
      </p:sp>
      <p:sp>
        <p:nvSpPr>
          <p:cNvPr id="11269" name="WordArt 4"/>
          <p:cNvSpPr>
            <a:spLocks noChangeArrowheads="1" noChangeShapeType="1" noTextEdit="1"/>
          </p:cNvSpPr>
          <p:nvPr/>
        </p:nvSpPr>
        <p:spPr bwMode="auto">
          <a:xfrm>
            <a:off x="824353" y="149086"/>
            <a:ext cx="7572375" cy="7865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/>
            <a:r>
              <a:rPr lang="ru-RU" sz="9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Виды</a:t>
            </a:r>
            <a:r>
              <a:rPr lang="ru-RU" sz="10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 финансовой помощи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1" descr="http://dnews.donetsk.ua/storage/fotos/2010/08/27/128289415521289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000" y="653061"/>
            <a:ext cx="3105350" cy="1923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AutoShape 26"/>
          <p:cNvSpPr>
            <a:spLocks noChangeArrowheads="1"/>
          </p:cNvSpPr>
          <p:nvPr/>
        </p:nvSpPr>
        <p:spPr bwMode="auto">
          <a:xfrm>
            <a:off x="133350" y="2782888"/>
            <a:ext cx="8896350" cy="587375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solidFill>
                  <a:schemeClr val="bg1"/>
                </a:solidFill>
                <a:latin typeface="Times New Roman" pitchFamily="18" charset="0"/>
              </a:rPr>
              <a:t>Разделы классификации расходов бюджета</a:t>
            </a:r>
          </a:p>
        </p:txBody>
      </p:sp>
      <p:grpSp>
        <p:nvGrpSpPr>
          <p:cNvPr id="12292" name="Group 100"/>
          <p:cNvGrpSpPr>
            <a:grpSpLocks/>
          </p:cNvGrpSpPr>
          <p:nvPr/>
        </p:nvGrpSpPr>
        <p:grpSpPr bwMode="auto">
          <a:xfrm>
            <a:off x="0" y="370608"/>
            <a:ext cx="8878888" cy="5366617"/>
            <a:chOff x="0" y="152"/>
            <a:chExt cx="5675" cy="3686"/>
          </a:xfrm>
        </p:grpSpPr>
        <p:sp>
          <p:nvSpPr>
            <p:cNvPr id="12296" name="Rectangle 5"/>
            <p:cNvSpPr>
              <a:spLocks noChangeArrowheads="1"/>
            </p:cNvSpPr>
            <p:nvPr/>
          </p:nvSpPr>
          <p:spPr bwMode="auto">
            <a:xfrm>
              <a:off x="1247" y="152"/>
              <a:ext cx="255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800" dirty="0">
                  <a:solidFill>
                    <a:schemeClr val="bg2"/>
                  </a:solidFill>
                  <a:latin typeface="Times New Roman" pitchFamily="18" charset="0"/>
                </a:rPr>
                <a:t>            </a:t>
              </a:r>
              <a:r>
                <a:rPr lang="ru-RU" altLang="ru-RU" sz="1800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</a:rPr>
                <a:t>Расходы бюджета</a:t>
              </a:r>
            </a:p>
          </p:txBody>
        </p:sp>
        <p:sp>
          <p:nvSpPr>
            <p:cNvPr id="12297" name="Text Box 23"/>
            <p:cNvSpPr txBox="1">
              <a:spLocks noChangeArrowheads="1"/>
            </p:cNvSpPr>
            <p:nvPr/>
          </p:nvSpPr>
          <p:spPr bwMode="auto">
            <a:xfrm>
              <a:off x="0" y="527"/>
              <a:ext cx="3606" cy="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15372" name="Text Box 24"/>
            <p:cNvSpPr txBox="1">
              <a:spLocks noChangeArrowheads="1"/>
            </p:cNvSpPr>
            <p:nvPr/>
          </p:nvSpPr>
          <p:spPr bwMode="auto">
            <a:xfrm>
              <a:off x="180" y="346"/>
              <a:ext cx="3521" cy="1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defRPr sz="1400" b="1">
                  <a:solidFill>
                    <a:schemeClr val="bg2"/>
                  </a:solidFill>
                  <a:latin typeface="Times New Roman" pitchFamily="18" charset="0"/>
                </a:defRPr>
              </a:lvl1pPr>
              <a:lvl2pPr marL="742950" indent="-285750" algn="l" eaLnBrk="0" hangingPunct="0">
                <a:defRPr sz="1400" b="1">
                  <a:solidFill>
                    <a:schemeClr val="bg2"/>
                  </a:solidFill>
                  <a:latin typeface="Times New Roman" pitchFamily="18" charset="0"/>
                </a:defRPr>
              </a:lvl2pPr>
              <a:lvl3pPr marL="1143000" indent="-228600" algn="l" eaLnBrk="0" hangingPunct="0">
                <a:defRPr sz="1400" b="1">
                  <a:solidFill>
                    <a:schemeClr val="bg2"/>
                  </a:solidFill>
                  <a:latin typeface="Times New Roman" pitchFamily="18" charset="0"/>
                </a:defRPr>
              </a:lvl3pPr>
              <a:lvl4pPr marL="1600200" indent="-228600" algn="l" eaLnBrk="0" hangingPunct="0">
                <a:defRPr sz="1400" b="1">
                  <a:solidFill>
                    <a:schemeClr val="bg2"/>
                  </a:solidFill>
                  <a:latin typeface="Times New Roman" pitchFamily="18" charset="0"/>
                </a:defRPr>
              </a:lvl4pPr>
              <a:lvl5pPr marL="2057400" indent="-228600" algn="l" eaLnBrk="0" hangingPunct="0">
                <a:defRPr sz="1400" b="1">
                  <a:solidFill>
                    <a:schemeClr val="bg2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2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2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2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2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ru-RU" sz="1600" b="0" dirty="0" smtClean="0">
                  <a:solidFill>
                    <a:schemeClr val="tx1"/>
                  </a:solidFill>
                  <a:cs typeface="Arial" charset="0"/>
                </a:rPr>
                <a:t>  </a:t>
              </a:r>
              <a:r>
                <a:rPr lang="ru-RU" b="0" dirty="0" smtClean="0">
                  <a:solidFill>
                    <a:schemeClr val="accent5">
                      <a:lumMod val="50000"/>
                    </a:schemeClr>
                  </a:solidFill>
                  <a:cs typeface="Arial" charset="0"/>
                </a:rPr>
                <a:t>Формирование расходов осуществляется в соответствии с расходными обязательствами, обусловленными установленным законодательством разграничением полномочий, исполнение которых должно происходить в очередном финансовом году и плановом периоде за счет средств соответствующих бюджетов.</a:t>
              </a:r>
            </a:p>
            <a:p>
              <a:pPr eaLnBrk="1" hangingPunct="1">
                <a:defRPr/>
              </a:pPr>
              <a:r>
                <a:rPr lang="ru-RU" b="0" dirty="0" smtClean="0">
                  <a:solidFill>
                    <a:schemeClr val="accent5">
                      <a:lumMod val="50000"/>
                    </a:schemeClr>
                  </a:solidFill>
                  <a:cs typeface="Arial" charset="0"/>
                </a:rPr>
                <a:t>   Расходы бюджета сформированы и утверждены:</a:t>
              </a:r>
            </a:p>
            <a:p>
              <a:pPr eaLnBrk="1" hangingPunct="1">
                <a:buFontTx/>
                <a:buChar char="•"/>
                <a:defRPr/>
              </a:pPr>
              <a:r>
                <a:rPr lang="ru-RU" b="0" dirty="0" smtClean="0">
                  <a:solidFill>
                    <a:schemeClr val="accent5">
                      <a:lumMod val="50000"/>
                    </a:schemeClr>
                  </a:solidFill>
                  <a:cs typeface="Arial" charset="0"/>
                </a:rPr>
                <a:t> по муниципальным программам и непрограммным направлениям деятельности;</a:t>
              </a:r>
            </a:p>
            <a:p>
              <a:pPr eaLnBrk="1" hangingPunct="1">
                <a:buFontTx/>
                <a:buChar char="•"/>
                <a:defRPr/>
              </a:pPr>
              <a:r>
                <a:rPr lang="ru-RU" b="0" dirty="0" smtClean="0">
                  <a:solidFill>
                    <a:schemeClr val="accent5">
                      <a:lumMod val="50000"/>
                    </a:schemeClr>
                  </a:solidFill>
                  <a:cs typeface="Arial" charset="0"/>
                </a:rPr>
                <a:t> по ведомственной структуре. </a:t>
              </a:r>
            </a:p>
          </p:txBody>
        </p:sp>
        <p:sp>
          <p:nvSpPr>
            <p:cNvPr id="12299" name="AutoShape 38"/>
            <p:cNvSpPr>
              <a:spLocks noChangeArrowheads="1"/>
            </p:cNvSpPr>
            <p:nvPr/>
          </p:nvSpPr>
          <p:spPr bwMode="auto">
            <a:xfrm>
              <a:off x="3606" y="3235"/>
              <a:ext cx="2069" cy="603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grpSp>
          <p:nvGrpSpPr>
            <p:cNvPr id="12300" name="Group 43"/>
            <p:cNvGrpSpPr>
              <a:grpSpLocks/>
            </p:cNvGrpSpPr>
            <p:nvPr/>
          </p:nvGrpSpPr>
          <p:grpSpPr bwMode="auto">
            <a:xfrm>
              <a:off x="68" y="2205"/>
              <a:ext cx="748" cy="817"/>
              <a:chOff x="113" y="2205"/>
              <a:chExt cx="829" cy="817"/>
            </a:xfrm>
          </p:grpSpPr>
          <p:sp>
            <p:nvSpPr>
              <p:cNvPr id="12342" name="AutoShape 27"/>
              <p:cNvSpPr>
                <a:spLocks noChangeArrowheads="1"/>
              </p:cNvSpPr>
              <p:nvPr/>
            </p:nvSpPr>
            <p:spPr bwMode="auto">
              <a:xfrm>
                <a:off x="113" y="2205"/>
                <a:ext cx="817" cy="817"/>
              </a:xfrm>
              <a:prstGeom prst="flowChartAlternateProcess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400">
                  <a:solidFill>
                    <a:schemeClr val="bg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343" name="Text Box 42"/>
              <p:cNvSpPr txBox="1">
                <a:spLocks noChangeArrowheads="1"/>
              </p:cNvSpPr>
              <p:nvPr/>
            </p:nvSpPr>
            <p:spPr bwMode="auto">
              <a:xfrm>
                <a:off x="113" y="2251"/>
                <a:ext cx="829" cy="4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300" dirty="0">
                    <a:solidFill>
                      <a:schemeClr val="bg1"/>
                    </a:solidFill>
                    <a:latin typeface="Times New Roman" pitchFamily="18" charset="0"/>
                  </a:rPr>
                  <a:t>«</a:t>
                </a:r>
                <a:r>
                  <a:rPr lang="ru-RU" altLang="ru-RU" sz="1300" dirty="0" err="1">
                    <a:solidFill>
                      <a:schemeClr val="bg1"/>
                    </a:solidFill>
                    <a:latin typeface="Times New Roman" pitchFamily="18" charset="0"/>
                  </a:rPr>
                  <a:t>Общегосу</a:t>
                </a:r>
                <a:r>
                  <a:rPr lang="ru-RU" altLang="ru-RU" sz="1300" dirty="0">
                    <a:solidFill>
                      <a:schemeClr val="bg1"/>
                    </a:solidFill>
                    <a:latin typeface="Times New Roman" pitchFamily="18" charset="0"/>
                  </a:rPr>
                  <a:t>-                                                            дарственные вопросы»</a:t>
                </a:r>
              </a:p>
            </p:txBody>
          </p:sp>
        </p:grpSp>
        <p:grpSp>
          <p:nvGrpSpPr>
            <p:cNvPr id="12301" name="Group 44"/>
            <p:cNvGrpSpPr>
              <a:grpSpLocks/>
            </p:cNvGrpSpPr>
            <p:nvPr/>
          </p:nvGrpSpPr>
          <p:grpSpPr bwMode="auto">
            <a:xfrm>
              <a:off x="975" y="2205"/>
              <a:ext cx="795" cy="817"/>
              <a:chOff x="113" y="2205"/>
              <a:chExt cx="855" cy="817"/>
            </a:xfrm>
          </p:grpSpPr>
          <p:sp>
            <p:nvSpPr>
              <p:cNvPr id="12340" name="AutoShape 45"/>
              <p:cNvSpPr>
                <a:spLocks noChangeArrowheads="1"/>
              </p:cNvSpPr>
              <p:nvPr/>
            </p:nvSpPr>
            <p:spPr bwMode="auto">
              <a:xfrm>
                <a:off x="113" y="2205"/>
                <a:ext cx="817" cy="817"/>
              </a:xfrm>
              <a:prstGeom prst="flowChartAlternateProcess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200">
                    <a:solidFill>
                      <a:schemeClr val="bg1"/>
                    </a:solidFill>
                    <a:latin typeface="Times New Roman" pitchFamily="18" charset="0"/>
                  </a:rPr>
                  <a:t>«Национальная</a:t>
                </a:r>
                <a:r>
                  <a:rPr lang="ru-RU" altLang="ru-RU" sz="1400">
                    <a:solidFill>
                      <a:schemeClr val="bg1"/>
                    </a:solidFill>
                    <a:latin typeface="Times New Roman" pitchFamily="18" charset="0"/>
                  </a:rPr>
                  <a:t> </a:t>
                </a:r>
              </a:p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200">
                    <a:solidFill>
                      <a:schemeClr val="bg1"/>
                    </a:solidFill>
                    <a:latin typeface="Times New Roman" pitchFamily="18" charset="0"/>
                  </a:rPr>
                  <a:t>безопасность»</a:t>
                </a:r>
              </a:p>
            </p:txBody>
          </p:sp>
          <p:sp>
            <p:nvSpPr>
              <p:cNvPr id="12341" name="Text Box 46"/>
              <p:cNvSpPr txBox="1">
                <a:spLocks noChangeArrowheads="1"/>
              </p:cNvSpPr>
              <p:nvPr/>
            </p:nvSpPr>
            <p:spPr bwMode="auto">
              <a:xfrm>
                <a:off x="139" y="2282"/>
                <a:ext cx="829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300">
                  <a:solidFill>
                    <a:schemeClr val="bg1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12302" name="Group 47"/>
            <p:cNvGrpSpPr>
              <a:grpSpLocks/>
            </p:cNvGrpSpPr>
            <p:nvPr/>
          </p:nvGrpSpPr>
          <p:grpSpPr bwMode="auto">
            <a:xfrm flipH="1">
              <a:off x="1882" y="2204"/>
              <a:ext cx="908" cy="907"/>
              <a:chOff x="113" y="2205"/>
              <a:chExt cx="830" cy="817"/>
            </a:xfrm>
          </p:grpSpPr>
          <p:sp>
            <p:nvSpPr>
              <p:cNvPr id="12338" name="AutoShape 48"/>
              <p:cNvSpPr>
                <a:spLocks noChangeArrowheads="1"/>
              </p:cNvSpPr>
              <p:nvPr/>
            </p:nvSpPr>
            <p:spPr bwMode="auto">
              <a:xfrm>
                <a:off x="113" y="2205"/>
                <a:ext cx="817" cy="817"/>
              </a:xfrm>
              <a:prstGeom prst="flowChartAlternateProcess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400">
                    <a:solidFill>
                      <a:schemeClr val="bg1"/>
                    </a:solidFill>
                    <a:latin typeface="Times New Roman" pitchFamily="18" charset="0"/>
                  </a:rPr>
                  <a:t>«Образование»</a:t>
                </a:r>
                <a:r>
                  <a:rPr lang="ru-RU" altLang="ru-RU" sz="1400" b="0">
                    <a:solidFill>
                      <a:schemeClr val="bg1"/>
                    </a:solidFill>
                    <a:latin typeface="Times New Roman" pitchFamily="18" charset="0"/>
                  </a:rPr>
                  <a:t> </a:t>
                </a:r>
              </a:p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400">
                  <a:solidFill>
                    <a:schemeClr val="bg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339" name="Text Box 49"/>
              <p:cNvSpPr txBox="1">
                <a:spLocks noChangeArrowheads="1"/>
              </p:cNvSpPr>
              <p:nvPr/>
            </p:nvSpPr>
            <p:spPr bwMode="auto">
              <a:xfrm>
                <a:off x="114" y="2251"/>
                <a:ext cx="829" cy="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300">
                  <a:solidFill>
                    <a:schemeClr val="bg1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12303" name="Group 61"/>
            <p:cNvGrpSpPr>
              <a:grpSpLocks/>
            </p:cNvGrpSpPr>
            <p:nvPr/>
          </p:nvGrpSpPr>
          <p:grpSpPr bwMode="auto">
            <a:xfrm>
              <a:off x="2880" y="2205"/>
              <a:ext cx="907" cy="817"/>
              <a:chOff x="3334" y="2205"/>
              <a:chExt cx="998" cy="817"/>
            </a:xfrm>
          </p:grpSpPr>
          <p:grpSp>
            <p:nvGrpSpPr>
              <p:cNvPr id="12334" name="Group 50"/>
              <p:cNvGrpSpPr>
                <a:grpSpLocks/>
              </p:cNvGrpSpPr>
              <p:nvPr/>
            </p:nvGrpSpPr>
            <p:grpSpPr bwMode="auto">
              <a:xfrm>
                <a:off x="3379" y="2205"/>
                <a:ext cx="907" cy="817"/>
                <a:chOff x="113" y="2205"/>
                <a:chExt cx="829" cy="817"/>
              </a:xfrm>
            </p:grpSpPr>
            <p:sp>
              <p:nvSpPr>
                <p:cNvPr id="12336" name="AutoShape 51"/>
                <p:cNvSpPr>
                  <a:spLocks noChangeArrowheads="1"/>
                </p:cNvSpPr>
                <p:nvPr/>
              </p:nvSpPr>
              <p:spPr bwMode="auto">
                <a:xfrm>
                  <a:off x="113" y="2205"/>
                  <a:ext cx="817" cy="817"/>
                </a:xfrm>
                <a:prstGeom prst="flowChartAlternateProcess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7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80000"/>
                    <a:buFont typeface="Wingdings" pitchFamily="2" charset="2"/>
                    <a:buChar char="¨"/>
                    <a:defRPr sz="2800"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¨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400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2337" name="Text Box 52"/>
                <p:cNvSpPr txBox="1">
                  <a:spLocks noChangeArrowheads="1"/>
                </p:cNvSpPr>
                <p:nvPr/>
              </p:nvSpPr>
              <p:spPr bwMode="auto">
                <a:xfrm>
                  <a:off x="113" y="2251"/>
                  <a:ext cx="829" cy="2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7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80000"/>
                    <a:buFont typeface="Wingdings" pitchFamily="2" charset="2"/>
                    <a:buChar char="¨"/>
                    <a:defRPr sz="2800"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¨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400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12335" name="Text Box 56"/>
              <p:cNvSpPr txBox="1">
                <a:spLocks noChangeArrowheads="1"/>
              </p:cNvSpPr>
              <p:nvPr/>
            </p:nvSpPr>
            <p:spPr bwMode="auto">
              <a:xfrm>
                <a:off x="3334" y="2297"/>
                <a:ext cx="998" cy="4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300">
                    <a:solidFill>
                      <a:schemeClr val="bg1"/>
                    </a:solidFill>
                    <a:latin typeface="Times New Roman" pitchFamily="18" charset="0"/>
                  </a:rPr>
                  <a:t> «Национальная</a:t>
                </a:r>
              </a:p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300">
                    <a:solidFill>
                      <a:schemeClr val="bg1"/>
                    </a:solidFill>
                    <a:latin typeface="Times New Roman" pitchFamily="18" charset="0"/>
                  </a:rPr>
                  <a:t>экономика»</a:t>
                </a:r>
              </a:p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300" b="0">
                    <a:solidFill>
                      <a:schemeClr val="bg1"/>
                    </a:solidFill>
                    <a:latin typeface="Times New Roman" pitchFamily="18" charset="0"/>
                  </a:rPr>
                  <a:t> </a:t>
                </a:r>
              </a:p>
            </p:txBody>
          </p:sp>
        </p:grpSp>
        <p:grpSp>
          <p:nvGrpSpPr>
            <p:cNvPr id="12304" name="Group 62"/>
            <p:cNvGrpSpPr>
              <a:grpSpLocks/>
            </p:cNvGrpSpPr>
            <p:nvPr/>
          </p:nvGrpSpPr>
          <p:grpSpPr bwMode="auto">
            <a:xfrm>
              <a:off x="3878" y="2205"/>
              <a:ext cx="861" cy="817"/>
              <a:chOff x="3334" y="2205"/>
              <a:chExt cx="998" cy="817"/>
            </a:xfrm>
          </p:grpSpPr>
          <p:grpSp>
            <p:nvGrpSpPr>
              <p:cNvPr id="12330" name="Group 63"/>
              <p:cNvGrpSpPr>
                <a:grpSpLocks/>
              </p:cNvGrpSpPr>
              <p:nvPr/>
            </p:nvGrpSpPr>
            <p:grpSpPr bwMode="auto">
              <a:xfrm>
                <a:off x="3379" y="2205"/>
                <a:ext cx="907" cy="817"/>
                <a:chOff x="113" y="2205"/>
                <a:chExt cx="829" cy="817"/>
              </a:xfrm>
            </p:grpSpPr>
            <p:sp>
              <p:nvSpPr>
                <p:cNvPr id="12332" name="AutoShape 64"/>
                <p:cNvSpPr>
                  <a:spLocks noChangeArrowheads="1"/>
                </p:cNvSpPr>
                <p:nvPr/>
              </p:nvSpPr>
              <p:spPr bwMode="auto">
                <a:xfrm>
                  <a:off x="113" y="2205"/>
                  <a:ext cx="817" cy="817"/>
                </a:xfrm>
                <a:prstGeom prst="flowChartAlternateProcess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7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80000"/>
                    <a:buFont typeface="Wingdings" pitchFamily="2" charset="2"/>
                    <a:buChar char="¨"/>
                    <a:defRPr sz="2800"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¨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400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2333" name="Text Box 65"/>
                <p:cNvSpPr txBox="1">
                  <a:spLocks noChangeArrowheads="1"/>
                </p:cNvSpPr>
                <p:nvPr/>
              </p:nvSpPr>
              <p:spPr bwMode="auto">
                <a:xfrm>
                  <a:off x="113" y="2251"/>
                  <a:ext cx="829" cy="2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7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80000"/>
                    <a:buFont typeface="Wingdings" pitchFamily="2" charset="2"/>
                    <a:buChar char="¨"/>
                    <a:defRPr sz="2800"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¨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400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12331" name="Text Box 66"/>
              <p:cNvSpPr txBox="1">
                <a:spLocks noChangeArrowheads="1"/>
              </p:cNvSpPr>
              <p:nvPr/>
            </p:nvSpPr>
            <p:spPr bwMode="auto">
              <a:xfrm>
                <a:off x="3334" y="2297"/>
                <a:ext cx="998" cy="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300">
                    <a:solidFill>
                      <a:schemeClr val="bg1"/>
                    </a:solidFill>
                    <a:latin typeface="Times New Roman" pitchFamily="18" charset="0"/>
                  </a:rPr>
                  <a:t>«Жилищно-коммунальное хозяйство»</a:t>
                </a:r>
              </a:p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300" b="0">
                    <a:solidFill>
                      <a:schemeClr val="bg1"/>
                    </a:solidFill>
                    <a:latin typeface="Times New Roman" pitchFamily="18" charset="0"/>
                  </a:rPr>
                  <a:t> </a:t>
                </a:r>
              </a:p>
            </p:txBody>
          </p:sp>
        </p:grpSp>
        <p:grpSp>
          <p:nvGrpSpPr>
            <p:cNvPr id="12305" name="Group 67"/>
            <p:cNvGrpSpPr>
              <a:grpSpLocks/>
            </p:cNvGrpSpPr>
            <p:nvPr/>
          </p:nvGrpSpPr>
          <p:grpSpPr bwMode="auto">
            <a:xfrm>
              <a:off x="4785" y="2206"/>
              <a:ext cx="862" cy="701"/>
              <a:chOff x="3334" y="2205"/>
              <a:chExt cx="998" cy="842"/>
            </a:xfrm>
          </p:grpSpPr>
          <p:grpSp>
            <p:nvGrpSpPr>
              <p:cNvPr id="12326" name="Group 68"/>
              <p:cNvGrpSpPr>
                <a:grpSpLocks/>
              </p:cNvGrpSpPr>
              <p:nvPr/>
            </p:nvGrpSpPr>
            <p:grpSpPr bwMode="auto">
              <a:xfrm>
                <a:off x="3379" y="2205"/>
                <a:ext cx="907" cy="817"/>
                <a:chOff x="113" y="2205"/>
                <a:chExt cx="829" cy="817"/>
              </a:xfrm>
            </p:grpSpPr>
            <p:sp>
              <p:nvSpPr>
                <p:cNvPr id="12328" name="AutoShape 69"/>
                <p:cNvSpPr>
                  <a:spLocks noChangeArrowheads="1"/>
                </p:cNvSpPr>
                <p:nvPr/>
              </p:nvSpPr>
              <p:spPr bwMode="auto">
                <a:xfrm>
                  <a:off x="113" y="2205"/>
                  <a:ext cx="817" cy="817"/>
                </a:xfrm>
                <a:prstGeom prst="flowChartAlternateProcess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7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80000"/>
                    <a:buFont typeface="Wingdings" pitchFamily="2" charset="2"/>
                    <a:buChar char="¨"/>
                    <a:defRPr sz="2800"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¨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400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2329" name="Text Box 70"/>
                <p:cNvSpPr txBox="1">
                  <a:spLocks noChangeArrowheads="1"/>
                </p:cNvSpPr>
                <p:nvPr/>
              </p:nvSpPr>
              <p:spPr bwMode="auto">
                <a:xfrm>
                  <a:off x="113" y="2251"/>
                  <a:ext cx="829" cy="2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7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80000"/>
                    <a:buFont typeface="Wingdings" pitchFamily="2" charset="2"/>
                    <a:buChar char="¨"/>
                    <a:defRPr sz="2800"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¨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400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12327" name="Text Box 71"/>
              <p:cNvSpPr txBox="1">
                <a:spLocks noChangeArrowheads="1"/>
              </p:cNvSpPr>
              <p:nvPr/>
            </p:nvSpPr>
            <p:spPr bwMode="auto">
              <a:xfrm>
                <a:off x="3334" y="2297"/>
                <a:ext cx="998" cy="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300">
                    <a:solidFill>
                      <a:schemeClr val="bg1"/>
                    </a:solidFill>
                    <a:latin typeface="Times New Roman" pitchFamily="18" charset="0"/>
                  </a:rPr>
                  <a:t> «Охрана </a:t>
                </a:r>
              </a:p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300">
                    <a:solidFill>
                      <a:schemeClr val="bg1"/>
                    </a:solidFill>
                    <a:latin typeface="Times New Roman" pitchFamily="18" charset="0"/>
                  </a:rPr>
                  <a:t>окружающей</a:t>
                </a:r>
              </a:p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300">
                    <a:solidFill>
                      <a:schemeClr val="bg1"/>
                    </a:solidFill>
                    <a:latin typeface="Times New Roman" pitchFamily="18" charset="0"/>
                  </a:rPr>
                  <a:t>среды»</a:t>
                </a:r>
              </a:p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400" b="0">
                    <a:solidFill>
                      <a:schemeClr val="bg1"/>
                    </a:solidFill>
                    <a:latin typeface="Times New Roman" pitchFamily="18" charset="0"/>
                  </a:rPr>
                  <a:t> </a:t>
                </a:r>
              </a:p>
            </p:txBody>
          </p:sp>
        </p:grpSp>
        <p:grpSp>
          <p:nvGrpSpPr>
            <p:cNvPr id="12306" name="Group 72"/>
            <p:cNvGrpSpPr>
              <a:grpSpLocks/>
            </p:cNvGrpSpPr>
            <p:nvPr/>
          </p:nvGrpSpPr>
          <p:grpSpPr bwMode="auto">
            <a:xfrm>
              <a:off x="295" y="3158"/>
              <a:ext cx="952" cy="544"/>
              <a:chOff x="3334" y="2205"/>
              <a:chExt cx="998" cy="817"/>
            </a:xfrm>
          </p:grpSpPr>
          <p:grpSp>
            <p:nvGrpSpPr>
              <p:cNvPr id="12322" name="Group 73"/>
              <p:cNvGrpSpPr>
                <a:grpSpLocks/>
              </p:cNvGrpSpPr>
              <p:nvPr/>
            </p:nvGrpSpPr>
            <p:grpSpPr bwMode="auto">
              <a:xfrm>
                <a:off x="3379" y="2205"/>
                <a:ext cx="907" cy="817"/>
                <a:chOff x="113" y="2205"/>
                <a:chExt cx="829" cy="817"/>
              </a:xfrm>
            </p:grpSpPr>
            <p:sp>
              <p:nvSpPr>
                <p:cNvPr id="12324" name="AutoShape 74"/>
                <p:cNvSpPr>
                  <a:spLocks noChangeArrowheads="1"/>
                </p:cNvSpPr>
                <p:nvPr/>
              </p:nvSpPr>
              <p:spPr bwMode="auto">
                <a:xfrm>
                  <a:off x="113" y="2205"/>
                  <a:ext cx="817" cy="817"/>
                </a:xfrm>
                <a:prstGeom prst="flowChartAlternateProcess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7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80000"/>
                    <a:buFont typeface="Wingdings" pitchFamily="2" charset="2"/>
                    <a:buChar char="¨"/>
                    <a:defRPr sz="2800"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¨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ru-RU" altLang="ru-RU" sz="1400">
                      <a:solidFill>
                        <a:schemeClr val="bg1"/>
                      </a:solidFill>
                      <a:latin typeface="Times New Roman" pitchFamily="18" charset="0"/>
                    </a:rPr>
                    <a:t>«Физическая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ru-RU" altLang="ru-RU" sz="1400">
                      <a:solidFill>
                        <a:schemeClr val="bg1"/>
                      </a:solidFill>
                      <a:latin typeface="Times New Roman" pitchFamily="18" charset="0"/>
                    </a:rPr>
                    <a:t>культура и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ru-RU" altLang="ru-RU" sz="1400">
                      <a:solidFill>
                        <a:schemeClr val="bg1"/>
                      </a:solidFill>
                      <a:latin typeface="Times New Roman" pitchFamily="18" charset="0"/>
                    </a:rPr>
                    <a:t>спорт»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400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2325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113" y="2252"/>
                  <a:ext cx="829" cy="3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7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80000"/>
                    <a:buFont typeface="Wingdings" pitchFamily="2" charset="2"/>
                    <a:buChar char="¨"/>
                    <a:defRPr sz="2800"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¨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400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12323" name="Text Box 76"/>
              <p:cNvSpPr txBox="1">
                <a:spLocks noChangeArrowheads="1"/>
              </p:cNvSpPr>
              <p:nvPr/>
            </p:nvSpPr>
            <p:spPr bwMode="auto">
              <a:xfrm>
                <a:off x="3334" y="2297"/>
                <a:ext cx="998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400" b="0">
                  <a:solidFill>
                    <a:schemeClr val="bg1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12307" name="Group 77"/>
            <p:cNvGrpSpPr>
              <a:grpSpLocks/>
            </p:cNvGrpSpPr>
            <p:nvPr/>
          </p:nvGrpSpPr>
          <p:grpSpPr bwMode="auto">
            <a:xfrm>
              <a:off x="1338" y="3158"/>
              <a:ext cx="1043" cy="680"/>
              <a:chOff x="3334" y="2205"/>
              <a:chExt cx="998" cy="817"/>
            </a:xfrm>
          </p:grpSpPr>
          <p:grpSp>
            <p:nvGrpSpPr>
              <p:cNvPr id="12318" name="Group 78"/>
              <p:cNvGrpSpPr>
                <a:grpSpLocks/>
              </p:cNvGrpSpPr>
              <p:nvPr/>
            </p:nvGrpSpPr>
            <p:grpSpPr bwMode="auto">
              <a:xfrm>
                <a:off x="3379" y="2205"/>
                <a:ext cx="907" cy="817"/>
                <a:chOff x="113" y="2205"/>
                <a:chExt cx="829" cy="817"/>
              </a:xfrm>
            </p:grpSpPr>
            <p:sp>
              <p:nvSpPr>
                <p:cNvPr id="12320" name="AutoShape 79"/>
                <p:cNvSpPr>
                  <a:spLocks noChangeArrowheads="1"/>
                </p:cNvSpPr>
                <p:nvPr/>
              </p:nvSpPr>
              <p:spPr bwMode="auto">
                <a:xfrm>
                  <a:off x="113" y="2205"/>
                  <a:ext cx="817" cy="817"/>
                </a:xfrm>
                <a:prstGeom prst="flowChartAlternateProcess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7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80000"/>
                    <a:buFont typeface="Wingdings" pitchFamily="2" charset="2"/>
                    <a:buChar char="¨"/>
                    <a:defRPr sz="2800"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¨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400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2321" name="Text Box 80"/>
                <p:cNvSpPr txBox="1">
                  <a:spLocks noChangeArrowheads="1"/>
                </p:cNvSpPr>
                <p:nvPr/>
              </p:nvSpPr>
              <p:spPr bwMode="auto">
                <a:xfrm>
                  <a:off x="113" y="2251"/>
                  <a:ext cx="829" cy="2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7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80000"/>
                    <a:buFont typeface="Wingdings" pitchFamily="2" charset="2"/>
                    <a:buChar char="¨"/>
                    <a:defRPr sz="2800"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¨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ru-RU" altLang="ru-RU" sz="1400">
                    <a:solidFill>
                      <a:schemeClr val="bg1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12319" name="Text Box 81"/>
              <p:cNvSpPr txBox="1">
                <a:spLocks noChangeArrowheads="1"/>
              </p:cNvSpPr>
              <p:nvPr/>
            </p:nvSpPr>
            <p:spPr bwMode="auto">
              <a:xfrm>
                <a:off x="3334" y="2297"/>
                <a:ext cx="998" cy="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300">
                    <a:solidFill>
                      <a:schemeClr val="bg1"/>
                    </a:solidFill>
                    <a:latin typeface="Times New Roman" pitchFamily="18" charset="0"/>
                  </a:rPr>
                  <a:t>«Культура,</a:t>
                </a:r>
              </a:p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300">
                    <a:solidFill>
                      <a:schemeClr val="bg1"/>
                    </a:solidFill>
                    <a:latin typeface="Times New Roman" pitchFamily="18" charset="0"/>
                  </a:rPr>
                  <a:t>кинематография»</a:t>
                </a:r>
              </a:p>
            </p:txBody>
          </p:sp>
        </p:grpSp>
        <p:sp>
          <p:nvSpPr>
            <p:cNvPr id="12308" name="Text Box 87"/>
            <p:cNvSpPr txBox="1">
              <a:spLocks noChangeArrowheads="1"/>
            </p:cNvSpPr>
            <p:nvPr/>
          </p:nvSpPr>
          <p:spPr bwMode="auto">
            <a:xfrm>
              <a:off x="3606" y="3301"/>
              <a:ext cx="2069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ru-RU" altLang="ru-RU" sz="1300">
                  <a:solidFill>
                    <a:schemeClr val="bg1"/>
                  </a:solidFill>
                  <a:latin typeface="Times New Roman" pitchFamily="18" charset="0"/>
                </a:rPr>
                <a:t>«Межбюджетные трансферты бюджетам  муниципальных образований»</a:t>
              </a:r>
            </a:p>
          </p:txBody>
        </p:sp>
        <p:sp>
          <p:nvSpPr>
            <p:cNvPr id="12309" name="Line 88"/>
            <p:cNvSpPr>
              <a:spLocks noChangeShapeType="1"/>
            </p:cNvSpPr>
            <p:nvPr/>
          </p:nvSpPr>
          <p:spPr bwMode="auto">
            <a:xfrm flipV="1">
              <a:off x="431" y="2069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0" name="Line 89"/>
            <p:cNvSpPr>
              <a:spLocks noChangeShapeType="1"/>
            </p:cNvSpPr>
            <p:nvPr/>
          </p:nvSpPr>
          <p:spPr bwMode="auto">
            <a:xfrm flipV="1">
              <a:off x="884" y="2069"/>
              <a:ext cx="0" cy="10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1" name="Line 90"/>
            <p:cNvSpPr>
              <a:spLocks noChangeShapeType="1"/>
            </p:cNvSpPr>
            <p:nvPr/>
          </p:nvSpPr>
          <p:spPr bwMode="auto">
            <a:xfrm flipV="1">
              <a:off x="1338" y="2069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2" name="Line 91"/>
            <p:cNvSpPr>
              <a:spLocks noChangeShapeType="1"/>
            </p:cNvSpPr>
            <p:nvPr/>
          </p:nvSpPr>
          <p:spPr bwMode="auto">
            <a:xfrm flipV="1">
              <a:off x="1791" y="2069"/>
              <a:ext cx="0" cy="10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3" name="Line 92"/>
            <p:cNvSpPr>
              <a:spLocks noChangeShapeType="1"/>
            </p:cNvSpPr>
            <p:nvPr/>
          </p:nvSpPr>
          <p:spPr bwMode="auto">
            <a:xfrm flipV="1">
              <a:off x="2336" y="2069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4" name="Line 94"/>
            <p:cNvSpPr>
              <a:spLocks noChangeShapeType="1"/>
            </p:cNvSpPr>
            <p:nvPr/>
          </p:nvSpPr>
          <p:spPr bwMode="auto">
            <a:xfrm flipV="1">
              <a:off x="3288" y="2069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5" name="Line 96"/>
            <p:cNvSpPr>
              <a:spLocks noChangeShapeType="1"/>
            </p:cNvSpPr>
            <p:nvPr/>
          </p:nvSpPr>
          <p:spPr bwMode="auto">
            <a:xfrm flipV="1">
              <a:off x="4286" y="2069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6" name="Line 97"/>
            <p:cNvSpPr>
              <a:spLocks noChangeShapeType="1"/>
            </p:cNvSpPr>
            <p:nvPr/>
          </p:nvSpPr>
          <p:spPr bwMode="auto">
            <a:xfrm flipV="1">
              <a:off x="5239" y="2069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7" name="Line 99"/>
            <p:cNvSpPr>
              <a:spLocks noChangeShapeType="1"/>
            </p:cNvSpPr>
            <p:nvPr/>
          </p:nvSpPr>
          <p:spPr bwMode="auto">
            <a:xfrm flipV="1">
              <a:off x="4785" y="2079"/>
              <a:ext cx="0" cy="11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293" name="Slide Number Placeholder 5"/>
          <p:cNvSpPr txBox="1">
            <a:spLocks noGrp="1"/>
          </p:cNvSpPr>
          <p:nvPr/>
        </p:nvSpPr>
        <p:spPr bwMode="auto">
          <a:xfrm>
            <a:off x="8675688" y="6492875"/>
            <a:ext cx="46831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79D502A-4460-4924-B385-F8F8327CC8F7}" type="slidenum">
              <a:rPr lang="en-US" altLang="ru-RU" sz="1200" b="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ru-RU" sz="1200" b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2294" name="AutoShape 79"/>
          <p:cNvSpPr>
            <a:spLocks noChangeArrowheads="1"/>
          </p:cNvSpPr>
          <p:nvPr/>
        </p:nvSpPr>
        <p:spPr bwMode="auto">
          <a:xfrm>
            <a:off x="4006850" y="4802925"/>
            <a:ext cx="1482725" cy="10795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solidFill>
                  <a:schemeClr val="bg1"/>
                </a:solidFill>
                <a:latin typeface="Times New Roman" pitchFamily="18" charset="0"/>
              </a:rPr>
              <a:t> «Социальная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>
                <a:solidFill>
                  <a:schemeClr val="bg1"/>
                </a:solidFill>
                <a:latin typeface="Times New Roman" pitchFamily="18" charset="0"/>
              </a:rPr>
              <a:t>политика»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H="1">
            <a:off x="4581525" y="3370263"/>
            <a:ext cx="1" cy="14326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3"/>
          <p:cNvGrpSpPr>
            <a:grpSpLocks/>
          </p:cNvGrpSpPr>
          <p:nvPr/>
        </p:nvGrpSpPr>
        <p:grpSpPr bwMode="auto">
          <a:xfrm>
            <a:off x="704850" y="90488"/>
            <a:ext cx="8185150" cy="6305550"/>
            <a:chOff x="400" y="73"/>
            <a:chExt cx="5156" cy="3972"/>
          </a:xfrm>
        </p:grpSpPr>
        <p:pic>
          <p:nvPicPr>
            <p:cNvPr id="13318" name="Picture 6" descr="100297_60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6" y="73"/>
              <a:ext cx="1860" cy="1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9" name="Text Box 9"/>
            <p:cNvSpPr txBox="1">
              <a:spLocks noChangeArrowheads="1"/>
            </p:cNvSpPr>
            <p:nvPr/>
          </p:nvSpPr>
          <p:spPr bwMode="auto">
            <a:xfrm>
              <a:off x="488" y="254"/>
              <a:ext cx="3208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 dirty="0">
                  <a:solidFill>
                    <a:srgbClr val="000080"/>
                  </a:solidFill>
                  <a:latin typeface="Times New Roman" pitchFamily="18" charset="0"/>
                </a:rPr>
                <a:t>На чем </a:t>
              </a:r>
              <a:r>
                <a:rPr lang="ru-RU" altLang="ru-RU" sz="2000" dirty="0" smtClean="0">
                  <a:solidFill>
                    <a:srgbClr val="000080"/>
                  </a:solidFill>
                  <a:latin typeface="Times New Roman" pitchFamily="18" charset="0"/>
                </a:rPr>
                <a:t>основывается составление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 dirty="0" smtClean="0">
                  <a:solidFill>
                    <a:srgbClr val="000080"/>
                  </a:solidFill>
                  <a:latin typeface="Times New Roman" pitchFamily="18" charset="0"/>
                </a:rPr>
                <a:t>проекта бюджета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000" dirty="0" smtClean="0">
                  <a:solidFill>
                    <a:srgbClr val="000080"/>
                  </a:solidFill>
                  <a:latin typeface="Times New Roman" pitchFamily="18" charset="0"/>
                </a:rPr>
                <a:t>городского </a:t>
              </a:r>
              <a:r>
                <a:rPr lang="ru-RU" altLang="ru-RU" sz="2000" dirty="0">
                  <a:solidFill>
                    <a:srgbClr val="000080"/>
                  </a:solidFill>
                  <a:latin typeface="Times New Roman" pitchFamily="18" charset="0"/>
                </a:rPr>
                <a:t>округа Вичуга</a:t>
              </a:r>
              <a:endParaRPr lang="ru-RU" altLang="ru-RU" sz="2000" b="0" dirty="0">
                <a:latin typeface="Times New Roman" pitchFamily="18" charset="0"/>
              </a:endParaRPr>
            </a:p>
          </p:txBody>
        </p:sp>
        <p:grpSp>
          <p:nvGrpSpPr>
            <p:cNvPr id="13320" name="Group 10"/>
            <p:cNvGrpSpPr>
              <a:grpSpLocks/>
            </p:cNvGrpSpPr>
            <p:nvPr/>
          </p:nvGrpSpPr>
          <p:grpSpPr bwMode="auto">
            <a:xfrm>
              <a:off x="795" y="1178"/>
              <a:ext cx="4333" cy="483"/>
              <a:chOff x="2460" y="3497"/>
              <a:chExt cx="12522" cy="1560"/>
            </a:xfrm>
          </p:grpSpPr>
          <p:sp>
            <p:nvSpPr>
              <p:cNvPr id="13332" name="AutoShape 11"/>
              <p:cNvSpPr>
                <a:spLocks noChangeArrowheads="1"/>
              </p:cNvSpPr>
              <p:nvPr/>
            </p:nvSpPr>
            <p:spPr bwMode="auto">
              <a:xfrm>
                <a:off x="2460" y="3497"/>
                <a:ext cx="12522" cy="1560"/>
              </a:xfrm>
              <a:prstGeom prst="flowChartProcess">
                <a:avLst/>
              </a:prstGeom>
              <a:solidFill>
                <a:srgbClr val="99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18900000" algn="ctr" rotWithShape="0">
                  <a:srgbClr val="000080">
                    <a:alpha val="50000"/>
                  </a:srgbClr>
                </a:outerShdw>
              </a:effectLst>
            </p:spPr>
            <p:txBody>
              <a:bodyPr/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ru-RU" altLang="ru-RU" sz="1400" b="0">
                  <a:latin typeface="Times New Roman" pitchFamily="18" charset="0"/>
                </a:endParaRPr>
              </a:p>
            </p:txBody>
          </p:sp>
          <p:sp>
            <p:nvSpPr>
              <p:cNvPr id="13333" name="Text Box 12"/>
              <p:cNvSpPr txBox="1">
                <a:spLocks noChangeArrowheads="1"/>
              </p:cNvSpPr>
              <p:nvPr/>
            </p:nvSpPr>
            <p:spPr bwMode="auto">
              <a:xfrm>
                <a:off x="2552" y="3632"/>
                <a:ext cx="12258" cy="1320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algn="l" eaLnBrk="0" hangingPunct="0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2" charset="2"/>
                  <a:buChar char="n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itchFamily="2" charset="2"/>
                  <a:buChar char="¨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SzPct val="65000"/>
                  <a:buFont typeface="Wingdings" pitchFamily="2" charset="2"/>
                  <a:buChar char="n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" pitchFamily="2" charset="2"/>
                  <a:buChar char="¨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bg2"/>
                  </a:buClr>
                  <a:buFont typeface="Wingdings" pitchFamily="2" charset="2"/>
                  <a:buChar char="§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800">
                    <a:solidFill>
                      <a:srgbClr val="000080"/>
                    </a:solidFill>
                    <a:latin typeface="Times New Roman" pitchFamily="18" charset="0"/>
                  </a:rPr>
                  <a:t>Составление проекта бюджета основывается на: </a:t>
                </a:r>
                <a:endParaRPr lang="ru-RU" altLang="ru-RU" sz="1800" b="0">
                  <a:latin typeface="Times New Roman" pitchFamily="18" charset="0"/>
                </a:endParaRPr>
              </a:p>
            </p:txBody>
          </p:sp>
        </p:grpSp>
        <p:sp>
          <p:nvSpPr>
            <p:cNvPr id="13321" name="AutoShape 17"/>
            <p:cNvSpPr>
              <a:spLocks noChangeArrowheads="1"/>
            </p:cNvSpPr>
            <p:nvPr/>
          </p:nvSpPr>
          <p:spPr bwMode="auto">
            <a:xfrm>
              <a:off x="400" y="2169"/>
              <a:ext cx="935" cy="1837"/>
            </a:xfrm>
            <a:prstGeom prst="flowChartProcess">
              <a:avLst/>
            </a:prstGeom>
            <a:solidFill>
              <a:srgbClr val="9BFFF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80">
                  <a:alpha val="50000"/>
                </a:srgbClr>
              </a:outerShdw>
            </a:effec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2" name="Text Box 18"/>
            <p:cNvSpPr txBox="1">
              <a:spLocks noChangeArrowheads="1"/>
            </p:cNvSpPr>
            <p:nvPr/>
          </p:nvSpPr>
          <p:spPr bwMode="auto">
            <a:xfrm>
              <a:off x="400" y="2275"/>
              <a:ext cx="984" cy="1625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/>
            <a:lstStyle>
              <a:lvl1pPr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400" dirty="0" smtClean="0">
                  <a:solidFill>
                    <a:srgbClr val="000080"/>
                  </a:solidFill>
                  <a:latin typeface="Times New Roman" pitchFamily="18" charset="0"/>
                </a:rPr>
                <a:t>Прогнозе</a:t>
              </a:r>
            </a:p>
            <a:p>
              <a:pPr>
                <a:defRPr/>
              </a:pPr>
              <a:r>
                <a:rPr lang="ru-RU" altLang="ru-RU" sz="1400" dirty="0" smtClean="0">
                  <a:solidFill>
                    <a:srgbClr val="000080"/>
                  </a:solidFill>
                  <a:latin typeface="Times New Roman" pitchFamily="18" charset="0"/>
                </a:rPr>
                <a:t>социально –</a:t>
              </a:r>
            </a:p>
            <a:p>
              <a:pPr>
                <a:defRPr/>
              </a:pPr>
              <a:r>
                <a:rPr lang="ru-RU" altLang="ru-RU" sz="1400" dirty="0" smtClean="0">
                  <a:solidFill>
                    <a:srgbClr val="000080"/>
                  </a:solidFill>
                  <a:latin typeface="Times New Roman" pitchFamily="18" charset="0"/>
                </a:rPr>
                <a:t>экономического</a:t>
              </a:r>
            </a:p>
            <a:p>
              <a:pPr>
                <a:defRPr/>
              </a:pPr>
              <a:r>
                <a:rPr lang="ru-RU" altLang="ru-RU" sz="1400" dirty="0" smtClean="0">
                  <a:solidFill>
                    <a:srgbClr val="000080"/>
                  </a:solidFill>
                  <a:latin typeface="Times New Roman" pitchFamily="18" charset="0"/>
                </a:rPr>
                <a:t>развития городского округа Вичуга</a:t>
              </a:r>
            </a:p>
          </p:txBody>
        </p:sp>
        <p:sp>
          <p:nvSpPr>
            <p:cNvPr id="13323" name="AutoShape 20"/>
            <p:cNvSpPr>
              <a:spLocks noChangeArrowheads="1"/>
            </p:cNvSpPr>
            <p:nvPr/>
          </p:nvSpPr>
          <p:spPr bwMode="auto">
            <a:xfrm>
              <a:off x="1578" y="2163"/>
              <a:ext cx="1124" cy="1882"/>
            </a:xfrm>
            <a:prstGeom prst="flowChartProcess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80">
                  <a:alpha val="50000"/>
                </a:srgbClr>
              </a:outerShdw>
            </a:effec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3" name="Text Box 21"/>
            <p:cNvSpPr txBox="1">
              <a:spLocks noChangeArrowheads="1"/>
            </p:cNvSpPr>
            <p:nvPr/>
          </p:nvSpPr>
          <p:spPr bwMode="auto">
            <a:xfrm>
              <a:off x="1578" y="2275"/>
              <a:ext cx="1124" cy="1625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600" dirty="0" smtClean="0">
                  <a:solidFill>
                    <a:srgbClr val="000080"/>
                  </a:solidFill>
                  <a:latin typeface="Times New Roman" pitchFamily="18" charset="0"/>
                </a:rPr>
                <a:t>Основных</a:t>
              </a:r>
            </a:p>
            <a:p>
              <a:pPr>
                <a:defRPr/>
              </a:pPr>
              <a:r>
                <a:rPr lang="ru-RU" altLang="ru-RU" sz="1600" dirty="0" smtClean="0">
                  <a:solidFill>
                    <a:srgbClr val="000080"/>
                  </a:solidFill>
                  <a:latin typeface="Times New Roman" pitchFamily="18" charset="0"/>
                </a:rPr>
                <a:t>направлениях</a:t>
              </a:r>
            </a:p>
            <a:p>
              <a:pPr>
                <a:defRPr/>
              </a:pPr>
              <a:r>
                <a:rPr lang="ru-RU" altLang="ru-RU" sz="1600" dirty="0" smtClean="0">
                  <a:solidFill>
                    <a:srgbClr val="000080"/>
                  </a:solidFill>
                  <a:latin typeface="Times New Roman" pitchFamily="18" charset="0"/>
                </a:rPr>
                <a:t>бюджетной</a:t>
              </a:r>
            </a:p>
            <a:p>
              <a:pPr>
                <a:defRPr/>
              </a:pPr>
              <a:r>
                <a:rPr lang="ru-RU" altLang="ru-RU" sz="1600" dirty="0" smtClean="0">
                  <a:solidFill>
                    <a:srgbClr val="000080"/>
                  </a:solidFill>
                  <a:latin typeface="Times New Roman" pitchFamily="18" charset="0"/>
                </a:rPr>
                <a:t>политики городского округа Вичуга</a:t>
              </a:r>
              <a:endParaRPr lang="ru-RU" altLang="ru-RU" sz="1600" b="0" dirty="0" smtClean="0">
                <a:latin typeface="Times New Roman" pitchFamily="18" charset="0"/>
              </a:endParaRPr>
            </a:p>
          </p:txBody>
        </p:sp>
        <p:sp>
          <p:nvSpPr>
            <p:cNvPr id="13325" name="AutoShape 23"/>
            <p:cNvSpPr>
              <a:spLocks noChangeArrowheads="1"/>
            </p:cNvSpPr>
            <p:nvPr/>
          </p:nvSpPr>
          <p:spPr bwMode="auto">
            <a:xfrm>
              <a:off x="4301" y="2160"/>
              <a:ext cx="827" cy="1854"/>
            </a:xfrm>
            <a:prstGeom prst="flowChartProcess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80">
                  <a:alpha val="50000"/>
                </a:srgbClr>
              </a:outerShdw>
            </a:effec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13326" name="AutoShape 26"/>
            <p:cNvSpPr>
              <a:spLocks noChangeArrowheads="1"/>
            </p:cNvSpPr>
            <p:nvPr/>
          </p:nvSpPr>
          <p:spPr bwMode="auto">
            <a:xfrm>
              <a:off x="671" y="1790"/>
              <a:ext cx="330" cy="409"/>
            </a:xfrm>
            <a:prstGeom prst="flowChartOffpageConnector">
              <a:avLst/>
            </a:prstGeom>
            <a:solidFill>
              <a:srgbClr val="99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>
                  <a:solidFill>
                    <a:srgbClr val="000080"/>
                  </a:solidFill>
                  <a:latin typeface="Times New Roman" pitchFamily="18" charset="0"/>
                </a:rPr>
                <a:t>1</a:t>
              </a: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13327" name="AutoShape 27"/>
            <p:cNvSpPr>
              <a:spLocks noChangeArrowheads="1"/>
            </p:cNvSpPr>
            <p:nvPr/>
          </p:nvSpPr>
          <p:spPr bwMode="auto">
            <a:xfrm>
              <a:off x="1864" y="1849"/>
              <a:ext cx="382" cy="350"/>
            </a:xfrm>
            <a:prstGeom prst="flowChartOffpageConnector">
              <a:avLst/>
            </a:prstGeom>
            <a:solidFill>
              <a:srgbClr val="99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>
                  <a:solidFill>
                    <a:srgbClr val="000080"/>
                  </a:solidFill>
                  <a:latin typeface="Times New Roman" pitchFamily="18" charset="0"/>
                </a:rPr>
                <a:t>2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13328" name="AutoShape 20"/>
            <p:cNvSpPr>
              <a:spLocks noChangeArrowheads="1"/>
            </p:cNvSpPr>
            <p:nvPr/>
          </p:nvSpPr>
          <p:spPr bwMode="auto">
            <a:xfrm>
              <a:off x="3020" y="2155"/>
              <a:ext cx="822" cy="1882"/>
            </a:xfrm>
            <a:prstGeom prst="flowChartProcess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80">
                  <a:alpha val="50000"/>
                </a:srgbClr>
              </a:outerShdw>
            </a:effectLst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13329" name="AutoShape 27"/>
            <p:cNvSpPr>
              <a:spLocks noChangeArrowheads="1"/>
            </p:cNvSpPr>
            <p:nvPr/>
          </p:nvSpPr>
          <p:spPr bwMode="auto">
            <a:xfrm>
              <a:off x="3220" y="1842"/>
              <a:ext cx="324" cy="350"/>
            </a:xfrm>
            <a:prstGeom prst="flowChartOffpageConnector">
              <a:avLst/>
            </a:prstGeom>
            <a:solidFill>
              <a:srgbClr val="99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>
                  <a:solidFill>
                    <a:srgbClr val="000080"/>
                  </a:solidFill>
                  <a:latin typeface="Times New Roman" pitchFamily="18" charset="0"/>
                </a:rPr>
                <a:t>3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13330" name="AutoShape 27"/>
            <p:cNvSpPr>
              <a:spLocks noChangeArrowheads="1"/>
            </p:cNvSpPr>
            <p:nvPr/>
          </p:nvSpPr>
          <p:spPr bwMode="auto">
            <a:xfrm>
              <a:off x="4518" y="1820"/>
              <a:ext cx="392" cy="350"/>
            </a:xfrm>
            <a:prstGeom prst="flowChartOffpageConnector">
              <a:avLst/>
            </a:prstGeom>
            <a:solidFill>
              <a:srgbClr val="99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2800">
                  <a:solidFill>
                    <a:srgbClr val="000080"/>
                  </a:solidFill>
                  <a:latin typeface="Times New Roman" pitchFamily="18" charset="0"/>
                </a:rPr>
                <a:t>4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400" b="0">
                <a:latin typeface="Times New Roman" pitchFamily="18" charset="0"/>
              </a:endParaRPr>
            </a:p>
          </p:txBody>
        </p:sp>
        <p:sp>
          <p:nvSpPr>
            <p:cNvPr id="4" name="Text Box 24"/>
            <p:cNvSpPr txBox="1">
              <a:spLocks noChangeArrowheads="1"/>
            </p:cNvSpPr>
            <p:nvPr/>
          </p:nvSpPr>
          <p:spPr bwMode="auto">
            <a:xfrm>
              <a:off x="3020" y="2266"/>
              <a:ext cx="1028" cy="1658"/>
            </a:xfrm>
            <a:prstGeom prst="rect">
              <a:avLst/>
            </a:prstGeom>
            <a:blipFill>
              <a:blip r:embed="rId4"/>
              <a:tile tx="0" ty="0" sx="100000" sy="100000" flip="none" algn="tl"/>
            </a:blip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>
              <a:lvl1pPr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defRPr/>
              </a:pPr>
              <a:r>
                <a:rPr lang="ru-RU" altLang="ru-RU" sz="1400" dirty="0" smtClean="0">
                  <a:solidFill>
                    <a:srgbClr val="000080"/>
                  </a:solidFill>
                  <a:latin typeface="Times New Roman" pitchFamily="18" charset="0"/>
                </a:rPr>
                <a:t>Муниципальных</a:t>
              </a:r>
            </a:p>
            <a:p>
              <a:pPr>
                <a:defRPr/>
              </a:pPr>
              <a:r>
                <a:rPr lang="ru-RU" altLang="ru-RU" sz="1400" dirty="0" smtClean="0">
                  <a:solidFill>
                    <a:srgbClr val="000080"/>
                  </a:solidFill>
                  <a:latin typeface="Times New Roman" pitchFamily="18" charset="0"/>
                </a:rPr>
                <a:t>программах городского округа Вичуг</a:t>
              </a:r>
              <a:r>
                <a:rPr lang="ru-RU" altLang="ru-RU" sz="1600" dirty="0" smtClean="0">
                  <a:solidFill>
                    <a:srgbClr val="000080"/>
                  </a:solidFill>
                  <a:latin typeface="Times New Roman" pitchFamily="18" charset="0"/>
                </a:rPr>
                <a:t>а</a:t>
              </a:r>
              <a:endParaRPr lang="ru-RU" altLang="ru-RU" sz="1600" b="0" dirty="0" smtClean="0">
                <a:latin typeface="Times New Roman" pitchFamily="18" charset="0"/>
              </a:endParaRPr>
            </a:p>
          </p:txBody>
        </p:sp>
      </p:grpSp>
      <p:sp>
        <p:nvSpPr>
          <p:cNvPr id="13315" name="Text Box 8"/>
          <p:cNvSpPr txBox="1">
            <a:spLocks noChangeArrowheads="1"/>
          </p:cNvSpPr>
          <p:nvPr/>
        </p:nvSpPr>
        <p:spPr bwMode="auto">
          <a:xfrm>
            <a:off x="5957888" y="0"/>
            <a:ext cx="2611437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400" b="0">
              <a:latin typeface="Times New Roman" pitchFamily="18" charset="0"/>
            </a:endParaRPr>
          </a:p>
        </p:txBody>
      </p:sp>
      <p:sp>
        <p:nvSpPr>
          <p:cNvPr id="13316" name="Slide Number Placeholder 5"/>
          <p:cNvSpPr txBox="1">
            <a:spLocks noGrp="1"/>
          </p:cNvSpPr>
          <p:nvPr/>
        </p:nvSpPr>
        <p:spPr bwMode="auto">
          <a:xfrm>
            <a:off x="8604250" y="6492875"/>
            <a:ext cx="5397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856E0106-81C7-4BD4-9F3A-CC5B63ED0C0E}" type="slidenum">
              <a:rPr lang="en-US" altLang="ru-RU" sz="1200" b="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ru-RU" sz="1200" b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6881813" y="3586163"/>
            <a:ext cx="1481137" cy="2617787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ru-RU" altLang="ru-RU" sz="1400" dirty="0" smtClean="0">
                <a:solidFill>
                  <a:srgbClr val="000080"/>
                </a:solidFill>
                <a:latin typeface="Times New Roman" pitchFamily="18" charset="0"/>
              </a:rPr>
              <a:t>Бюджетном прогнозе </a:t>
            </a:r>
            <a:r>
              <a:rPr lang="ru-RU" altLang="ru-RU" sz="1400" dirty="0">
                <a:solidFill>
                  <a:srgbClr val="000080"/>
                </a:solidFill>
                <a:latin typeface="Times New Roman" pitchFamily="18" charset="0"/>
              </a:rPr>
              <a:t>городского округа Вичуг</a:t>
            </a:r>
            <a:r>
              <a:rPr lang="ru-RU" altLang="ru-RU" sz="1600" dirty="0">
                <a:solidFill>
                  <a:srgbClr val="000080"/>
                </a:solidFill>
                <a:latin typeface="Times New Roman" pitchFamily="18" charset="0"/>
              </a:rPr>
              <a:t>а </a:t>
            </a:r>
            <a:r>
              <a:rPr lang="ru-RU" altLang="ru-RU" sz="1400" dirty="0" smtClean="0">
                <a:solidFill>
                  <a:srgbClr val="000080"/>
                </a:solidFill>
                <a:latin typeface="Times New Roman" pitchFamily="18" charset="0"/>
              </a:rPr>
              <a:t>на долгосрочный период </a:t>
            </a:r>
          </a:p>
          <a:p>
            <a:pPr>
              <a:defRPr/>
            </a:pPr>
            <a:endParaRPr lang="ru-RU" altLang="ru-RU" sz="1600" b="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8"/>
          <p:cNvSpPr txBox="1">
            <a:spLocks noChangeArrowheads="1"/>
          </p:cNvSpPr>
          <p:nvPr/>
        </p:nvSpPr>
        <p:spPr bwMode="auto">
          <a:xfrm>
            <a:off x="2771775" y="188913"/>
            <a:ext cx="6372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defRPr sz="1400" b="1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 algn="l" eaLnBrk="0" hangingPunct="0">
              <a:defRPr sz="1400" b="1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defRPr sz="1400" b="1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defRPr sz="1400" b="1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defRPr sz="1400" b="1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sz="2000" i="1" dirty="0" smtClean="0">
                <a:solidFill>
                  <a:srgbClr val="002060"/>
                </a:solidFill>
                <a:cs typeface="Arial" charset="0"/>
              </a:rPr>
              <a:t>Гражданин, его участие в бюджетном процессе</a:t>
            </a:r>
          </a:p>
        </p:txBody>
      </p:sp>
      <p:pic>
        <p:nvPicPr>
          <p:cNvPr id="14339" name="Picture 12" descr="588px-%D0%9A%D0%BD%D0%B8%D0%B3%D0%B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71775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AutoShape 19"/>
          <p:cNvSpPr>
            <a:spLocks noChangeArrowheads="1"/>
          </p:cNvSpPr>
          <p:nvPr/>
        </p:nvSpPr>
        <p:spPr bwMode="auto">
          <a:xfrm>
            <a:off x="0" y="4581525"/>
            <a:ext cx="4679950" cy="2276475"/>
          </a:xfrm>
          <a:prstGeom prst="flowChartAlternateProcess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latin typeface="Times New Roman" pitchFamily="18" charset="0"/>
              </a:rPr>
              <a:t>Получает социальные гарантии - расходная часть бюджета (образование, культура,  социальная поддержка и др.)</a:t>
            </a:r>
          </a:p>
        </p:txBody>
      </p:sp>
      <p:pic>
        <p:nvPicPr>
          <p:cNvPr id="14341" name="Picture 21" descr="4733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764" y="692936"/>
            <a:ext cx="2410236" cy="158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Slide Number Placeholder 5"/>
          <p:cNvSpPr txBox="1">
            <a:spLocks noGrp="1"/>
          </p:cNvSpPr>
          <p:nvPr/>
        </p:nvSpPr>
        <p:spPr bwMode="auto">
          <a:xfrm>
            <a:off x="8604250" y="6492875"/>
            <a:ext cx="5397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6782A32-4AE2-4160-941F-490404AD7810}" type="slidenum">
              <a:rPr lang="en-US" altLang="ru-RU" sz="1200" b="0">
                <a:solidFill>
                  <a:srgbClr val="898989"/>
                </a:solidFill>
                <a:latin typeface="Calibri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ru-RU" sz="1200" b="0">
              <a:solidFill>
                <a:srgbClr val="898989"/>
              </a:solidFill>
              <a:latin typeface="Calibri" pitchFamily="34" charset="0"/>
            </a:endParaRPr>
          </a:p>
        </p:txBody>
      </p:sp>
      <p:grpSp>
        <p:nvGrpSpPr>
          <p:cNvPr id="14343" name="Group 31"/>
          <p:cNvGrpSpPr>
            <a:grpSpLocks/>
          </p:cNvGrpSpPr>
          <p:nvPr/>
        </p:nvGrpSpPr>
        <p:grpSpPr bwMode="auto">
          <a:xfrm>
            <a:off x="322263" y="692150"/>
            <a:ext cx="8570912" cy="5970588"/>
            <a:chOff x="113" y="436"/>
            <a:chExt cx="5489" cy="3789"/>
          </a:xfrm>
        </p:grpSpPr>
        <p:sp>
          <p:nvSpPr>
            <p:cNvPr id="14344" name="AutoShape 15"/>
            <p:cNvSpPr>
              <a:spLocks noChangeArrowheads="1"/>
            </p:cNvSpPr>
            <p:nvPr/>
          </p:nvSpPr>
          <p:spPr bwMode="auto">
            <a:xfrm>
              <a:off x="431" y="1071"/>
              <a:ext cx="2177" cy="499"/>
            </a:xfrm>
            <a:prstGeom prst="flowChartProcess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Помогает формировать доходную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часть бюджета (налог на доходы физических лиц)</a:t>
              </a:r>
            </a:p>
          </p:txBody>
        </p:sp>
        <p:sp>
          <p:nvSpPr>
            <p:cNvPr id="14345" name="Oval 16"/>
            <p:cNvSpPr>
              <a:spLocks noChangeArrowheads="1"/>
            </p:cNvSpPr>
            <p:nvPr/>
          </p:nvSpPr>
          <p:spPr bwMode="auto">
            <a:xfrm>
              <a:off x="567" y="1979"/>
              <a:ext cx="1905" cy="418"/>
            </a:xfrm>
            <a:prstGeom prst="ellipse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БЮДЖЕТ</a:t>
              </a:r>
            </a:p>
          </p:txBody>
        </p:sp>
        <p:sp>
          <p:nvSpPr>
            <p:cNvPr id="14346" name="AutoShape 17"/>
            <p:cNvSpPr>
              <a:spLocks noChangeArrowheads="1"/>
            </p:cNvSpPr>
            <p:nvPr/>
          </p:nvSpPr>
          <p:spPr bwMode="auto">
            <a:xfrm>
              <a:off x="113" y="1570"/>
              <a:ext cx="2744" cy="408"/>
            </a:xfrm>
            <a:prstGeom prst="downArrow">
              <a:avLst>
                <a:gd name="adj1" fmla="val 50546"/>
                <a:gd name="adj2" fmla="val 5784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solidFill>
                    <a:schemeClr val="bg1"/>
                  </a:solidFill>
                  <a:latin typeface="Times New Roman" pitchFamily="18" charset="0"/>
                </a:rPr>
                <a:t>как налогоплательщик</a:t>
              </a:r>
            </a:p>
          </p:txBody>
        </p:sp>
        <p:sp>
          <p:nvSpPr>
            <p:cNvPr id="14347" name="AutoShape 18"/>
            <p:cNvSpPr>
              <a:spLocks noChangeArrowheads="1"/>
            </p:cNvSpPr>
            <p:nvPr/>
          </p:nvSpPr>
          <p:spPr bwMode="auto">
            <a:xfrm>
              <a:off x="158" y="2397"/>
              <a:ext cx="2744" cy="507"/>
            </a:xfrm>
            <a:prstGeom prst="downArrow">
              <a:avLst>
                <a:gd name="adj1" fmla="val 50546"/>
                <a:gd name="adj2" fmla="val 5784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900" dirty="0" smtClean="0">
                <a:solidFill>
                  <a:schemeClr val="bg1"/>
                </a:solidFill>
                <a:latin typeface="Times New Roman" pitchFamily="18" charset="0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 dirty="0" smtClean="0">
                  <a:solidFill>
                    <a:schemeClr val="bg1"/>
                  </a:solidFill>
                  <a:latin typeface="Times New Roman" pitchFamily="18" charset="0"/>
                </a:rPr>
                <a:t>как </a:t>
              </a:r>
              <a:r>
                <a:rPr lang="ru-RU" altLang="ru-RU" sz="1600" dirty="0">
                  <a:solidFill>
                    <a:schemeClr val="bg1"/>
                  </a:solidFill>
                  <a:latin typeface="Times New Roman" pitchFamily="18" charset="0"/>
                </a:rPr>
                <a:t>получатель социальных гарантий</a:t>
              </a:r>
            </a:p>
          </p:txBody>
        </p:sp>
        <p:sp>
          <p:nvSpPr>
            <p:cNvPr id="14348" name="AutoShape 22"/>
            <p:cNvSpPr>
              <a:spLocks noChangeArrowheads="1"/>
            </p:cNvSpPr>
            <p:nvPr/>
          </p:nvSpPr>
          <p:spPr bwMode="auto">
            <a:xfrm rot="-5400000">
              <a:off x="3333" y="74"/>
              <a:ext cx="817" cy="1542"/>
            </a:xfrm>
            <a:prstGeom prst="wedgeRoundRectCallout">
              <a:avLst>
                <a:gd name="adj1" fmla="val -82069"/>
                <a:gd name="adj2" fmla="val 30412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solidFill>
                    <a:schemeClr val="bg1"/>
                  </a:solidFill>
                  <a:latin typeface="Times New Roman" pitchFamily="18" charset="0"/>
                </a:rPr>
                <a:t>Возможности влияния граждан на состав бюджета</a:t>
              </a:r>
            </a:p>
          </p:txBody>
        </p:sp>
        <p:sp>
          <p:nvSpPr>
            <p:cNvPr id="14349" name="AutoShape 23"/>
            <p:cNvSpPr>
              <a:spLocks noChangeArrowheads="1"/>
            </p:cNvSpPr>
            <p:nvPr/>
          </p:nvSpPr>
          <p:spPr bwMode="auto">
            <a:xfrm>
              <a:off x="3334" y="1616"/>
              <a:ext cx="2268" cy="1043"/>
            </a:xfrm>
            <a:prstGeom prst="flowChartAlternateProcess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Публичные слушания по проекту бюджета на очередной финансовый год и плановый период </a:t>
              </a:r>
            </a:p>
          </p:txBody>
        </p:sp>
        <p:sp>
          <p:nvSpPr>
            <p:cNvPr id="14350" name="AutoShape 24"/>
            <p:cNvSpPr>
              <a:spLocks noChangeArrowheads="1"/>
            </p:cNvSpPr>
            <p:nvPr/>
          </p:nvSpPr>
          <p:spPr bwMode="auto">
            <a:xfrm>
              <a:off x="3334" y="2750"/>
              <a:ext cx="2268" cy="1043"/>
            </a:xfrm>
            <a:prstGeom prst="flowChartAlternateProcess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>
              <a:lvl1pPr algn="l"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600">
                  <a:latin typeface="Times New Roman" pitchFamily="18" charset="0"/>
                </a:rPr>
                <a:t>Публичные слушания по проекту решения об исполнении  бюджета за истекший финансовый год</a:t>
              </a:r>
            </a:p>
          </p:txBody>
        </p:sp>
        <p:pic>
          <p:nvPicPr>
            <p:cNvPr id="14351" name="Picture 27" descr="0013-007-Podtverzhdenie-sootvetstvija-zanimaemoj-dolzhnosti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3657"/>
              <a:ext cx="635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2" name="Picture 29" descr="60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2" y="3612"/>
              <a:ext cx="635" cy="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здушный поток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Апекс">
    <a:majorFont>
      <a:latin typeface="Lucida Sans"/>
      <a:ea typeface=""/>
      <a:cs typeface=""/>
      <a:font script="Grek" typeface="Arial"/>
      <a:font script="Cyrl" typeface="Arial"/>
      <a:font script="Jpan" typeface="HG丸ｺﾞｼｯｸM-PRO"/>
      <a:font script="Hang" typeface="휴먼옛체"/>
      <a:font script="Hans" typeface="黑体"/>
      <a:font script="Hant" typeface="微軟正黑體"/>
      <a:font script="Arab" typeface="Tahoma"/>
      <a:font script="Hebr" typeface="Levenim MT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Book Antiqua"/>
      <a:ea typeface=""/>
      <a:cs typeface=""/>
      <a:font script="Grek" typeface="Times New Roman"/>
      <a:font script="Cyrl" typeface="Times New Roman"/>
      <a:font script="Jpan" typeface="HG明朝B"/>
      <a:font script="Hang" typeface="돋움"/>
      <a:font script="Hans" typeface="宋体"/>
      <a:font script="Hant" typeface="新細明體"/>
      <a:font script="Arab" typeface="Times New Roman"/>
      <a:font script="Hebr" typeface="David"/>
      <a:font script="Thai" typeface="EucrosiaUPC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27326</TotalTime>
  <Words>3632</Words>
  <Application>Microsoft Office PowerPoint</Application>
  <PresentationFormat>Экран (4:3)</PresentationFormat>
  <Paragraphs>865</Paragraphs>
  <Slides>41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41</vt:i4>
      </vt:variant>
    </vt:vector>
  </HeadingPairs>
  <TitlesOfParts>
    <vt:vector size="43" baseType="lpstr">
      <vt:lpstr>1_Тема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Муниципальная программа                                                                                                      «Долгосрочная сбалансированность и устойчивость бюджетной системы»                                    сумма на 2025 год 4 432 166,67 рублей  </vt:lpstr>
      <vt:lpstr>Презентация PowerPoint</vt:lpstr>
      <vt:lpstr>Муниципальная программа  « Обеспечение безопасности населения  и профилактика наркомании на территории городского округа Вичуга»                                                          сумма на 2025 год 8 050 170,12 рублей</vt:lpstr>
      <vt:lpstr>Презентация PowerPoint</vt:lpstr>
      <vt:lpstr>Муниципальная программа  « Повышение эффективности реализации молодежной политики и средств массовой информатизации в городском округе Вичуга»                      сумма на 2025 год 2 453 699,98 рублей</vt:lpstr>
      <vt:lpstr>Презентация PowerPoint</vt:lpstr>
      <vt:lpstr>Презентация PowerPoint</vt:lpstr>
      <vt:lpstr>Презентация PowerPoint</vt:lpstr>
      <vt:lpstr>Муниципальная программа городского округа Вичуга  "Формирование комфортной среды»                                    сумма на 2025 год 14 300 360,94 рублей</vt:lpstr>
      <vt:lpstr>   Муниципальная программа                                                                                            «Управление муниципальным имуществом городского округа Вичуга»                                                                                                                         сумма на 2025 год 5 895 196,00 рублей </vt:lpstr>
      <vt:lpstr>Муниципальный долг городского округа Вичуга на 2025 год и на плановый период 2026 и 2027 годов и расходы на его обслуживание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Olga</dc:creator>
  <cp:lastModifiedBy>Irina B. Kamenkova</cp:lastModifiedBy>
  <cp:revision>1810</cp:revision>
  <cp:lastPrinted>2022-12-16T06:25:42Z</cp:lastPrinted>
  <dcterms:modified xsi:type="dcterms:W3CDTF">2025-01-14T11:42:26Z</dcterms:modified>
</cp:coreProperties>
</file>