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9" r:id="rId2"/>
  </p:sldMasterIdLst>
  <p:notesMasterIdLst>
    <p:notesMasterId r:id="rId32"/>
  </p:notesMasterIdLst>
  <p:sldIdLst>
    <p:sldId id="625" r:id="rId3"/>
    <p:sldId id="626" r:id="rId4"/>
    <p:sldId id="627" r:id="rId5"/>
    <p:sldId id="629" r:id="rId6"/>
    <p:sldId id="651" r:id="rId7"/>
    <p:sldId id="628" r:id="rId8"/>
    <p:sldId id="652" r:id="rId9"/>
    <p:sldId id="632" r:id="rId10"/>
    <p:sldId id="653" r:id="rId11"/>
    <p:sldId id="709" r:id="rId12"/>
    <p:sldId id="657" r:id="rId13"/>
    <p:sldId id="630" r:id="rId14"/>
    <p:sldId id="669" r:id="rId15"/>
    <p:sldId id="655" r:id="rId16"/>
    <p:sldId id="656" r:id="rId17"/>
    <p:sldId id="677" r:id="rId18"/>
    <p:sldId id="696" r:id="rId19"/>
    <p:sldId id="697" r:id="rId20"/>
    <p:sldId id="710" r:id="rId21"/>
    <p:sldId id="712" r:id="rId22"/>
    <p:sldId id="713" r:id="rId23"/>
    <p:sldId id="714" r:id="rId24"/>
    <p:sldId id="715" r:id="rId25"/>
    <p:sldId id="716" r:id="rId26"/>
    <p:sldId id="717" r:id="rId27"/>
    <p:sldId id="718" r:id="rId28"/>
    <p:sldId id="719" r:id="rId29"/>
    <p:sldId id="721" r:id="rId30"/>
    <p:sldId id="650" r:id="rId31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CC99FF"/>
    <a:srgbClr val="9276E0"/>
    <a:srgbClr val="CC9900"/>
    <a:srgbClr val="940E7A"/>
    <a:srgbClr val="9BFFFA"/>
    <a:srgbClr val="0A987D"/>
    <a:srgbClr val="7D5C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83" autoAdjust="0"/>
    <p:restoredTop sz="91771" autoAdjust="0"/>
  </p:normalViewPr>
  <p:slideViewPr>
    <p:cSldViewPr snapToGrid="0">
      <p:cViewPr>
        <p:scale>
          <a:sx n="100" d="100"/>
          <a:sy n="100" d="100"/>
        </p:scale>
        <p:origin x="-1014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d:\&#1052;&#1086;&#1080;%20&#1076;&#1086;&#1082;&#1091;&#1084;&#1077;&#1085;&#1090;&#1099;\&#1052;&#1086;&#1080;%20&#1076;&#1086;&#1082;&#1091;&#1084;&#1077;&#1085;&#1090;&#1099;\&#1055;&#1056;&#1045;&#1047;&#1045;&#1053;&#1058;&#1040;&#1062;&#1048;&#1048;\&#1041;&#1102;&#1076;&#1078;&#1077;&#1090;%20&#1076;&#1083;&#1103;%20&#1075;&#1088;&#1072;&#1078;&#1076;&#1072;&#1085;\%20&#1052;&#1091;&#1085;&#1080;&#1094;&#1080;&#1087;&#1072;&#1083;&#1100;&#1085;&#1099;&#1081;%20&#1076;&#1086;&#1083;&#1075;%20&#1080;%20&#1089;&#1090;&#1088;&#1091;&#1082;&#1090;&#1091;&#1088;&#1072;%20&#1076;&#1086;&#1083;&#1075;&#1072;%20.xls" TargetMode="External"/><Relationship Id="rId1" Type="http://schemas.openxmlformats.org/officeDocument/2006/relationships/themeOverride" Target="../theme/themeOverride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94999736521699E-2"/>
          <c:y val="0.14816302730810355"/>
          <c:w val="0.47432405200627797"/>
          <c:h val="0.93691756272401439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9"/>
        <c:holeSize val="19"/>
      </c:doughnutChart>
      <c:spPr>
        <a:noFill/>
        <a:ln w="25385">
          <a:noFill/>
        </a:ln>
      </c:spPr>
    </c:plotArea>
    <c:legend>
      <c:legendPos val="r"/>
      <c:layout>
        <c:manualLayout>
          <c:xMode val="edge"/>
          <c:yMode val="edge"/>
          <c:x val="0.69892705784658271"/>
          <c:y val="2.0949289735729599E-3"/>
          <c:w val="0.29805809866986965"/>
          <c:h val="0.86831940854721401"/>
        </c:manualLayout>
      </c:layout>
      <c:overlay val="0"/>
      <c:txPr>
        <a:bodyPr/>
        <a:lstStyle/>
        <a:p>
          <a:pPr rtl="0">
            <a:defRPr sz="1199" b="1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6714670592156412E-2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</c:ser>
        <c:ser>
          <c:idx val="4"/>
          <c:order val="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</c:ser>
        <c:ser>
          <c:idx val="5"/>
          <c:order val="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</c:ser>
        <c:ser>
          <c:idx val="6"/>
          <c:order val="3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</c:ser>
        <c:ser>
          <c:idx val="7"/>
          <c:order val="4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</c:ser>
        <c:ser>
          <c:idx val="8"/>
          <c:order val="5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</c:ser>
        <c:ser>
          <c:idx val="9"/>
          <c:order val="6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</c:ser>
        <c:ser>
          <c:idx val="10"/>
          <c:order val="7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</c:ser>
        <c:ser>
          <c:idx val="11"/>
          <c:order val="8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</c:ser>
        <c:ser>
          <c:idx val="12"/>
          <c:order val="9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</c:ser>
        <c:ser>
          <c:idx val="13"/>
          <c:order val="10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</c:ser>
        <c:ser>
          <c:idx val="14"/>
          <c:order val="11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</c:ser>
        <c:ser>
          <c:idx val="15"/>
          <c:order val="12"/>
          <c:spPr>
            <a:ln w="2540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76737152"/>
        <c:axId val="77070720"/>
      </c:bubbleChart>
      <c:valAx>
        <c:axId val="76737152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77070720"/>
        <c:crosses val="autoZero"/>
        <c:crossBetween val="midCat"/>
      </c:valAx>
      <c:valAx>
        <c:axId val="77070720"/>
        <c:scaling>
          <c:orientation val="minMax"/>
          <c:max val="170"/>
          <c:min val="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6737152"/>
        <c:crossesAt val="0.9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352583814811926E-2"/>
          <c:y val="0.25145806331730658"/>
          <c:w val="0.46405631639279415"/>
          <c:h val="0.74659679929389355"/>
        </c:manualLayout>
      </c:layout>
      <c:doughnut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Lbls>
            <c:dLbl>
              <c:idx val="0"/>
              <c:layout>
                <c:manualLayout>
                  <c:x val="2.3469013568023469E-2"/>
                  <c:y val="-1.4159292035398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61,6</a:t>
                    </a:r>
                    <a:r>
                      <a:rPr lang="ru-RU" dirty="0" smtClean="0"/>
                      <a:t> млн.руб;</a:t>
                    </a:r>
                  </a:p>
                  <a:p>
                    <a:r>
                      <a:rPr lang="ru-RU" dirty="0" smtClean="0"/>
                      <a:t>57,5%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761287677324162"/>
                  <c:y val="-0.1651917404129793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C00000"/>
                        </a:solidFill>
                      </a:rPr>
                      <a:t>4,7</a:t>
                    </a:r>
                    <a:r>
                      <a:rPr lang="ru-RU" sz="1800" b="1" i="0" u="none" strike="noStrike" baseline="0" dirty="0" smtClean="0">
                        <a:solidFill>
                          <a:srgbClr val="C00000"/>
                        </a:solidFill>
                        <a:effectLst/>
                      </a:rPr>
                      <a:t>млн.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C00000"/>
                        </a:solidFill>
                        <a:effectLst/>
                      </a:rPr>
                      <a:t>руб;4,5%</a:t>
                    </a:r>
                    <a:r>
                      <a:rPr lang="ru-RU" sz="1800" b="1" i="0" u="none" strike="noStrike" baseline="0" dirty="0" smtClean="0">
                        <a:effectLst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4539787312064542E-2"/>
                  <c:y val="-0.2265486725663716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92D050"/>
                        </a:solidFill>
                      </a:rPr>
                      <a:t>5</a:t>
                    </a:r>
                    <a:r>
                      <a:rPr lang="ru-RU" sz="1800" b="1" i="0" u="none" strike="noStrike" baseline="0" dirty="0" smtClean="0">
                        <a:solidFill>
                          <a:srgbClr val="92D050"/>
                        </a:solidFill>
                        <a:effectLst/>
                      </a:rPr>
                      <a:t>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D050"/>
                        </a:solidFill>
                        <a:effectLst/>
                      </a:rPr>
                      <a:t>4,7%</a:t>
                    </a:r>
                    <a:endParaRPr lang="en-US" dirty="0">
                      <a:solidFill>
                        <a:srgbClr val="92D050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3469013568023469E-2"/>
                  <c:y val="-0.2265486725663716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9276E0"/>
                        </a:solidFill>
                      </a:rPr>
                      <a:t>16</a:t>
                    </a:r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</a:rPr>
                      <a:t>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</a:rPr>
                      <a:t>14,9%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4668133480014667"/>
                  <c:y val="-0.1722713864306784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00B0F0"/>
                        </a:solidFill>
                      </a:rPr>
                      <a:t>3,5</a:t>
                    </a:r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</a:rPr>
                      <a:t>млн</a:t>
                    </a:r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</a:rPr>
                      <a:t>. </a:t>
                    </a:r>
                    <a:r>
                      <a:rPr lang="ru-RU" sz="1800" b="1" i="0" u="none" strike="noStrike" baseline="0" dirty="0" err="1" smtClean="0">
                        <a:solidFill>
                          <a:srgbClr val="00B0F0"/>
                        </a:solidFill>
                        <a:effectLst/>
                      </a:rPr>
                      <a:t>руб</a:t>
                    </a:r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</a:rPr>
                      <a:t>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00B0F0"/>
                        </a:solidFill>
                        <a:effectLst/>
                      </a:rPr>
                      <a:t>3,3%</a:t>
                    </a:r>
                    <a:r>
                      <a:rPr lang="ru-RU" sz="1800" b="1" i="0" u="none" strike="noStrike" baseline="0" dirty="0" smtClean="0">
                        <a:effectLst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14668133480014667"/>
                  <c:y val="-9.43952802359882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CC9900"/>
                        </a:solidFill>
                      </a:rPr>
                      <a:t>13,2</a:t>
                    </a:r>
                    <a:endParaRPr lang="ru-RU" dirty="0" smtClean="0">
                      <a:solidFill>
                        <a:srgbClr val="CC9900"/>
                      </a:solidFill>
                    </a:endParaRP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CC9900"/>
                        </a:solidFill>
                        <a:effectLst/>
                      </a:rPr>
                      <a:t>млн.руб; 12,3%</a:t>
                    </a:r>
                    <a:r>
                      <a:rPr lang="ru-RU" sz="1800" b="1" i="0" u="none" strike="noStrike" baseline="0" dirty="0" smtClean="0">
                        <a:effectLst/>
                      </a:rPr>
                      <a:t>;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.15694902823615695"/>
                  <c:y val="1.4159292035398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rgbClr val="9276E0"/>
                        </a:solidFill>
                      </a:rPr>
                      <a:t>3</a:t>
                    </a:r>
                    <a:endParaRPr lang="ru-RU" dirty="0" smtClean="0">
                      <a:solidFill>
                        <a:srgbClr val="9276E0"/>
                      </a:solidFill>
                    </a:endParaRP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</a:rPr>
                      <a:t>млн.руб;</a:t>
                    </a:r>
                  </a:p>
                  <a:p>
                    <a:r>
                      <a:rPr lang="ru-RU" sz="1800" b="1" i="0" u="none" strike="noStrike" baseline="0" dirty="0" smtClean="0">
                        <a:solidFill>
                          <a:srgbClr val="9276E0"/>
                        </a:solidFill>
                        <a:effectLst/>
                      </a:rPr>
                      <a:t>2,8%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ln>
                <a:noFill/>
              </a:ln>
            </c:spPr>
            <c:txPr>
              <a:bodyPr/>
              <a:lstStyle/>
              <a:p>
                <a:pPr>
                  <a:defRPr sz="1800" b="1" baseline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PowerPoint]Лист1'!$A$1:$A$7</c:f>
              <c:strCache>
                <c:ptCount val="7"/>
                <c:pt idx="0">
                  <c:v>Налог на доходы физических лиц </c:v>
                </c:pt>
                <c:pt idx="1">
                  <c:v>Акцизы</c:v>
                </c:pt>
                <c:pt idx="2">
                  <c:v>Налог на имущество физических лиц </c:v>
                </c:pt>
                <c:pt idx="3">
                  <c:v>Единый налог на вмененный доход для отдельных видов деятельности </c:v>
                </c:pt>
                <c:pt idx="4">
                  <c:v>Налог, взимаемый с применение патентной системы </c:v>
                </c:pt>
                <c:pt idx="5">
                  <c:v>Земельный налог</c:v>
                </c:pt>
                <c:pt idx="6">
                  <c:v>Госпошлина</c:v>
                </c:pt>
              </c:strCache>
            </c:strRef>
          </c:cat>
          <c:val>
            <c:numRef>
              <c:f>'[Диаграмма в Microsoft PowerPoint]Лист1'!$B$1:$B$7</c:f>
              <c:numCache>
                <c:formatCode>General</c:formatCode>
                <c:ptCount val="7"/>
                <c:pt idx="0">
                  <c:v>61.6</c:v>
                </c:pt>
                <c:pt idx="1">
                  <c:v>4.7</c:v>
                </c:pt>
                <c:pt idx="2">
                  <c:v>5</c:v>
                </c:pt>
                <c:pt idx="3">
                  <c:v>16</c:v>
                </c:pt>
                <c:pt idx="4">
                  <c:v>3.5</c:v>
                </c:pt>
                <c:pt idx="5">
                  <c:v>13.2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9"/>
        <c:holeSize val="19"/>
      </c:doughnut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596848661244079"/>
          <c:y val="0.11833563282465798"/>
          <c:w val="0.31642975321154165"/>
          <c:h val="0.76804849836248346"/>
        </c:manualLayout>
      </c:layout>
      <c:overlay val="0"/>
      <c:txPr>
        <a:bodyPr/>
        <a:lstStyle/>
        <a:p>
          <a:pPr rtl="0">
            <a:defRPr sz="140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629282091033957E-2"/>
          <c:y val="5.4676410053059912E-2"/>
          <c:w val="0.54375359815774327"/>
          <c:h val="0.9554881133029843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399">
          <a:noFill/>
        </a:ln>
      </c:spPr>
    </c:plotArea>
    <c:legend>
      <c:legendPos val="r"/>
      <c:layout>
        <c:manualLayout>
          <c:xMode val="edge"/>
          <c:yMode val="edge"/>
          <c:x val="0.63286251112884018"/>
          <c:y val="7.787739225564215E-2"/>
          <c:w val="0.33774255090360406"/>
          <c:h val="0.79029096491583484"/>
        </c:manualLayout>
      </c:layout>
      <c:overlay val="0"/>
      <c:spPr>
        <a:ln w="6350"/>
      </c:spPr>
      <c:txPr>
        <a:bodyPr anchor="t"/>
        <a:lstStyle/>
        <a:p>
          <a:pPr algn="l" defTabSz="720000">
            <a:defRPr sz="1400" b="1" kern="600" baseline="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530337721632857E-2"/>
          <c:y val="5.682313749242883E-2"/>
          <c:w val="0.59060112780859342"/>
          <c:h val="0.90711917019987887"/>
        </c:manualLayout>
      </c:layout>
      <c:doughnutChart>
        <c:varyColors val="1"/>
        <c:ser>
          <c:idx val="0"/>
          <c:order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  <c:spPr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82550" h="31750"/>
                <a:bevelB w="6350" h="88900"/>
              </a:sp3d>
            </c:spPr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Lbls>
            <c:dLbl>
              <c:idx val="0"/>
              <c:layout>
                <c:manualLayout>
                  <c:x val="-4.1809899046609377E-3"/>
                  <c:y val="-4.4145593579648697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3,7</a:t>
                    </a:r>
                    <a:r>
                      <a:rPr lang="ru-RU" sz="1400"/>
                      <a:t>млн.руб;25,5%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7792030826423935E-2"/>
                  <c:y val="2.4500870684433677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5</a:t>
                    </a:r>
                    <a:r>
                      <a:rPr lang="ru-RU" sz="1400" b="1" i="0" baseline="0" dirty="0">
                        <a:effectLst/>
                      </a:rPr>
                      <a:t>млн.руб;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baseline="0" dirty="0">
                        <a:effectLst/>
                      </a:rPr>
                      <a:t>34,4</a:t>
                    </a:r>
                    <a:r>
                      <a:rPr lang="ru-RU" sz="1400" b="1" i="0" baseline="0" dirty="0" smtClean="0">
                        <a:effectLst/>
                      </a:rPr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4542314335060447E-3"/>
                  <c:y val="1.7266187050359712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2</a:t>
                    </a:r>
                    <a:r>
                      <a:rPr lang="ru-RU" sz="1400" b="1" i="0" baseline="0" dirty="0">
                        <a:effectLst/>
                      </a:rPr>
                      <a:t>млн.руб;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baseline="0" smtClean="0">
                        <a:effectLst/>
                      </a:rPr>
                      <a:t>13,8</a:t>
                    </a:r>
                    <a:r>
                      <a:rPr lang="ru-RU" sz="1400" b="1" i="0" baseline="0" dirty="0" smtClean="0">
                        <a:effectLst/>
                      </a:rPr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4033361109871271E-3"/>
                  <c:y val="1.1002422774076318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0,7</a:t>
                    </a:r>
                    <a:r>
                      <a:rPr lang="ru-RU" sz="1400" b="1" i="0" baseline="0" dirty="0">
                        <a:effectLst/>
                      </a:rPr>
                      <a:t>млн.руб;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baseline="0" dirty="0">
                        <a:effectLst/>
                      </a:rPr>
                      <a:t>4,8</a:t>
                    </a:r>
                    <a:r>
                      <a:rPr lang="ru-RU" sz="1400" b="1" i="0" baseline="0" dirty="0" smtClean="0">
                        <a:effectLst/>
                      </a:rPr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9889808666501166"/>
                  <c:y val="7.8726340096910957E-2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/>
                      <a:t>0,3</a:t>
                    </a:r>
                    <a:r>
                      <a:rPr lang="ru-RU" sz="1400" b="1" i="0" baseline="0">
                        <a:effectLst/>
                      </a:rPr>
                      <a:t>млн.руб;2%</a:t>
                    </a:r>
                    <a:endParaRPr lang="ru-RU" sz="1400">
                      <a:effectLst/>
                    </a:endParaRP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615849127781193E-3"/>
                  <c:y val="9.1069806178073892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1,8</a:t>
                    </a:r>
                    <a:r>
                      <a:rPr lang="ru-RU" sz="1400" b="1" i="0" baseline="0" dirty="0">
                        <a:effectLst/>
                      </a:rPr>
                      <a:t>млн.руб;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baseline="0" dirty="0">
                        <a:effectLst/>
                      </a:rPr>
                      <a:t>12,5</a:t>
                    </a:r>
                    <a:r>
                      <a:rPr lang="ru-RU" sz="1400" b="1" i="0" baseline="0" dirty="0" smtClean="0">
                        <a:effectLst/>
                      </a:rPr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6847547383343149E-3"/>
                  <c:y val="9.6153846153846159E-3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dirty="0"/>
                      <a:t>1</a:t>
                    </a:r>
                    <a:r>
                      <a:rPr lang="ru-RU" sz="1400" b="1" i="0" baseline="0" dirty="0">
                        <a:effectLst/>
                      </a:rPr>
                      <a:t>млн.руб;</a:t>
                    </a:r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400" b="1" i="0" baseline="0" dirty="0">
                        <a:effectLst/>
                      </a:rPr>
                      <a:t>7</a:t>
                    </a:r>
                    <a:r>
                      <a:rPr lang="ru-RU" sz="1400" b="1" i="0" baseline="0" dirty="0" smtClean="0">
                        <a:effectLst/>
                      </a:rPr>
                      <a:t>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PowerPoint]Лист2'!$A$1:$A$7</c:f>
              <c:strCache>
                <c:ptCount val="7"/>
                <c:pt idx="0">
                  <c:v>Доходы от аренды земли</c:v>
                </c:pt>
                <c:pt idx="1">
                  <c:v>Доходы от аренды имущества</c:v>
                </c:pt>
                <c:pt idx="2">
                  <c:v>Доходы от продажи имущества</c:v>
                </c:pt>
                <c:pt idx="3">
                  <c:v>Доходы от продажи  земли</c:v>
                </c:pt>
                <c:pt idx="4">
                  <c:v>Плата за негативное воздействие на окружающую среду</c:v>
                </c:pt>
                <c:pt idx="5">
                  <c:v>Штрафы</c:v>
                </c:pt>
                <c:pt idx="6">
                  <c:v>Доходы от оказания платных услуг(работ) и компенсации затрат государства</c:v>
                </c:pt>
              </c:strCache>
            </c:strRef>
          </c:cat>
          <c:val>
            <c:numRef>
              <c:f>'[Диаграмма в Microsoft PowerPoint]Лист2'!$B$1:$B$7</c:f>
              <c:numCache>
                <c:formatCode>General</c:formatCode>
                <c:ptCount val="7"/>
                <c:pt idx="0">
                  <c:v>3.7</c:v>
                </c:pt>
                <c:pt idx="1">
                  <c:v>5</c:v>
                </c:pt>
                <c:pt idx="2">
                  <c:v>2</c:v>
                </c:pt>
                <c:pt idx="3">
                  <c:v>0.7</c:v>
                </c:pt>
                <c:pt idx="4">
                  <c:v>0.3</c:v>
                </c:pt>
                <c:pt idx="5">
                  <c:v>1.8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400" b="1">
              <a:latin typeface="Courier New" panose="02070309020205020404" pitchFamily="49" charset="0"/>
              <a:cs typeface="Courier New" panose="02070309020205020404" pitchFamily="49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679012345679013E-2"/>
          <c:y val="0.17736054119995562"/>
          <c:w val="0.70879763293477205"/>
          <c:h val="0.8226394588000444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7030A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940E7A"/>
              </a:solidFill>
            </c:spPr>
          </c:dPt>
          <c:dLbls>
            <c:dLbl>
              <c:idx val="0"/>
              <c:layout>
                <c:manualLayout>
                  <c:x val="-0.20615850102070574"/>
                  <c:y val="7.755850060995896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157,8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 млн.руб</a:t>
                    </a:r>
                  </a:p>
                  <a:p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30%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6661951978224945"/>
                  <c:y val="-0.23849173782854607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125,5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 млн . руб.</a:t>
                    </a:r>
                  </a:p>
                  <a:p>
                    <a:pPr>
                      <a:defRPr/>
                    </a:pP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24%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</c:sp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4978966170895305"/>
                  <c:y val="3.119607408228901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bg1"/>
                        </a:solidFill>
                      </a:rPr>
                      <a:t>246,8</a:t>
                    </a:r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 млн.руб;</a:t>
                    </a:r>
                  </a:p>
                  <a:p>
                    <a:r>
                      <a:rPr lang="ru-RU" b="1" dirty="0" smtClean="0">
                        <a:solidFill>
                          <a:schemeClr val="bg1"/>
                        </a:solidFill>
                      </a:rPr>
                      <a:t>46%</a:t>
                    </a:r>
                    <a:endParaRPr lang="en-US" b="1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Лист3!$A$1:$A$3</c:f>
              <c:strCache>
                <c:ptCount val="3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</c:strCache>
            </c:strRef>
          </c:cat>
          <c:val>
            <c:numRef>
              <c:f>Лист3!$B$1:$B$3</c:f>
              <c:numCache>
                <c:formatCode>0.0</c:formatCode>
                <c:ptCount val="3"/>
                <c:pt idx="0">
                  <c:v>157.80000000000001</c:v>
                </c:pt>
                <c:pt idx="1">
                  <c:v>125.5</c:v>
                </c:pt>
                <c:pt idx="2" formatCode="General">
                  <c:v>246.8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9767072518712923"/>
          <c:y val="0.29460574470444717"/>
          <c:w val="0.17954335569164964"/>
          <c:h val="0.1824570256182766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7747800077525211"/>
          <c:y val="0.10181085132410965"/>
          <c:w val="0.80699879083814008"/>
          <c:h val="0.48085204783485663"/>
        </c:manualLayout>
      </c:layout>
      <c:bar3DChart>
        <c:barDir val="col"/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4"/>
        <c:gapDepth val="24"/>
        <c:shape val="cylinder"/>
        <c:axId val="76644736"/>
        <c:axId val="76646272"/>
        <c:axId val="60405056"/>
      </c:bar3DChart>
      <c:catAx>
        <c:axId val="76644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99" b="1" baseline="0">
                <a:solidFill>
                  <a:schemeClr val="accent5">
                    <a:lumMod val="50000"/>
                  </a:schemeClr>
                </a:solidFill>
                <a:latin typeface="+mj-lt"/>
                <a:cs typeface="Arial" panose="020B0604020202020204" pitchFamily="34" charset="0"/>
              </a:defRPr>
            </a:pPr>
            <a:endParaRPr lang="ru-RU"/>
          </a:p>
        </c:txPr>
        <c:crossAx val="76646272"/>
        <c:crosses val="autoZero"/>
        <c:auto val="0"/>
        <c:lblAlgn val="ctr"/>
        <c:lblOffset val="100"/>
        <c:noMultiLvlLbl val="0"/>
      </c:catAx>
      <c:valAx>
        <c:axId val="76646272"/>
        <c:scaling>
          <c:orientation val="minMax"/>
          <c:max val="300000000"/>
          <c:min val="0"/>
        </c:scaling>
        <c:delete val="1"/>
        <c:axPos val="l"/>
        <c:numFmt formatCode="#,##0.00" sourceLinked="1"/>
        <c:majorTickMark val="out"/>
        <c:minorTickMark val="none"/>
        <c:tickLblPos val="nextTo"/>
        <c:crossAx val="76644736"/>
        <c:crosses val="autoZero"/>
        <c:crossBetween val="between"/>
        <c:majorUnit val="50000000"/>
        <c:minorUnit val="10000000"/>
        <c:dispUnits>
          <c:builtInUnit val="millions"/>
          <c:dispUnitsLbl>
            <c:layout/>
          </c:dispUnitsLbl>
        </c:dispUnits>
      </c:valAx>
      <c:serAx>
        <c:axId val="60405056"/>
        <c:scaling>
          <c:orientation val="minMax"/>
        </c:scaling>
        <c:delete val="1"/>
        <c:axPos val="b"/>
        <c:majorTickMark val="out"/>
        <c:minorTickMark val="none"/>
        <c:tickLblPos val="nextTo"/>
        <c:crossAx val="76646272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90"/>
      <c:rAngAx val="0"/>
      <c:perspective val="50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246851678952355"/>
          <c:y val="1.2434556159557051E-2"/>
          <c:w val="0.89326915908913607"/>
          <c:h val="0.55809516677346238"/>
        </c:manualLayout>
      </c:layout>
      <c:bar3DChart>
        <c:barDir val="col"/>
        <c:grouping val="standard"/>
        <c:varyColors val="0"/>
        <c:ser>
          <c:idx val="0"/>
          <c:order val="0"/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tx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5.9676435632668286E-2"/>
                  <c:y val="-6.9798319877725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9766509844920719E-2"/>
                  <c:y val="-7.8912777886859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5135769168850192E-2"/>
                  <c:y val="-9.11363989276579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2793476447818108E-2"/>
                  <c:y val="-9.47282506169559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3.8919414543044532E-2"/>
                  <c:y val="-9.3550323460754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3.0937313887109952E-2"/>
                  <c:y val="-9.9285640036497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3928232644982936E-2"/>
                  <c:y val="-9.7731058520665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1225317100725482E-2"/>
                  <c:y val="-9.7837253233645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4595687097804338E-3"/>
                  <c:y val="-4.3902690993276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823957488603842E-3"/>
                  <c:y val="-4.5727571740784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0" sourceLinked="0"/>
            <c:txPr>
              <a:bodyPr rot="-2700000" vert="horz" anchor="b" anchorCtr="1"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PowerPoint]Лист5'!$A$1:$J$1</c:f>
              <c:strCache>
                <c:ptCount val="10"/>
                <c:pt idx="0">
                  <c:v>Средства масс.информации</c:v>
                </c:pt>
                <c:pt idx="1">
                  <c:v>Нацбезопасность и правоохран. деятельность</c:v>
                </c:pt>
                <c:pt idx="2">
                  <c:v>Обслуживание муниципального долга</c:v>
                </c:pt>
                <c:pt idx="3">
                  <c:v>Социальная политика</c:v>
                </c:pt>
                <c:pt idx="4">
                  <c:v>Физкультура и спорт</c:v>
                </c:pt>
                <c:pt idx="5">
                  <c:v>ЖКХ</c:v>
                </c:pt>
                <c:pt idx="6">
                  <c:v>Культура</c:v>
                </c:pt>
                <c:pt idx="7">
                  <c:v>Общегосударственные вопросы</c:v>
                </c:pt>
                <c:pt idx="8">
                  <c:v>Нац. экономика</c:v>
                </c:pt>
                <c:pt idx="9">
                  <c:v>Образование</c:v>
                </c:pt>
              </c:strCache>
            </c:strRef>
          </c:cat>
          <c:val>
            <c:numRef>
              <c:f>'[Диаграмма в Microsoft PowerPoint]Лист5'!$A$2:$J$2</c:f>
              <c:numCache>
                <c:formatCode>#,##0.00</c:formatCode>
                <c:ptCount val="10"/>
                <c:pt idx="0">
                  <c:v>1053000</c:v>
                </c:pt>
                <c:pt idx="1">
                  <c:v>2336000</c:v>
                </c:pt>
                <c:pt idx="2">
                  <c:v>2800000</c:v>
                </c:pt>
                <c:pt idx="3">
                  <c:v>5294000</c:v>
                </c:pt>
                <c:pt idx="4">
                  <c:v>11347000</c:v>
                </c:pt>
                <c:pt idx="5">
                  <c:v>18009000</c:v>
                </c:pt>
                <c:pt idx="6">
                  <c:v>31827000</c:v>
                </c:pt>
                <c:pt idx="7">
                  <c:v>45667000</c:v>
                </c:pt>
                <c:pt idx="8">
                  <c:v>268545000</c:v>
                </c:pt>
                <c:pt idx="9">
                  <c:v>277020000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gapDepth val="14"/>
        <c:shape val="cylinder"/>
        <c:axId val="76352512"/>
        <c:axId val="76358400"/>
        <c:axId val="60406400"/>
      </c:bar3DChart>
      <c:catAx>
        <c:axId val="76352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700">
            <a:solidFill>
              <a:srgbClr val="FFC000"/>
            </a:solidFill>
          </a:ln>
        </c:spPr>
        <c:txPr>
          <a:bodyPr/>
          <a:lstStyle/>
          <a:p>
            <a:pPr>
              <a:defRPr sz="1400" b="1" baseline="0">
                <a:solidFill>
                  <a:schemeClr val="tx2">
                    <a:lumMod val="75000"/>
                  </a:schemeClr>
                </a:solidFill>
              </a:defRPr>
            </a:pPr>
            <a:endParaRPr lang="ru-RU"/>
          </a:p>
        </c:txPr>
        <c:crossAx val="76358400"/>
        <c:crosses val="autoZero"/>
        <c:auto val="1"/>
        <c:lblAlgn val="ctr"/>
        <c:lblOffset val="100"/>
        <c:noMultiLvlLbl val="0"/>
      </c:catAx>
      <c:valAx>
        <c:axId val="76358400"/>
        <c:scaling>
          <c:orientation val="minMax"/>
          <c:max val="300000000"/>
          <c:min val="0"/>
        </c:scaling>
        <c:delete val="0"/>
        <c:axPos val="l"/>
        <c:numFmt formatCode="#,##0.00" sourceLinked="1"/>
        <c:majorTickMark val="out"/>
        <c:minorTickMark val="none"/>
        <c:tickLblPos val="low"/>
        <c:crossAx val="76352512"/>
        <c:crosses val="autoZero"/>
        <c:crossBetween val="between"/>
        <c:majorUnit val="50000000"/>
        <c:minorUnit val="10000000"/>
        <c:dispUnits>
          <c:builtInUnit val="millions"/>
          <c:dispUnitsLbl>
            <c:layout/>
          </c:dispUnitsLbl>
        </c:dispUnits>
      </c:valAx>
      <c:serAx>
        <c:axId val="60406400"/>
        <c:scaling>
          <c:orientation val="minMax"/>
        </c:scaling>
        <c:delete val="1"/>
        <c:axPos val="b"/>
        <c:majorTickMark val="out"/>
        <c:minorTickMark val="none"/>
        <c:tickLblPos val="nextTo"/>
        <c:crossAx val="76358400"/>
        <c:crosses val="autoZero"/>
      </c:ser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718296311540739E-2"/>
          <c:y val="1.6967136097985971E-2"/>
          <c:w val="0.85346554264360075"/>
          <c:h val="0.76854558628069114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76400512"/>
        <c:axId val="76402048"/>
        <c:axId val="0"/>
      </c:bar3DChart>
      <c:catAx>
        <c:axId val="76400512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599" b="1">
                <a:solidFill>
                  <a:srgbClr val="940E7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76402048"/>
        <c:crosses val="autoZero"/>
        <c:auto val="1"/>
        <c:lblAlgn val="ctr"/>
        <c:lblOffset val="100"/>
        <c:noMultiLvlLbl val="0"/>
      </c:catAx>
      <c:valAx>
        <c:axId val="76402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4005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799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8396315702172917E-2"/>
          <c:y val="2.7062814588761416E-2"/>
          <c:w val="0.85346554264360075"/>
          <c:h val="0.76854558628069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2018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869790904389739E-2"/>
                  <c:y val="-2.1937842778793418E-2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277</a:t>
                    </a:r>
                    <a:r>
                      <a:rPr lang="en-US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,</a:t>
                    </a:r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0</a:t>
                    </a:r>
                    <a:endParaRPr lang="en-US" sz="1400" b="1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349442379182153E-3"/>
                  <c:y val="-2.925045703839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741016109045856E-3"/>
                  <c:y val="-1.9500304692260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PowerPoint]Лист1'!$B$2:$B$5</c:f>
              <c:numCache>
                <c:formatCode>General</c:formatCode>
                <c:ptCount val="4"/>
                <c:pt idx="0">
                  <c:v>277</c:v>
                </c:pt>
                <c:pt idx="1">
                  <c:v>5.2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PowerPoint]Лист1'!$C$1</c:f>
              <c:strCache>
                <c:ptCount val="1"/>
                <c:pt idx="0">
                  <c:v>2019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065675340768277E-2"/>
                  <c:y val="-2.6813110883991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30731102850062E-2"/>
                  <c:y val="-2.925045703839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630731102850062E-2"/>
                  <c:y val="-1.9500304692260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132589838909543E-3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PowerPoint]Лист1'!$C$2:$C$5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PowerPoint]Лист1'!$D$1</c:f>
              <c:strCache>
                <c:ptCount val="1"/>
                <c:pt idx="0">
                  <c:v>2020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850042443579311E-2"/>
                  <c:y val="-2.68131108839914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52416356877278E-2"/>
                  <c:y val="-2.925045703839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065675340768277E-2"/>
                  <c:y val="-1.9500496624393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869888475836431E-2"/>
                  <c:y val="-2.1937842778793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'[Диаграмма в Microsoft PowerPoint]Лист1'!$A$2:$A$5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'[Диаграмма в Microsoft PowerPoint]Лист1'!$D$2:$D$5</c:f>
              <c:numCache>
                <c:formatCode>0.0</c:formatCode>
                <c:ptCount val="4"/>
                <c:pt idx="0">
                  <c:v>274.89999999999998</c:v>
                </c:pt>
                <c:pt idx="1">
                  <c:v>8.1</c:v>
                </c:pt>
                <c:pt idx="2">
                  <c:v>31.8</c:v>
                </c:pt>
                <c:pt idx="3">
                  <c:v>11.3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6564736"/>
        <c:axId val="76587008"/>
        <c:axId val="0"/>
      </c:bar3DChart>
      <c:catAx>
        <c:axId val="76564736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800" b="1" i="1">
                <a:solidFill>
                  <a:schemeClr val="accent1">
                    <a:lumMod val="75000"/>
                  </a:schemeClr>
                </a:solidFill>
              </a:defRPr>
            </a:pPr>
            <a:endParaRPr lang="ru-RU"/>
          </a:p>
        </c:txPr>
        <c:crossAx val="76587008"/>
        <c:crosses val="autoZero"/>
        <c:auto val="1"/>
        <c:lblAlgn val="ctr"/>
        <c:lblOffset val="100"/>
        <c:noMultiLvlLbl val="0"/>
      </c:catAx>
      <c:valAx>
        <c:axId val="76587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5647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overlay val="0"/>
      <c:txPr>
        <a:bodyPr/>
        <a:lstStyle/>
        <a:p>
          <a:pPr>
            <a:defRPr sz="1800" b="1">
              <a:solidFill>
                <a:schemeClr val="accent1">
                  <a:lumMod val="75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0.19325</cdr:x>
      <cdr:y>0.45613</cdr:y>
    </cdr:from>
    <cdr:to>
      <cdr:x>0.23775</cdr:x>
      <cdr:y>0.47236</cdr:y>
    </cdr:to>
    <cdr:cxnSp macro="">
      <cdr:nvCxnSpPr>
        <cdr:cNvPr id="3" name="Прямая со стрелкой 2"/>
        <cdr:cNvCxnSpPr/>
      </cdr:nvCxnSpPr>
      <cdr:spPr>
        <a:xfrm xmlns:a="http://schemas.openxmlformats.org/drawingml/2006/main" flipH="1" flipV="1">
          <a:off x="1571625" y="2409825"/>
          <a:ext cx="361950" cy="8572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0.19464</cdr:x>
      <cdr:y>0.07467</cdr:y>
    </cdr:from>
    <cdr:to>
      <cdr:x>0.80807</cdr:x>
      <cdr:y>0.24369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1601770" y="404003"/>
          <a:ext cx="5048283" cy="914432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ru-RU" sz="1600" b="1" dirty="0" smtClean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  <a:p xmlns:a="http://schemas.openxmlformats.org/drawingml/2006/main">
          <a:pPr algn="ctr"/>
          <a:r>
            <a:rPr lang="ru-RU" sz="1600" b="1" dirty="0" smtClean="0">
              <a:solidFill>
                <a:schemeClr val="lt1"/>
              </a:solidFill>
              <a:effectLst/>
              <a:latin typeface="+mn-lt"/>
              <a:ea typeface="+mn-ea"/>
              <a:cs typeface="+mn-cs"/>
            </a:rPr>
            <a:t>Безвозмездные поступления на 2018 год</a:t>
          </a:r>
          <a:endParaRPr lang="ru-RU" sz="1600" dirty="0">
            <a:solidFill>
              <a:schemeClr val="lt1"/>
            </a:solidFill>
            <a:effectLst/>
            <a:latin typeface="+mn-lt"/>
            <a:ea typeface="+mn-ea"/>
            <a:cs typeface="+mn-cs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0.11667</cdr:x>
      <cdr:y>0</cdr:y>
    </cdr:from>
    <cdr:to>
      <cdr:x>0.86667</cdr:x>
      <cdr:y>0.12154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08141" y="0"/>
          <a:ext cx="6480720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>
            <a:lnSpc>
              <a:spcPts val="1700"/>
            </a:lnSpc>
          </a:pPr>
          <a:r>
            <a:rPr lang="ru-RU" sz="1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Структура расходов бюджета по отраслевой принадлежности </a:t>
          </a:r>
        </a:p>
        <a:p xmlns:a="http://schemas.openxmlformats.org/drawingml/2006/main">
          <a:pPr algn="ctr">
            <a:lnSpc>
              <a:spcPts val="1700"/>
            </a:lnSpc>
          </a:pPr>
          <a:r>
            <a:rPr lang="ru-RU" sz="1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 2018 год</a:t>
          </a:r>
        </a:p>
        <a:p xmlns:a="http://schemas.openxmlformats.org/drawingml/2006/main">
          <a:pPr algn="ctr">
            <a:lnSpc>
              <a:spcPts val="1800"/>
            </a:lnSpc>
          </a:pPr>
          <a:endParaRPr lang="ru-RU" sz="1800" b="1" dirty="0">
            <a:solidFill>
              <a:schemeClr val="accent4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>
            <a:lnSpc>
              <a:spcPts val="1700"/>
            </a:lnSpc>
          </a:pPr>
          <a:endParaRPr lang="ru-RU" sz="1800" b="1" dirty="0" smtClean="0">
            <a:solidFill>
              <a:schemeClr val="accent4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0.50997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46" y="412974"/>
          <a:ext cx="4018173" cy="10778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Ремонт автомобильных дорог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общего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пользования местного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значения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проездов к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домов»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0.17209</cdr:x>
      <cdr:y>0.44555</cdr:y>
    </cdr:from>
    <cdr:to>
      <cdr:x>0.33291</cdr:x>
      <cdr:y>0.55518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87890" y="2342084"/>
          <a:ext cx="1296997" cy="576280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3 841 783,29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0.94666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51" y="1679798"/>
          <a:ext cx="4176487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многоквартирных домов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придомовым территориям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так же мостов и иных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инженерных 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0.61776</cdr:x>
      <cdr:y>0.71878</cdr:y>
    </cdr:from>
    <cdr:to>
      <cdr:x>0.80995</cdr:x>
      <cdr:y>0.8284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2174" y="3778327"/>
          <a:ext cx="1549992" cy="576227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12 470 000</a:t>
          </a:r>
        </a:p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  <cdr:relSizeAnchor xmlns:cdr="http://schemas.openxmlformats.org/drawingml/2006/chartDrawing">
    <cdr:from>
      <cdr:x>0.03343</cdr:x>
      <cdr:y>0.60274</cdr:y>
    </cdr:from>
    <cdr:to>
      <cdr:x>0.53166</cdr:x>
      <cdr:y>0.79452</cdr:y>
    </cdr:to>
    <cdr:sp macro="" textlink="">
      <cdr:nvSpPr>
        <cdr:cNvPr id="9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9635" y="3168352"/>
          <a:ext cx="4018140" cy="100811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/>
            <a:t> 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Подпрограмма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«Организация и повышение безопасности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дорожного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д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atin typeface="+mn-lt"/>
            </a:rPr>
            <a:t>вижения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0.22245</cdr:x>
      <cdr:y>0.79452</cdr:y>
    </cdr:from>
    <cdr:to>
      <cdr:x>0.28255</cdr:x>
      <cdr:y>0.87671</cdr:y>
    </cdr:to>
    <cdr:sp macro="" textlink="">
      <cdr:nvSpPr>
        <cdr:cNvPr id="10" name="Стрелка вниз 9"/>
        <cdr:cNvSpPr/>
      </cdr:nvSpPr>
      <cdr:spPr>
        <a:xfrm xmlns:a="http://schemas.openxmlformats.org/drawingml/2006/main">
          <a:off x="1794073" y="4176464"/>
          <a:ext cx="484632" cy="43204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0.15641</cdr:x>
      <cdr:y>0.87671</cdr:y>
    </cdr:from>
    <cdr:to>
      <cdr:x>0.34859</cdr:x>
      <cdr:y>0.98634</cdr:y>
    </cdr:to>
    <cdr:sp macro="" textlink="">
      <cdr:nvSpPr>
        <cdr:cNvPr id="11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61430" y="4608500"/>
          <a:ext cx="1549912" cy="576279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4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890 000 рублей</a:t>
          </a:r>
          <a:endParaRPr lang="ru-RU" sz="14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06.12.2017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56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26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63F73-C045-4218-8FC3-2DDEED31D7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CBA54-3847-4DFD-B541-3A89CB53ED39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53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71EE9-0AA5-4E99-A8E3-484B78A316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0B652-0430-4FBB-BEB3-0030FC641CAC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394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0719-5ADA-4109-ACDA-35D07A75FB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C15C9-27D6-4DD8-B02E-43B6BA4D0FD2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894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221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184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kumimoji="1" lang="ru-RU" altLang="ru-RU" sz="2400" b="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b="0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321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210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9B5BD45-B608-434C-AB70-04D424AFB0EE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6CA22-F05F-496E-8F94-F0D6E6EDC7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247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45EA9C-7639-4B45-B201-2683313B84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9F976-880A-475C-A91A-AB369D8A3477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00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F9384-07CF-4B86-8767-2F99445C86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A07BF-4600-467F-BBB5-CEAC60230A32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1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2E342-E339-4D68-AB3D-13D59BCEF5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B446-DFFD-4FBD-A926-59208A8123D0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45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7E1B4-371B-4DA4-A96A-247632CE6F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16037-5A92-4CCF-82A4-876A43A0EB2B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91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5E358-2D77-4DAC-AF20-23896C8B586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4C75E-9F03-42C6-B748-D96D77CA0677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18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DF2CA-2F9E-403D-AFAD-AF4336677F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9A999-F483-46F4-9B33-B3266D3F3852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2736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6C875-58D3-4B12-95CF-BEC37D81C3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B20B3-81AD-41FA-80B5-C2FEA0B69524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7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0B596-6AB7-47CF-B3B4-6AAFA25C46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5B357-68BD-4836-9EBC-09CD9CA1C4BD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26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7ABBF0D6-30CA-43B3-B62F-FF7C7E01B9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hlink"/>
                </a:solidFill>
                <a:latin typeface="Arial" pitchFamily="34" charset="0"/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2400" b="0" dirty="0" smtClean="0">
                <a:solidFill>
                  <a:schemeClr val="tx1"/>
                </a:solidFill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  <a:cs typeface="Arial" pitchFamily="34" charset="0"/>
                </a:defRPr>
              </a:lvl9pPr>
            </a:lstStyle>
            <a:p>
              <a:pPr algn="l" eaLnBrk="1" hangingPunct="1">
                <a:defRPr/>
              </a:pPr>
              <a:endParaRPr lang="ru-RU" altLang="ru-RU" sz="1800" b="0" dirty="0" smtClean="0">
                <a:solidFill>
                  <a:schemeClr val="accent2"/>
                </a:solidFill>
                <a:latin typeface="Arial" pitchFamily="34" charset="0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833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67522C-9A5F-4D1C-A2AF-8D32D4FDD594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911D7D-BAEF-456E-A350-F0ABA5E025C3}" type="datetime1">
              <a:rPr lang="en-US"/>
              <a:pPr>
                <a:defRPr/>
              </a:pPr>
              <a:t>12/6/2017</a:t>
            </a:fld>
            <a:endParaRPr lang="ru-RU" dirty="0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248400"/>
            <a:ext cx="587375" cy="488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2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236A4E-75E4-4EC6-9289-409088BF51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295275" y="704850"/>
            <a:ext cx="8496300" cy="5651500"/>
          </a:xfr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rgbClr val="0070C0"/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ПРОЕКТА  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2018 ГОД И НА ПЛАНОВЫЙ ПЕРИОД 2019 И 2020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0" y="1228725"/>
            <a:ext cx="8667750" cy="5057775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352425"/>
            <a:ext cx="1573212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1282700" y="538163"/>
            <a:ext cx="5918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600" b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288925" y="2049463"/>
            <a:ext cx="845978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Увеличение доли собственных налоговых и неналоговых доходов бюджета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Оптимизация 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сохранения объема муниципального долга городского округа Вичуга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на экономически безопасном уровне, сокращение объема просроченной кредиторской задолженности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бюджета, выравнивание бюджетной обеспеченности городского округа Вичуга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Организация действенного внутреннего муниципального финансового контроля, в том числе 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целях оценки эффективности использования бюджетных средств и анализа достигнутых результатов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при выполнении муниципальных заданий.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ХАРАКТЕРИСТИКИ БЮДЖЕТА ГОРОДСКОГО ОКРУГА ВИЧУГА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2018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2019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2020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2018год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2019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2020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651 736,0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663 897,1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latin typeface="Times New Roman" pitchFamily="18" charset="0"/>
                </a:rPr>
                <a:t>-12 </a:t>
              </a:r>
              <a:r>
                <a:rPr lang="ru-RU" altLang="ru-RU" sz="1800" dirty="0" smtClean="0">
                  <a:latin typeface="Times New Roman" pitchFamily="18" charset="0"/>
                </a:rPr>
                <a:t>161,1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482 033,7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493 949,7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413 129,5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425 790,6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latin typeface="Times New Roman" pitchFamily="18" charset="0"/>
                </a:rPr>
                <a:t>-</a:t>
              </a:r>
              <a:r>
                <a:rPr lang="ru-RU" altLang="ru-RU" sz="1800" dirty="0" smtClean="0">
                  <a:latin typeface="Times New Roman" pitchFamily="18" charset="0"/>
                </a:rPr>
                <a:t>11 916,0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3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latin typeface="Times New Roman" pitchFamily="18" charset="0"/>
                </a:rPr>
                <a:t>-</a:t>
              </a:r>
              <a:r>
                <a:rPr lang="ru-RU" altLang="ru-RU" sz="1800" dirty="0" smtClean="0">
                  <a:latin typeface="Times New Roman" pitchFamily="18" charset="0"/>
                </a:rPr>
                <a:t>12 661,1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9150" y="438150"/>
            <a:ext cx="763905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доходов городского округа Вичуга 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2018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2019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2020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131846"/>
              </p:ext>
            </p:extLst>
          </p:nvPr>
        </p:nvGraphicFramePr>
        <p:xfrm>
          <a:off x="493713" y="1504950"/>
          <a:ext cx="8289926" cy="4532313"/>
        </p:xfrm>
        <a:graphic>
          <a:graphicData uri="http://schemas.openxmlformats.org/drawingml/2006/table">
            <a:tbl>
              <a:tblPr firstRow="1" firstCol="1" bandRow="1"/>
              <a:tblGrid>
                <a:gridCol w="1743554"/>
                <a:gridCol w="1091062"/>
                <a:gridCol w="1091062"/>
                <a:gridCol w="1091062"/>
                <a:gridCol w="1091062"/>
                <a:gridCol w="1091062"/>
                <a:gridCol w="1091062"/>
              </a:tblGrid>
              <a:tr h="1093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201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201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20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Andale Sans UI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107124783,29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16,5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108099783,29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22,4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114658283,29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27,8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14517800,00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2,2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11937400,00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2,5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11952800,00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2,9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530093391,86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81,3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361996501,01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75,1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286518378,04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69,3</a:t>
                      </a:r>
                      <a:endParaRPr lang="ru-RU" sz="1300" b="1" kern="150" baseline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651735975,15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482033684,30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413129461,33</a:t>
                      </a:r>
                      <a:endParaRPr lang="ru-RU" sz="1300" b="1" kern="15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Andale Sans UI"/>
                        <a:cs typeface="Arial" panose="020B0604020202020204" pitchFamily="34" charset="0"/>
                      </a:endParaRP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kern="150" baseline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Andale Sans UI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18436" name="Picture 42" descr="consolid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354013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481513"/>
              </p:ext>
            </p:extLst>
          </p:nvPr>
        </p:nvGraphicFramePr>
        <p:xfrm>
          <a:off x="238125" y="1295400"/>
          <a:ext cx="8424863" cy="4979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343150" y="354013"/>
            <a:ext cx="47815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налоговых доходов </a:t>
            </a:r>
          </a:p>
          <a:p>
            <a:pPr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2018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году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617129"/>
              </p:ext>
            </p:extLst>
          </p:nvPr>
        </p:nvGraphicFramePr>
        <p:xfrm>
          <a:off x="239713" y="690562"/>
          <a:ext cx="8658225" cy="538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 descr="Папирус"/>
          <p:cNvSpPr>
            <a:spLocks noChangeArrowheads="1"/>
          </p:cNvSpPr>
          <p:nvPr/>
        </p:nvSpPr>
        <p:spPr bwMode="auto">
          <a:xfrm>
            <a:off x="179388" y="981075"/>
            <a:ext cx="86772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sp>
        <p:nvSpPr>
          <p:cNvPr id="19459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E415DE3-9F25-48A4-A202-96A6BB7927D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980139"/>
              </p:ext>
            </p:extLst>
          </p:nvPr>
        </p:nvGraphicFramePr>
        <p:xfrm>
          <a:off x="230188" y="1031875"/>
          <a:ext cx="8642350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801813" y="400050"/>
            <a:ext cx="67802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000" dirty="0">
              <a:solidFill>
                <a:schemeClr val="accent6">
                  <a:lumMod val="75000"/>
                </a:schemeClr>
              </a:solidFill>
              <a:latin typeface="Courier New" panose="02070309020205020404" pitchFamily="49" charset="0"/>
              <a:cs typeface="+mn-cs"/>
            </a:endParaRPr>
          </a:p>
          <a:p>
            <a:pPr algn="l">
              <a:defRPr sz="2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Структура неналоговых доходов в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2018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+mn-cs"/>
              </a:rPr>
              <a:t>году</a:t>
            </a:r>
          </a:p>
        </p:txBody>
      </p:sp>
      <p:pic>
        <p:nvPicPr>
          <p:cNvPr id="19462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354013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7775149"/>
              </p:ext>
            </p:extLst>
          </p:nvPr>
        </p:nvGraphicFramePr>
        <p:xfrm>
          <a:off x="542925" y="1209675"/>
          <a:ext cx="8132763" cy="528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4168C76F-BDB7-4572-BBB7-CC2CE227CF5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0484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23850" y="981075"/>
            <a:ext cx="8569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</a:endParaRPr>
          </a:p>
        </p:txBody>
      </p:sp>
      <p:graphicFrame>
        <p:nvGraphicFramePr>
          <p:cNvPr id="2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2285255"/>
              </p:ext>
            </p:extLst>
          </p:nvPr>
        </p:nvGraphicFramePr>
        <p:xfrm>
          <a:off x="493712" y="276225"/>
          <a:ext cx="8229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487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524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113273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520950"/>
                <a:gridCol w="1655762"/>
                <a:gridCol w="1511300"/>
                <a:gridCol w="1584325"/>
                <a:gridCol w="1512888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Уточненные ассигнования на 01.09.2017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2018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2019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17295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2020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154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663 683 796,35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663 897 149,85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493 949 709,00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425 790 569,66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291 045 540,91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291 612 457,99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289 393 707,99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289 393 707,99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372 638 255,44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372 284 691,86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204 556 001,01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129 077 878,04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ourier New" pitchFamily="49" charset="0"/>
                          <a:ea typeface="Times New Roman" pitchFamily="18" charset="0"/>
                          <a:cs typeface="Courier New" pitchFamily="49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ourier New" pitchFamily="49" charset="0"/>
                        <a:ea typeface="Calibri" pitchFamily="34" charset="0"/>
                        <a:cs typeface="Courier New" pitchFamily="49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Arial" pitchFamily="34" charset="0"/>
                          <a:ea typeface="+mn-ea"/>
                          <a:cs typeface="Times New Roman" pitchFamily="18" charset="0"/>
                        </a:rPr>
                        <a:t>7 318 983,63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chemeClr val="bg2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 txBox="1">
            <a:spLocks noGrp="1"/>
          </p:cNvSpPr>
          <p:nvPr/>
        </p:nvSpPr>
        <p:spPr bwMode="auto">
          <a:xfrm>
            <a:off x="6877050" y="6310312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D696EE8-C760-4038-8721-A578AE5917D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2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721030"/>
              </p:ext>
            </p:extLst>
          </p:nvPr>
        </p:nvGraphicFramePr>
        <p:xfrm>
          <a:off x="317500" y="406400"/>
          <a:ext cx="8642350" cy="5803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127694"/>
              </p:ext>
            </p:extLst>
          </p:nvPr>
        </p:nvGraphicFramePr>
        <p:xfrm>
          <a:off x="628650" y="876300"/>
          <a:ext cx="8086725" cy="5045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 txBox="1">
            <a:spLocks noGrp="1"/>
          </p:cNvSpPr>
          <p:nvPr/>
        </p:nvSpPr>
        <p:spPr bwMode="auto">
          <a:xfrm>
            <a:off x="6877050" y="63817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A90DBB6-9AF5-41D6-9F0E-DE9F671E78FC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112195"/>
              </p:ext>
            </p:extLst>
          </p:nvPr>
        </p:nvGraphicFramePr>
        <p:xfrm>
          <a:off x="468313" y="1143000"/>
          <a:ext cx="8104187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2765890"/>
              </p:ext>
            </p:extLst>
          </p:nvPr>
        </p:nvGraphicFramePr>
        <p:xfrm>
          <a:off x="419100" y="1095375"/>
          <a:ext cx="8401051" cy="493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/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63891"/>
              </p:ext>
            </p:extLst>
          </p:nvPr>
        </p:nvGraphicFramePr>
        <p:xfrm>
          <a:off x="914400" y="979488"/>
          <a:ext cx="7983538" cy="51242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83538"/>
              </a:tblGrid>
              <a:tr h="405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системы образования городского округа Вичуга</a:t>
                      </a:r>
                      <a:endParaRPr lang="ru-RU" sz="18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9689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23229">
                <a:tc>
                  <a:txBody>
                    <a:bodyPr/>
                    <a:lstStyle/>
                    <a:p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«Обеспечение  доступным и комфортным жильем, объектами инженерной инфраструктуры и услугами жилищно-коммунального хозяйства городского округа Вичуга»</a:t>
                      </a:r>
                      <a:endParaRPr lang="ru-RU" sz="14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32075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«Совершенствование системы местного самоуправления»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«Обеспечение безопасности населения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«Социальная поддержка населения городского округа Вичуга»</a:t>
                      </a:r>
                      <a:endParaRPr lang="ru-RU" sz="1200" b="0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49257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28851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  <a:tr h="36006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«Содействие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 Формирование современной городской  среды»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2018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657225" y="396875"/>
            <a:ext cx="7505700" cy="7921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Вичуга »</a:t>
            </a:r>
          </a:p>
          <a:p>
            <a:pPr eaLnBrk="0" hangingPunct="0">
              <a:defRPr/>
            </a:pPr>
            <a:endParaRPr lang="ru-RU" sz="40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535129"/>
              </p:ext>
            </p:extLst>
          </p:nvPr>
        </p:nvGraphicFramePr>
        <p:xfrm>
          <a:off x="404813" y="1352549"/>
          <a:ext cx="6124575" cy="5051917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124575"/>
              </a:tblGrid>
              <a:tr h="5980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дошкольного образования детей"  114 413 552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315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общего образования"  90 244 450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2848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детей" 9 472 688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3653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искусства"  14 361 816 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дополнительного образования в сфере физической культуры и спорта"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26 546 250 руб.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"Организация отдыха детей в каникулярное время в образовательных организациях"  2 163 950руб.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"Обеспечение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деятельности муниципальных образовательных организаций"  12 253 002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"Развитие кадрового и инновационного потенциала образования"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79 480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Подпрограмма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обучения в муниципальных учреждениях"  831 200руб.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Подпрограмма "Предоставление мер социальной поддержки в сфере образования"  6 899 192,96  руб.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Вичуга»</a:t>
            </a: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617538" y="1481138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культурного досуга и отдыха населения»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21 728 156,00 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7538" y="2374900"/>
            <a:ext cx="4824412" cy="782638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«Библиотечно- информационное обслуживание населения» 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3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263 221,00рублей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17538" y="3349625"/>
            <a:ext cx="4824412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«музейно - выставочная деятельность» 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2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714 259,00рублей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8612" y="4243389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муниципальных учреждений в области бухгалтерского учета » 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899 287,00рублей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28612" y="5373688"/>
            <a:ext cx="5113338" cy="1008062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083 111,00рублей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025" y="1341438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74663" y="1525588"/>
            <a:ext cx="4889500" cy="1111250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«Организация досуга населения в области физической культуры и спорта» 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9 243 670,00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20725" y="2819400"/>
            <a:ext cx="4578350" cy="158591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«Обеспечение деятельности  централизованной бухгалтерии Комитета по физической культуре и спорту администрации городского округа Вичуга » - </a:t>
            </a:r>
          </a:p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1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242 736,00 </a:t>
            </a: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рублей</a:t>
            </a: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563" y="2708275"/>
            <a:ext cx="2808287" cy="1798638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4797425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626 300,00 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388 200,00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</a:rPr>
              <a:t>150 000,00рублей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514 512,00 </a:t>
            </a:r>
            <a:r>
              <a:rPr lang="ru-RU" b="0" dirty="0">
                <a:solidFill>
                  <a:prstClr val="black"/>
                </a:solidFill>
              </a:rPr>
              <a:t>рублей</a:t>
            </a: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55"/>
          <p:cNvSpPr>
            <a:spLocks noChangeArrowheads="1"/>
          </p:cNvSpPr>
          <p:nvPr/>
        </p:nvSpPr>
        <p:spPr bwMode="auto">
          <a:xfrm>
            <a:off x="328613" y="1922463"/>
            <a:ext cx="5899150" cy="547687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ru-RU" sz="1200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12" name="Rectangle 157"/>
          <p:cNvSpPr>
            <a:spLocks noChangeArrowheads="1"/>
          </p:cNvSpPr>
          <p:nvPr/>
        </p:nvSpPr>
        <p:spPr bwMode="auto">
          <a:xfrm>
            <a:off x="328614" y="2705100"/>
            <a:ext cx="5822056" cy="1233488"/>
          </a:xfrm>
          <a:prstGeom prst="rect">
            <a:avLst/>
          </a:prstGeom>
          <a:ln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200" b="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многоквартирных  жилых домов и муниципального жилого фонда»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3013" name="Rectangle 159"/>
          <p:cNvSpPr>
            <a:spLocks noChangeArrowheads="1"/>
          </p:cNvSpPr>
          <p:nvPr/>
        </p:nvSpPr>
        <p:spPr bwMode="auto">
          <a:xfrm>
            <a:off x="419101" y="5641975"/>
            <a:ext cx="5638800" cy="88265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«Организация льготного банного обслуживания»</a:t>
            </a:r>
          </a:p>
        </p:txBody>
      </p:sp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267450" y="2078038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278563" y="3106738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75400" y="586740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613525" y="2005013"/>
            <a:ext cx="1296988" cy="576262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531 277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591300" y="2809874"/>
            <a:ext cx="1296988" cy="9429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733 700</a:t>
            </a:r>
          </a:p>
          <a:p>
            <a:pPr eaLnBrk="0" hangingPunct="0"/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4410075"/>
            <a:ext cx="1296987" cy="857250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261 300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1520" y="558627"/>
            <a:ext cx="8595617" cy="1008112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004087"/>
              </p:ext>
            </p:extLst>
          </p:nvPr>
        </p:nvGraphicFramePr>
        <p:xfrm>
          <a:off x="372169" y="1971675"/>
          <a:ext cx="5778500" cy="449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78500"/>
              </a:tblGrid>
              <a:tr h="4492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Подпрограмма «Обеспечение жильем молодых семей»</a:t>
                      </a:r>
                      <a:endParaRPr lang="ru-RU" sz="14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328612" y="4219575"/>
            <a:ext cx="5822057" cy="1219200"/>
          </a:xfrm>
          <a:prstGeom prst="rect">
            <a:avLst/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75400" y="462280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5" name="Rectangle 174"/>
          <p:cNvSpPr>
            <a:spLocks noChangeArrowheads="1"/>
          </p:cNvSpPr>
          <p:nvPr/>
        </p:nvSpPr>
        <p:spPr bwMode="auto">
          <a:xfrm>
            <a:off x="6713538" y="5641975"/>
            <a:ext cx="1295400" cy="101282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1 410 000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+mn-cs"/>
              </a:rPr>
              <a:t>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5" y="1733550"/>
            <a:ext cx="5641848" cy="3593592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463790" y="609600"/>
            <a:ext cx="8595617" cy="8667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«Экономическое развитие и инновационная экономика городского округа Вичуга»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38775" y="4267200"/>
            <a:ext cx="3398838" cy="16192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Подпрограмма «Поддержка субъектов малого и среднего предпринимательства</a:t>
            </a:r>
            <a:r>
              <a:rPr lang="ru-RU" sz="1600" b="0" dirty="0" smtClean="0">
                <a:solidFill>
                  <a:schemeClr val="bg1"/>
                </a:solidFill>
              </a:rPr>
              <a:t>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>
                <a:solidFill>
                  <a:schemeClr val="tx1"/>
                </a:solidFill>
              </a:rPr>
              <a:t>100 000 рублей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61598" y="1733550"/>
            <a:ext cx="3398838" cy="1619250"/>
          </a:xfrm>
          <a:prstGeom prst="rect">
            <a:avLst/>
          </a:prstGeom>
          <a:solidFill>
            <a:srgbClr val="CC99FF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rgbClr val="C00000"/>
                </a:solidFill>
              </a:rPr>
              <a:t>Подпрограмма «</a:t>
            </a:r>
            <a:r>
              <a:rPr lang="ru-RU" sz="1600" dirty="0" smtClean="0">
                <a:solidFill>
                  <a:srgbClr val="C00000"/>
                </a:solidFill>
              </a:rPr>
              <a:t>Повышение инвестиционной привлекательности городского округа Вичуга»</a:t>
            </a:r>
          </a:p>
          <a:p>
            <a:pPr>
              <a:defRPr/>
            </a:pPr>
            <a:endParaRPr lang="ru-RU" sz="160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dirty="0" smtClean="0">
                <a:solidFill>
                  <a:schemeClr val="accent5">
                    <a:lumMod val="25000"/>
                  </a:schemeClr>
                </a:solidFill>
              </a:rPr>
              <a:t>246 116 105,40 рублей</a:t>
            </a:r>
            <a:endParaRPr lang="ru-RU" sz="1600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413" y="3933825"/>
            <a:ext cx="52038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788988" y="620713"/>
            <a:ext cx="2700337" cy="15859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«Наружное освещение»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- 13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187 200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5580063" y="557213"/>
            <a:ext cx="3086100" cy="143986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1 758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200 руб.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268917">
            <a:off x="3021013" y="4352925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-2516006">
            <a:off x="2779713" y="2341563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386050">
            <a:off x="5859463" y="2073275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930" y="2425020"/>
            <a:ext cx="2696665" cy="210827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МП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Вичуга»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      –  </a:t>
            </a:r>
            <a:r>
              <a:rPr lang="ru-RU" sz="1600" dirty="0" smtClean="0">
                <a:solidFill>
                  <a:prstClr val="black"/>
                </a:solidFill>
                <a:cs typeface="+mn-cs"/>
              </a:rPr>
              <a:t>15 539 </a:t>
            </a:r>
            <a:r>
              <a:rPr lang="ru-RU" sz="1600" dirty="0">
                <a:solidFill>
                  <a:prstClr val="black"/>
                </a:solidFill>
                <a:cs typeface="+mn-cs"/>
              </a:rPr>
              <a:t>000 рублей  </a:t>
            </a:r>
          </a:p>
          <a:p>
            <a:pPr algn="just" eaLnBrk="0" hangingPunct="0">
              <a:defRPr/>
            </a:pPr>
            <a:endParaRPr lang="ru-RU" sz="2800" b="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395288" y="4076700"/>
            <a:ext cx="2520950" cy="2084388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  «Благоустройство 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     территорий</a:t>
            </a:r>
          </a:p>
          <a:p>
            <a:pPr algn="just"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593 600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  <a:p>
            <a:pPr eaLnBrk="0" hangingPunct="0">
              <a:defRPr/>
            </a:pP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3242550"/>
              </p:ext>
            </p:extLst>
          </p:nvPr>
        </p:nvGraphicFramePr>
        <p:xfrm>
          <a:off x="539552" y="1215802"/>
          <a:ext cx="80648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419796" y="701276"/>
            <a:ext cx="80241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Вичуга»  </a:t>
            </a: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+mn-lt"/>
              </a:rPr>
              <a:t>МП «Содействие занятости населения городского округа Вичуга»</a:t>
            </a:r>
          </a:p>
          <a:p>
            <a:pPr eaLnBrk="0" hangingPunct="0">
              <a:defRPr/>
            </a:pPr>
            <a:endParaRPr lang="ru-RU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100 998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85353" y="2188364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303 002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График приема: </a:t>
            </a:r>
            <a:r>
              <a:rPr lang="ru-RU" altLang="ru-RU" sz="1300" b="0" dirty="0">
                <a:latin typeface="Times New Roman" pitchFamily="18" charset="0"/>
              </a:rPr>
              <a:t>вторник 9.00-12.00, четверг 14.00-17.00 </a:t>
            </a:r>
            <a:r>
              <a:rPr lang="ru-RU" altLang="ru-RU" sz="1300" dirty="0">
                <a:latin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Телефон,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en-US" altLang="ru-RU" sz="1300" b="0" dirty="0">
                <a:latin typeface="Times New Roman" pitchFamily="18" charset="0"/>
              </a:rPr>
              <a:t>8</a:t>
            </a:r>
            <a:r>
              <a:rPr lang="ru-RU" altLang="ru-RU" sz="1300" b="0" dirty="0">
                <a:latin typeface="Times New Roman" pitchFamily="18" charset="0"/>
              </a:rPr>
              <a:t>.00 - 1</a:t>
            </a:r>
            <a:r>
              <a:rPr lang="en-US" altLang="ru-RU" sz="1300" b="0" dirty="0">
                <a:latin typeface="Times New Roman" pitchFamily="18" charset="0"/>
              </a:rPr>
              <a:t>7</a:t>
            </a:r>
            <a:r>
              <a:rPr lang="ru-RU" altLang="ru-RU" sz="1300" b="0" dirty="0">
                <a:latin typeface="Times New Roman" pitchFamily="18" charset="0"/>
              </a:rPr>
              <a:t>.00,  обеденный перерыв 12.00 - 13.00</a:t>
            </a: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213" y="2714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 </a:t>
            </a: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4522788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>
                <a:solidFill>
                  <a:srgbClr val="008000"/>
                </a:solidFill>
                <a:latin typeface="Times New Roman" pitchFamily="18" charset="0"/>
              </a:rPr>
              <a:t> что такое бюджетный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47650" y="1819275"/>
            <a:ext cx="874395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Times New Roman" pitchFamily="18" charset="0"/>
              </a:rPr>
              <a:t>       Бюджетный процесс - ежегодное формирование и исполнение бюджета</a:t>
            </a: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money_6d42b0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1519" y="164"/>
              <a:ext cx="40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бюджет.</a:t>
              </a: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2426" y="981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651" y="1298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765175"/>
            <a:ext cx="9144000" cy="6092825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271" y="10751"/>
                <a:ext cx="2056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17563" y="484188"/>
            <a:ext cx="7572375" cy="590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20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579438"/>
            <a:ext cx="3224212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-130175" y="255588"/>
            <a:ext cx="9009063" cy="5481637"/>
            <a:chOff x="0" y="73"/>
            <a:chExt cx="5675" cy="3765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0" y="73"/>
              <a:ext cx="403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2"/>
                  </a:solidFill>
                  <a:latin typeface="Times New Roman" pitchFamily="18" charset="0"/>
                </a:rPr>
                <a:t>            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4508" cy="1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«Общегосу-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50133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79938" y="3370263"/>
            <a:ext cx="1587" cy="1654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930" y="572"/>
              <a:ext cx="3987" cy="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rgbClr val="000080"/>
                  </a:solidFill>
                  <a:latin typeface="Times New Roman" pitchFamily="18" charset="0"/>
                </a:rPr>
                <a:t>На чем основывается составление проекта бюджета городского округа Вичуга</a:t>
              </a:r>
              <a:endParaRPr lang="ru-RU" altLang="ru-RU" sz="2000" b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8405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chemeClr val="accent5">
                    <a:lumMod val="75000"/>
                  </a:schemeClr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549275"/>
            <a:ext cx="26289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99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478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Воздушный поток">
    <a:majorFont>
      <a:latin typeface="Trebuchet MS"/>
      <a:ea typeface=""/>
      <a:cs typeface=""/>
      <a:font script="Jpan" typeface="HGｺﾞｼｯｸM"/>
      <a:font script="Hang" typeface="HY그래픽B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ｺﾞｼｯｸM"/>
      <a:font script="Hang" typeface="HY그래픽M"/>
      <a:font script="Hans" typeface="方正姚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23737</TotalTime>
  <Words>1921</Words>
  <Application>Microsoft Office PowerPoint</Application>
  <PresentationFormat>Экран (4:3)</PresentationFormat>
  <Paragraphs>483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Пиксел</vt:lpstr>
      <vt:lpstr>Капсулы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Ласточкин</cp:lastModifiedBy>
  <cp:revision>1514</cp:revision>
  <cp:lastPrinted>2016-11-29T06:38:16Z</cp:lastPrinted>
  <dcterms:modified xsi:type="dcterms:W3CDTF">2017-12-06T10:21:54Z</dcterms:modified>
</cp:coreProperties>
</file>