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theme/themeOverride2.xml" ContentType="application/vnd.openxmlformats-officedocument.themeOverride+xml"/>
  <Override PartName="/ppt/drawings/drawing1.xml" ContentType="application/vnd.openxmlformats-officedocument.drawingml.chartshapes+xml"/>
  <Override PartName="/ppt/charts/chart5.xml" ContentType="application/vnd.openxmlformats-officedocument.drawingml.chart+xml"/>
  <Override PartName="/ppt/drawings/drawing2.xml" ContentType="application/vnd.openxmlformats-officedocument.drawingml.chartshapes+xml"/>
  <Override PartName="/ppt/charts/chart6.xml" ContentType="application/vnd.openxmlformats-officedocument.drawingml.chart+xml"/>
  <Override PartName="/ppt/drawings/drawing3.xml" ContentType="application/vnd.openxmlformats-officedocument.drawingml.chartshapes+xml"/>
  <Override PartName="/ppt/charts/chart7.xml" ContentType="application/vnd.openxmlformats-officedocument.drawingml.chart+xml"/>
  <Override PartName="/ppt/theme/themeOverride3.xml" ContentType="application/vnd.openxmlformats-officedocument.themeOverride+xml"/>
  <Override PartName="/ppt/drawings/drawing4.xml" ContentType="application/vnd.openxmlformats-officedocument.drawingml.chartshapes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theme/themeOverride4.xml" ContentType="application/vnd.openxmlformats-officedocument.themeOverride+xml"/>
  <Override PartName="/ppt/charts/chart10.xml" ContentType="application/vnd.openxmlformats-officedocument.drawingml.chart+xml"/>
  <Override PartName="/ppt/theme/themeOverride5.xml" ContentType="application/vnd.openxmlformats-officedocument.themeOverride+xml"/>
  <Override PartName="/ppt/notesSlides/notesSlide1.xml" ContentType="application/vnd.openxmlformats-officedocument.presentationml.notesSlide+xml"/>
  <Override PartName="/ppt/charts/chart11.xml" ContentType="application/vnd.openxmlformats-officedocument.drawingml.chart+xml"/>
  <Override PartName="/ppt/theme/themeOverride6.xml" ContentType="application/vnd.openxmlformats-officedocument.themeOverride+xml"/>
  <Override PartName="/ppt/drawings/drawing5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679" r:id="rId2"/>
  </p:sldMasterIdLst>
  <p:notesMasterIdLst>
    <p:notesMasterId r:id="rId34"/>
  </p:notesMasterIdLst>
  <p:sldIdLst>
    <p:sldId id="625" r:id="rId3"/>
    <p:sldId id="626" r:id="rId4"/>
    <p:sldId id="627" r:id="rId5"/>
    <p:sldId id="629" r:id="rId6"/>
    <p:sldId id="651" r:id="rId7"/>
    <p:sldId id="628" r:id="rId8"/>
    <p:sldId id="652" r:id="rId9"/>
    <p:sldId id="632" r:id="rId10"/>
    <p:sldId id="653" r:id="rId11"/>
    <p:sldId id="709" r:id="rId12"/>
    <p:sldId id="657" r:id="rId13"/>
    <p:sldId id="630" r:id="rId14"/>
    <p:sldId id="669" r:id="rId15"/>
    <p:sldId id="655" r:id="rId16"/>
    <p:sldId id="656" r:id="rId17"/>
    <p:sldId id="677" r:id="rId18"/>
    <p:sldId id="696" r:id="rId19"/>
    <p:sldId id="697" r:id="rId20"/>
    <p:sldId id="710" r:id="rId21"/>
    <p:sldId id="712" r:id="rId22"/>
    <p:sldId id="722" r:id="rId23"/>
    <p:sldId id="723" r:id="rId24"/>
    <p:sldId id="713" r:id="rId25"/>
    <p:sldId id="714" r:id="rId26"/>
    <p:sldId id="715" r:id="rId27"/>
    <p:sldId id="716" r:id="rId28"/>
    <p:sldId id="717" r:id="rId29"/>
    <p:sldId id="718" r:id="rId30"/>
    <p:sldId id="719" r:id="rId31"/>
    <p:sldId id="721" r:id="rId32"/>
    <p:sldId id="650" r:id="rId33"/>
  </p:sldIdLst>
  <p:sldSz cx="9144000" cy="6858000" type="screen4x3"/>
  <p:notesSz cx="6797675" cy="9926638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1400" b="1" kern="1200">
        <a:solidFill>
          <a:schemeClr val="bg2"/>
        </a:solidFill>
        <a:latin typeface="Times New Roman" pitchFamily="18" charset="0"/>
        <a:ea typeface="+mn-ea"/>
        <a:cs typeface="Arial" pitchFamily="34" charset="0"/>
      </a:defRPr>
    </a:lvl1pPr>
    <a:lvl2pPr marL="457200" algn="ctr" rtl="0" fontAlgn="base">
      <a:spcBef>
        <a:spcPct val="0"/>
      </a:spcBef>
      <a:spcAft>
        <a:spcPct val="0"/>
      </a:spcAft>
      <a:defRPr sz="1400" b="1" kern="1200">
        <a:solidFill>
          <a:schemeClr val="bg2"/>
        </a:solidFill>
        <a:latin typeface="Times New Roman" pitchFamily="18" charset="0"/>
        <a:ea typeface="+mn-ea"/>
        <a:cs typeface="Arial" pitchFamily="34" charset="0"/>
      </a:defRPr>
    </a:lvl2pPr>
    <a:lvl3pPr marL="914400" algn="ctr" rtl="0" fontAlgn="base">
      <a:spcBef>
        <a:spcPct val="0"/>
      </a:spcBef>
      <a:spcAft>
        <a:spcPct val="0"/>
      </a:spcAft>
      <a:defRPr sz="1400" b="1" kern="1200">
        <a:solidFill>
          <a:schemeClr val="bg2"/>
        </a:solidFill>
        <a:latin typeface="Times New Roman" pitchFamily="18" charset="0"/>
        <a:ea typeface="+mn-ea"/>
        <a:cs typeface="Arial" pitchFamily="34" charset="0"/>
      </a:defRPr>
    </a:lvl3pPr>
    <a:lvl4pPr marL="1371600" algn="ctr" rtl="0" fontAlgn="base">
      <a:spcBef>
        <a:spcPct val="0"/>
      </a:spcBef>
      <a:spcAft>
        <a:spcPct val="0"/>
      </a:spcAft>
      <a:defRPr sz="1400" b="1" kern="1200">
        <a:solidFill>
          <a:schemeClr val="bg2"/>
        </a:solidFill>
        <a:latin typeface="Times New Roman" pitchFamily="18" charset="0"/>
        <a:ea typeface="+mn-ea"/>
        <a:cs typeface="Arial" pitchFamily="34" charset="0"/>
      </a:defRPr>
    </a:lvl4pPr>
    <a:lvl5pPr marL="1828800" algn="ctr" rtl="0" fontAlgn="base">
      <a:spcBef>
        <a:spcPct val="0"/>
      </a:spcBef>
      <a:spcAft>
        <a:spcPct val="0"/>
      </a:spcAft>
      <a:defRPr sz="1400" b="1" kern="1200">
        <a:solidFill>
          <a:schemeClr val="bg2"/>
        </a:solidFill>
        <a:latin typeface="Times New Roman" pitchFamily="18" charset="0"/>
        <a:ea typeface="+mn-ea"/>
        <a:cs typeface="Arial" pitchFamily="34" charset="0"/>
      </a:defRPr>
    </a:lvl5pPr>
    <a:lvl6pPr marL="2286000" algn="l" defTabSz="914400" rtl="0" eaLnBrk="1" latinLnBrk="0" hangingPunct="1">
      <a:defRPr sz="1400" b="1" kern="1200">
        <a:solidFill>
          <a:schemeClr val="bg2"/>
        </a:solidFill>
        <a:latin typeface="Times New Roman" pitchFamily="18" charset="0"/>
        <a:ea typeface="+mn-ea"/>
        <a:cs typeface="Arial" pitchFamily="34" charset="0"/>
      </a:defRPr>
    </a:lvl6pPr>
    <a:lvl7pPr marL="2743200" algn="l" defTabSz="914400" rtl="0" eaLnBrk="1" latinLnBrk="0" hangingPunct="1">
      <a:defRPr sz="1400" b="1" kern="1200">
        <a:solidFill>
          <a:schemeClr val="bg2"/>
        </a:solidFill>
        <a:latin typeface="Times New Roman" pitchFamily="18" charset="0"/>
        <a:ea typeface="+mn-ea"/>
        <a:cs typeface="Arial" pitchFamily="34" charset="0"/>
      </a:defRPr>
    </a:lvl7pPr>
    <a:lvl8pPr marL="3200400" algn="l" defTabSz="914400" rtl="0" eaLnBrk="1" latinLnBrk="0" hangingPunct="1">
      <a:defRPr sz="1400" b="1" kern="1200">
        <a:solidFill>
          <a:schemeClr val="bg2"/>
        </a:solidFill>
        <a:latin typeface="Times New Roman" pitchFamily="18" charset="0"/>
        <a:ea typeface="+mn-ea"/>
        <a:cs typeface="Arial" pitchFamily="34" charset="0"/>
      </a:defRPr>
    </a:lvl8pPr>
    <a:lvl9pPr marL="3657600" algn="l" defTabSz="914400" rtl="0" eaLnBrk="1" latinLnBrk="0" hangingPunct="1">
      <a:defRPr sz="1400" b="1" kern="1200">
        <a:solidFill>
          <a:schemeClr val="bg2"/>
        </a:solidFill>
        <a:latin typeface="Times New Roman" pitchFamily="18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FFFA"/>
    <a:srgbClr val="CC99FF"/>
    <a:srgbClr val="940E7A"/>
    <a:srgbClr val="FFFFFF"/>
    <a:srgbClr val="871B2D"/>
    <a:srgbClr val="0000FF"/>
    <a:srgbClr val="9276E0"/>
    <a:srgbClr val="CC9900"/>
    <a:srgbClr val="0A987D"/>
    <a:srgbClr val="7D5C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58" autoAdjust="0"/>
    <p:restoredTop sz="97203" autoAdjust="0"/>
  </p:normalViewPr>
  <p:slideViewPr>
    <p:cSldViewPr snapToGrid="0">
      <p:cViewPr>
        <p:scale>
          <a:sx n="100" d="100"/>
          <a:sy n="100" d="100"/>
        </p:scale>
        <p:origin x="-2106" y="-3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8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oleObject" Target="file:///\\Fin61\&#1055;&#1056;&#1045;&#1047;&#1045;&#1053;&#1058;&#1040;&#1062;&#1048;&#1048;\&#1041;&#1102;&#1076;&#1078;&#1077;&#1090;%20&#1076;&#1083;&#1103;%20&#1075;&#1088;&#1072;&#1078;&#1076;&#1072;&#1085;\&#1050;&#1086;&#1087;&#1080;&#1103;%20&#1057;&#1090;&#1088;&#1091;&#1082;&#1090;&#1091;&#1088;&#1072;%20&#1088;&#1072;&#1089;&#1093;&#1086;&#1076;&#1086;&#1074;%20&#1087;&#1086;%20&#1087;&#1077;&#1088;&#1077;&#1076;&#1072;&#1085;&#1085;&#1099;&#1084;%20&#1087;&#1086;&#1083;&#1085;&#1086;&#1084;&#1086;&#1095;&#1080;&#1103;&#1084;%202016.xls" TargetMode="External"/><Relationship Id="rId1" Type="http://schemas.openxmlformats.org/officeDocument/2006/relationships/themeOverride" Target="../theme/themeOverride5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5.xml"/><Relationship Id="rId2" Type="http://schemas.openxmlformats.org/officeDocument/2006/relationships/oleObject" Target="file:///d:\&#1052;&#1086;&#1080;%20&#1076;&#1086;&#1082;&#1091;&#1084;&#1077;&#1085;&#1090;&#1099;\&#1052;&#1086;&#1080;%20&#1076;&#1086;&#1082;&#1091;&#1084;&#1077;&#1085;&#1090;&#1099;\&#1055;&#1056;&#1045;&#1047;&#1045;&#1053;&#1058;&#1040;&#1062;&#1048;&#1048;\&#1041;&#1102;&#1076;&#1078;&#1077;&#1090;%20&#1076;&#1083;&#1103;%20&#1075;&#1088;&#1072;&#1078;&#1076;&#1072;&#1085;\%20&#1052;&#1091;&#1085;&#1080;&#1094;&#1080;&#1087;&#1072;&#1083;&#1100;&#1085;&#1099;&#1081;%20&#1076;&#1086;&#1083;&#1075;%20&#1080;%20&#1089;&#1090;&#1088;&#1091;&#1082;&#1090;&#1091;&#1088;&#1072;%20&#1076;&#1086;&#1083;&#1075;&#1072;%20.xls" TargetMode="External"/><Relationship Id="rId1" Type="http://schemas.openxmlformats.org/officeDocument/2006/relationships/themeOverride" Target="../theme/themeOverride6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../embeddings/oleObject2.bin"/><Relationship Id="rId1" Type="http://schemas.openxmlformats.org/officeDocument/2006/relationships/themeOverride" Target="../theme/themeOverride2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Excel3.xlsx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_____Microsoft_Excel4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4.xml"/><Relationship Id="rId2" Type="http://schemas.openxmlformats.org/officeDocument/2006/relationships/oleObject" Target="../embeddings/oleObject3.bin"/><Relationship Id="rId1" Type="http://schemas.openxmlformats.org/officeDocument/2006/relationships/themeOverride" Target="../theme/themeOverride3.xm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4.bin"/><Relationship Id="rId1" Type="http://schemas.openxmlformats.org/officeDocument/2006/relationships/themeOverride" Target="../theme/themeOverrid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plotArea>
      <c:layout>
        <c:manualLayout>
          <c:layoutTarget val="inner"/>
          <c:xMode val="edge"/>
          <c:yMode val="edge"/>
          <c:x val="6.394999736521699E-2"/>
          <c:y val="0.14816302730810355"/>
          <c:w val="0.47432405200627797"/>
          <c:h val="0.93691756272401439"/>
        </c:manualLayout>
      </c:layout>
      <c:doughnut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99"/>
        <c:holeSize val="19"/>
      </c:doughnutChart>
      <c:spPr>
        <a:noFill/>
        <a:ln w="25385">
          <a:noFill/>
        </a:ln>
      </c:spPr>
    </c:plotArea>
    <c:legend>
      <c:legendPos val="r"/>
      <c:layout>
        <c:manualLayout>
          <c:xMode val="edge"/>
          <c:yMode val="edge"/>
          <c:x val="0.69892705784658271"/>
          <c:y val="2.0949289735729599E-3"/>
          <c:w val="0.29805809866986965"/>
          <c:h val="0.86831940854721401"/>
        </c:manualLayout>
      </c:layout>
      <c:overlay val="0"/>
      <c:txPr>
        <a:bodyPr/>
        <a:lstStyle/>
        <a:p>
          <a:pPr rtl="0">
            <a:defRPr sz="1199" b="1">
              <a:latin typeface="Arial" panose="020B0604020202020204" pitchFamily="34" charset="0"/>
              <a:ea typeface="Batang" panose="02030600000101010101" pitchFamily="18" charset="-127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3.6714670592156412E-2"/>
          <c:y val="0"/>
          <c:w val="0.91615792689701148"/>
          <c:h val="1"/>
        </c:manualLayout>
      </c:layout>
      <c:bubbleChart>
        <c:varyColors val="0"/>
        <c:ser>
          <c:idx val="3"/>
          <c:order val="0"/>
          <c:spPr>
            <a:ln w="25400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xVal>
            <c:numRef>
              <c:f>Лист1!$B$3</c:f>
              <c:numCache>
                <c:formatCode>General</c:formatCode>
                <c:ptCount val="1"/>
                <c:pt idx="0">
                  <c:v>1</c:v>
                </c:pt>
              </c:numCache>
            </c:numRef>
          </c:xVal>
          <c:yVal>
            <c:numRef>
              <c:f>Лист1!$B$10</c:f>
              <c:numCache>
                <c:formatCode>General</c:formatCode>
                <c:ptCount val="1"/>
                <c:pt idx="0">
                  <c:v>35</c:v>
                </c:pt>
              </c:numCache>
            </c:numRef>
          </c:yVal>
          <c:bubbleSize>
            <c:numRef>
              <c:f>Лист1!$B$11</c:f>
              <c:numCache>
                <c:formatCode>General</c:formatCode>
                <c:ptCount val="1"/>
                <c:pt idx="0">
                  <c:v>40</c:v>
                </c:pt>
              </c:numCache>
            </c:numRef>
          </c:bubbleSize>
          <c:bubble3D val="0"/>
        </c:ser>
        <c:ser>
          <c:idx val="4"/>
          <c:order val="1"/>
          <c:spPr>
            <a:ln w="25400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xVal>
            <c:numRef>
              <c:f>Лист1!$B$3</c:f>
              <c:numCache>
                <c:formatCode>General</c:formatCode>
                <c:ptCount val="1"/>
                <c:pt idx="0">
                  <c:v>1</c:v>
                </c:pt>
              </c:numCache>
            </c:numRef>
          </c:xVal>
          <c:yVal>
            <c:numRef>
              <c:f>Лист1!$B$12</c:f>
              <c:numCache>
                <c:formatCode>General</c:formatCode>
                <c:ptCount val="1"/>
                <c:pt idx="0">
                  <c:v>45</c:v>
                </c:pt>
              </c:numCache>
            </c:numRef>
          </c:yVal>
          <c:bubbleSize>
            <c:numRef>
              <c:f>Лист1!$B$13</c:f>
              <c:numCache>
                <c:formatCode>General</c:formatCode>
                <c:ptCount val="1"/>
                <c:pt idx="0">
                  <c:v>50</c:v>
                </c:pt>
              </c:numCache>
            </c:numRef>
          </c:bubbleSize>
          <c:bubble3D val="0"/>
        </c:ser>
        <c:ser>
          <c:idx val="5"/>
          <c:order val="2"/>
          <c:spPr>
            <a:ln w="25400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xVal>
            <c:numRef>
              <c:f>Лист1!$B$3</c:f>
              <c:numCache>
                <c:formatCode>General</c:formatCode>
                <c:ptCount val="1"/>
                <c:pt idx="0">
                  <c:v>1</c:v>
                </c:pt>
              </c:numCache>
            </c:numRef>
          </c:xVal>
          <c:yVal>
            <c:numRef>
              <c:f>Лист1!$B$14</c:f>
              <c:numCache>
                <c:formatCode>General</c:formatCode>
                <c:ptCount val="1"/>
                <c:pt idx="0">
                  <c:v>55</c:v>
                </c:pt>
              </c:numCache>
            </c:numRef>
          </c:yVal>
          <c:bubbleSize>
            <c:numRef>
              <c:f>Лист1!$B$15</c:f>
              <c:numCache>
                <c:formatCode>General</c:formatCode>
                <c:ptCount val="1"/>
                <c:pt idx="0">
                  <c:v>60</c:v>
                </c:pt>
              </c:numCache>
            </c:numRef>
          </c:bubbleSize>
          <c:bubble3D val="0"/>
        </c:ser>
        <c:ser>
          <c:idx val="6"/>
          <c:order val="3"/>
          <c:spPr>
            <a:ln w="25400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xVal>
            <c:numRef>
              <c:f>Лист1!$B$3</c:f>
              <c:numCache>
                <c:formatCode>General</c:formatCode>
                <c:ptCount val="1"/>
                <c:pt idx="0">
                  <c:v>1</c:v>
                </c:pt>
              </c:numCache>
            </c:numRef>
          </c:xVal>
          <c:yVal>
            <c:numRef>
              <c:f>Лист1!$B$16</c:f>
              <c:numCache>
                <c:formatCode>General</c:formatCode>
                <c:ptCount val="1"/>
                <c:pt idx="0">
                  <c:v>65</c:v>
                </c:pt>
              </c:numCache>
            </c:numRef>
          </c:yVal>
          <c:bubbleSize>
            <c:numRef>
              <c:f>Лист1!$B$17</c:f>
              <c:numCache>
                <c:formatCode>General</c:formatCode>
                <c:ptCount val="1"/>
                <c:pt idx="0">
                  <c:v>70</c:v>
                </c:pt>
              </c:numCache>
            </c:numRef>
          </c:bubbleSize>
          <c:bubble3D val="0"/>
        </c:ser>
        <c:ser>
          <c:idx val="7"/>
          <c:order val="4"/>
          <c:spPr>
            <a:ln w="25400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xVal>
            <c:numRef>
              <c:f>Лист1!$B$3</c:f>
              <c:numCache>
                <c:formatCode>General</c:formatCode>
                <c:ptCount val="1"/>
                <c:pt idx="0">
                  <c:v>1</c:v>
                </c:pt>
              </c:numCache>
            </c:numRef>
          </c:xVal>
          <c:yVal>
            <c:numRef>
              <c:f>Лист1!$B$18</c:f>
              <c:numCache>
                <c:formatCode>General</c:formatCode>
                <c:ptCount val="1"/>
                <c:pt idx="0">
                  <c:v>75</c:v>
                </c:pt>
              </c:numCache>
            </c:numRef>
          </c:yVal>
          <c:bubbleSize>
            <c:numRef>
              <c:f>Лист1!$B$19</c:f>
              <c:numCache>
                <c:formatCode>General</c:formatCode>
                <c:ptCount val="1"/>
                <c:pt idx="0">
                  <c:v>80</c:v>
                </c:pt>
              </c:numCache>
            </c:numRef>
          </c:bubbleSize>
          <c:bubble3D val="0"/>
        </c:ser>
        <c:ser>
          <c:idx val="8"/>
          <c:order val="5"/>
          <c:spPr>
            <a:ln w="25400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trendline>
            <c:trendlineType val="linear"/>
            <c:dispRSqr val="0"/>
            <c:dispEq val="0"/>
          </c:trendline>
          <c:xVal>
            <c:numRef>
              <c:f>Лист1!$B$3</c:f>
              <c:numCache>
                <c:formatCode>General</c:formatCode>
                <c:ptCount val="1"/>
                <c:pt idx="0">
                  <c:v>1</c:v>
                </c:pt>
              </c:numCache>
            </c:numRef>
          </c:xVal>
          <c:yVal>
            <c:numRef>
              <c:f>Лист1!$B$20</c:f>
              <c:numCache>
                <c:formatCode>General</c:formatCode>
                <c:ptCount val="1"/>
                <c:pt idx="0">
                  <c:v>85</c:v>
                </c:pt>
              </c:numCache>
            </c:numRef>
          </c:yVal>
          <c:bubbleSize>
            <c:numRef>
              <c:f>Лист1!$B$21</c:f>
              <c:numCache>
                <c:formatCode>General</c:formatCode>
                <c:ptCount val="1"/>
                <c:pt idx="0">
                  <c:v>90</c:v>
                </c:pt>
              </c:numCache>
            </c:numRef>
          </c:bubbleSize>
          <c:bubble3D val="0"/>
        </c:ser>
        <c:ser>
          <c:idx val="9"/>
          <c:order val="6"/>
          <c:spPr>
            <a:ln w="25400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xVal>
            <c:numRef>
              <c:f>Лист1!$B$3</c:f>
              <c:numCache>
                <c:formatCode>General</c:formatCode>
                <c:ptCount val="1"/>
                <c:pt idx="0">
                  <c:v>1</c:v>
                </c:pt>
              </c:numCache>
            </c:numRef>
          </c:xVal>
          <c:yVal>
            <c:numRef>
              <c:f>Лист1!$B$22</c:f>
              <c:numCache>
                <c:formatCode>General</c:formatCode>
                <c:ptCount val="1"/>
                <c:pt idx="0">
                  <c:v>95</c:v>
                </c:pt>
              </c:numCache>
            </c:numRef>
          </c:yVal>
          <c:bubbleSize>
            <c:numRef>
              <c:f>Лист1!$B$23</c:f>
              <c:numCache>
                <c:formatCode>General</c:formatCode>
                <c:ptCount val="1"/>
                <c:pt idx="0">
                  <c:v>100</c:v>
                </c:pt>
              </c:numCache>
            </c:numRef>
          </c:bubbleSize>
          <c:bubble3D val="0"/>
        </c:ser>
        <c:ser>
          <c:idx val="10"/>
          <c:order val="7"/>
          <c:spPr>
            <a:ln w="25400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xVal>
            <c:numRef>
              <c:f>Лист1!$B$3</c:f>
              <c:numCache>
                <c:formatCode>General</c:formatCode>
                <c:ptCount val="1"/>
                <c:pt idx="0">
                  <c:v>1</c:v>
                </c:pt>
              </c:numCache>
            </c:numRef>
          </c:xVal>
          <c:yVal>
            <c:numRef>
              <c:f>Лист1!$B$24</c:f>
              <c:numCache>
                <c:formatCode>General</c:formatCode>
                <c:ptCount val="1"/>
                <c:pt idx="0">
                  <c:v>105</c:v>
                </c:pt>
              </c:numCache>
            </c:numRef>
          </c:yVal>
          <c:bubbleSize>
            <c:numRef>
              <c:f>Лист1!$B$25</c:f>
              <c:numCache>
                <c:formatCode>General</c:formatCode>
                <c:ptCount val="1"/>
                <c:pt idx="0">
                  <c:v>110</c:v>
                </c:pt>
              </c:numCache>
            </c:numRef>
          </c:bubbleSize>
          <c:bubble3D val="0"/>
        </c:ser>
        <c:ser>
          <c:idx val="11"/>
          <c:order val="8"/>
          <c:spPr>
            <a:ln w="25400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xVal>
            <c:numRef>
              <c:f>Лист1!$B$3</c:f>
              <c:numCache>
                <c:formatCode>General</c:formatCode>
                <c:ptCount val="1"/>
                <c:pt idx="0">
                  <c:v>1</c:v>
                </c:pt>
              </c:numCache>
            </c:numRef>
          </c:xVal>
          <c:yVal>
            <c:numRef>
              <c:f>Лист1!$B$26</c:f>
              <c:numCache>
                <c:formatCode>General</c:formatCode>
                <c:ptCount val="1"/>
                <c:pt idx="0">
                  <c:v>115</c:v>
                </c:pt>
              </c:numCache>
            </c:numRef>
          </c:yVal>
          <c:bubbleSize>
            <c:numRef>
              <c:f>Лист1!$B$27</c:f>
              <c:numCache>
                <c:formatCode>General</c:formatCode>
                <c:ptCount val="1"/>
                <c:pt idx="0">
                  <c:v>120</c:v>
                </c:pt>
              </c:numCache>
            </c:numRef>
          </c:bubbleSize>
          <c:bubble3D val="0"/>
        </c:ser>
        <c:ser>
          <c:idx val="12"/>
          <c:order val="9"/>
          <c:spPr>
            <a:ln w="25400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xVal>
            <c:numRef>
              <c:f>Лист1!$B$3</c:f>
              <c:numCache>
                <c:formatCode>General</c:formatCode>
                <c:ptCount val="1"/>
                <c:pt idx="0">
                  <c:v>1</c:v>
                </c:pt>
              </c:numCache>
            </c:numRef>
          </c:xVal>
          <c:yVal>
            <c:numRef>
              <c:f>Лист1!$B$28</c:f>
              <c:numCache>
                <c:formatCode>General</c:formatCode>
                <c:ptCount val="1"/>
                <c:pt idx="0">
                  <c:v>125</c:v>
                </c:pt>
              </c:numCache>
            </c:numRef>
          </c:yVal>
          <c:bubbleSize>
            <c:numRef>
              <c:f>Лист1!$B$29</c:f>
              <c:numCache>
                <c:formatCode>General</c:formatCode>
                <c:ptCount val="1"/>
                <c:pt idx="0">
                  <c:v>130</c:v>
                </c:pt>
              </c:numCache>
            </c:numRef>
          </c:bubbleSize>
          <c:bubble3D val="0"/>
        </c:ser>
        <c:ser>
          <c:idx val="13"/>
          <c:order val="10"/>
          <c:spPr>
            <a:ln w="25400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xVal>
            <c:numRef>
              <c:f>Лист1!$B$3</c:f>
              <c:numCache>
                <c:formatCode>General</c:formatCode>
                <c:ptCount val="1"/>
                <c:pt idx="0">
                  <c:v>1</c:v>
                </c:pt>
              </c:numCache>
            </c:numRef>
          </c:xVal>
          <c:yVal>
            <c:numRef>
              <c:f>Лист1!$B$30</c:f>
              <c:numCache>
                <c:formatCode>General</c:formatCode>
                <c:ptCount val="1"/>
                <c:pt idx="0">
                  <c:v>135</c:v>
                </c:pt>
              </c:numCache>
            </c:numRef>
          </c:yVal>
          <c:bubbleSize>
            <c:numRef>
              <c:f>Лист1!$B$31</c:f>
              <c:numCache>
                <c:formatCode>General</c:formatCode>
                <c:ptCount val="1"/>
                <c:pt idx="0">
                  <c:v>140</c:v>
                </c:pt>
              </c:numCache>
            </c:numRef>
          </c:bubbleSize>
          <c:bubble3D val="0"/>
        </c:ser>
        <c:ser>
          <c:idx val="14"/>
          <c:order val="11"/>
          <c:spPr>
            <a:ln w="25400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xVal>
            <c:numRef>
              <c:f>Лист1!$B$3</c:f>
              <c:numCache>
                <c:formatCode>General</c:formatCode>
                <c:ptCount val="1"/>
                <c:pt idx="0">
                  <c:v>1</c:v>
                </c:pt>
              </c:numCache>
            </c:numRef>
          </c:xVal>
          <c:yVal>
            <c:numRef>
              <c:f>Лист1!$B$32</c:f>
              <c:numCache>
                <c:formatCode>General</c:formatCode>
                <c:ptCount val="1"/>
                <c:pt idx="0">
                  <c:v>145</c:v>
                </c:pt>
              </c:numCache>
            </c:numRef>
          </c:yVal>
          <c:bubbleSize>
            <c:numRef>
              <c:f>Лист1!$B$33</c:f>
              <c:numCache>
                <c:formatCode>General</c:formatCode>
                <c:ptCount val="1"/>
                <c:pt idx="0">
                  <c:v>150</c:v>
                </c:pt>
              </c:numCache>
            </c:numRef>
          </c:bubbleSize>
          <c:bubble3D val="0"/>
        </c:ser>
        <c:ser>
          <c:idx val="15"/>
          <c:order val="12"/>
          <c:spPr>
            <a:ln w="25400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xVal>
            <c:numRef>
              <c:f>Лист1!$B$3</c:f>
              <c:numCache>
                <c:formatCode>General</c:formatCode>
                <c:ptCount val="1"/>
                <c:pt idx="0">
                  <c:v>1</c:v>
                </c:pt>
              </c:numCache>
            </c:numRef>
          </c:xVal>
          <c:yVal>
            <c:numRef>
              <c:f>Лист1!$B$34</c:f>
              <c:numCache>
                <c:formatCode>General</c:formatCode>
                <c:ptCount val="1"/>
                <c:pt idx="0">
                  <c:v>155</c:v>
                </c:pt>
              </c:numCache>
            </c:numRef>
          </c:yVal>
          <c:bubbleSize>
            <c:numRef>
              <c:f>Лист1!$B$35</c:f>
              <c:numCache>
                <c:formatCode>General</c:formatCode>
                <c:ptCount val="1"/>
                <c:pt idx="0">
                  <c:v>160</c:v>
                </c:pt>
              </c:numCache>
            </c:numRef>
          </c:bubbleSize>
          <c:bubble3D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bubbleScale val="100"/>
        <c:showNegBubbles val="0"/>
        <c:axId val="82143872"/>
        <c:axId val="82153856"/>
      </c:bubbleChart>
      <c:valAx>
        <c:axId val="82143872"/>
        <c:scaling>
          <c:orientation val="minMax"/>
          <c:max val="1.1000000000000001"/>
          <c:min val="0.9"/>
        </c:scaling>
        <c:delete val="1"/>
        <c:axPos val="b"/>
        <c:numFmt formatCode="General" sourceLinked="1"/>
        <c:majorTickMark val="out"/>
        <c:minorTickMark val="none"/>
        <c:tickLblPos val="nextTo"/>
        <c:crossAx val="82153856"/>
        <c:crosses val="autoZero"/>
        <c:crossBetween val="midCat"/>
      </c:valAx>
      <c:valAx>
        <c:axId val="82153856"/>
        <c:scaling>
          <c:orientation val="minMax"/>
          <c:max val="170"/>
          <c:min val="0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82143872"/>
        <c:crossesAt val="0.9"/>
        <c:crossBetween val="midCat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2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8"/>
    </mc:Choice>
    <mc:Fallback>
      <c:style val="2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3924268461896736E-5"/>
          <c:y val="3.3639444102170464E-2"/>
          <c:w val="0.64056313482899063"/>
          <c:h val="0.96158154144489005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2">
    <c:autoUpdate val="0"/>
  </c:externalData>
  <c:userShapes r:id="rId3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9.0352583814811926E-2"/>
          <c:y val="0.25145806331730658"/>
          <c:w val="0.46405631639279415"/>
          <c:h val="0.74659679929389355"/>
        </c:manualLayout>
      </c:layout>
      <c:doughnutChart>
        <c:varyColors val="1"/>
        <c:ser>
          <c:idx val="0"/>
          <c:order val="0"/>
          <c:dPt>
            <c:idx val="0"/>
            <c:bubble3D val="0"/>
          </c:dPt>
          <c:dPt>
            <c:idx val="1"/>
            <c:bubble3D val="0"/>
          </c:dPt>
          <c:dPt>
            <c:idx val="2"/>
            <c:bubble3D val="0"/>
          </c:dPt>
          <c:dPt>
            <c:idx val="3"/>
            <c:bubble3D val="0"/>
          </c:dPt>
          <c:dPt>
            <c:idx val="4"/>
            <c:bubble3D val="0"/>
          </c:dPt>
          <c:dPt>
            <c:idx val="5"/>
            <c:bubble3D val="0"/>
          </c:dPt>
          <c:dPt>
            <c:idx val="6"/>
            <c:bubble3D val="0"/>
          </c:dPt>
          <c:dLbls>
            <c:dLbl>
              <c:idx val="0"/>
              <c:layout>
                <c:manualLayout>
                  <c:x val="2.3469013568023469E-2"/>
                  <c:y val="-1.415929203539823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>
                        <a:latin typeface="Liberation Serif" panose="02020603050405020304" pitchFamily="18" charset="0"/>
                      </a:rPr>
                      <a:t>6</a:t>
                    </a:r>
                    <a:r>
                      <a:rPr lang="ru-RU" dirty="0" smtClean="0">
                        <a:latin typeface="Liberation Serif" panose="02020603050405020304" pitchFamily="18" charset="0"/>
                      </a:rPr>
                      <a:t>2</a:t>
                    </a:r>
                    <a:r>
                      <a:rPr lang="en-US" dirty="0" smtClean="0">
                        <a:latin typeface="Liberation Serif" panose="02020603050405020304" pitchFamily="18" charset="0"/>
                      </a:rPr>
                      <a:t>,</a:t>
                    </a:r>
                    <a:r>
                      <a:rPr lang="ru-RU" dirty="0" smtClean="0">
                        <a:latin typeface="Liberation Serif" panose="02020603050405020304" pitchFamily="18" charset="0"/>
                      </a:rPr>
                      <a:t>4 млн.руб;</a:t>
                    </a:r>
                  </a:p>
                  <a:p>
                    <a:r>
                      <a:rPr lang="ru-RU" dirty="0" smtClean="0">
                        <a:latin typeface="Liberation Serif" panose="02020603050405020304" pitchFamily="18" charset="0"/>
                      </a:rPr>
                      <a:t>58,2%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0.12761287677324162"/>
                  <c:y val="-0.16519174041297935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>
                        <a:solidFill>
                          <a:srgbClr val="C00000"/>
                        </a:solidFill>
                        <a:latin typeface="Liberation Serif" panose="02020603050405020304" pitchFamily="18" charset="0"/>
                      </a:rPr>
                      <a:t>5</a:t>
                    </a:r>
                    <a:r>
                      <a:rPr lang="en-US" dirty="0" smtClean="0">
                        <a:solidFill>
                          <a:srgbClr val="C00000"/>
                        </a:solidFill>
                        <a:latin typeface="Liberation Serif" panose="02020603050405020304" pitchFamily="18" charset="0"/>
                      </a:rPr>
                      <a:t>,</a:t>
                    </a:r>
                    <a:r>
                      <a:rPr lang="ru-RU" dirty="0" smtClean="0">
                        <a:solidFill>
                          <a:srgbClr val="C00000"/>
                        </a:solidFill>
                        <a:latin typeface="Liberation Serif" panose="02020603050405020304" pitchFamily="18" charset="0"/>
                      </a:rPr>
                      <a:t>5</a:t>
                    </a:r>
                    <a:r>
                      <a:rPr lang="ru-RU" sz="1800" b="1" i="0" u="none" strike="noStrike" baseline="0" dirty="0" smtClean="0">
                        <a:solidFill>
                          <a:srgbClr val="C00000"/>
                        </a:solidFill>
                        <a:effectLst/>
                        <a:latin typeface="Liberation Serif" panose="02020603050405020304" pitchFamily="18" charset="0"/>
                      </a:rPr>
                      <a:t>млн.</a:t>
                    </a:r>
                  </a:p>
                  <a:p>
                    <a:r>
                      <a:rPr lang="ru-RU" sz="1800" b="1" i="0" u="none" strike="noStrike" baseline="0" dirty="0" smtClean="0">
                        <a:solidFill>
                          <a:srgbClr val="C00000"/>
                        </a:solidFill>
                        <a:effectLst/>
                        <a:latin typeface="Liberation Serif" panose="02020603050405020304" pitchFamily="18" charset="0"/>
                      </a:rPr>
                      <a:t>руб;5,1%</a:t>
                    </a:r>
                    <a:r>
                      <a:rPr lang="ru-RU" sz="1800" b="1" i="0" u="none" strike="noStrike" baseline="0" dirty="0" smtClean="0">
                        <a:effectLst/>
                        <a:latin typeface="Liberation Serif" panose="02020603050405020304" pitchFamily="18" charset="0"/>
                      </a:rPr>
                      <a:t>;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6.4539787312064542E-2"/>
                  <c:y val="-0.22654867256637168"/>
                </c:manualLayout>
              </c:layout>
              <c:tx>
                <c:rich>
                  <a:bodyPr/>
                  <a:lstStyle/>
                  <a:p>
                    <a:r>
                      <a:rPr lang="ru-RU" sz="1800" b="1" i="0" u="none" strike="noStrike" baseline="0" dirty="0" smtClean="0">
                        <a:solidFill>
                          <a:srgbClr val="92D050"/>
                        </a:solidFill>
                        <a:effectLst/>
                        <a:latin typeface="Liberation Serif" panose="02020603050405020304" pitchFamily="18" charset="0"/>
                      </a:rPr>
                      <a:t>5,6млн.руб;</a:t>
                    </a:r>
                  </a:p>
                  <a:p>
                    <a:r>
                      <a:rPr lang="ru-RU" sz="1800" b="1" i="0" u="none" strike="noStrike" baseline="0" dirty="0" smtClean="0">
                        <a:solidFill>
                          <a:srgbClr val="92D050"/>
                        </a:solidFill>
                        <a:effectLst/>
                        <a:latin typeface="Liberation Serif" panose="02020603050405020304" pitchFamily="18" charset="0"/>
                      </a:rPr>
                      <a:t>5,2%</a:t>
                    </a:r>
                    <a:endParaRPr lang="en-US" dirty="0">
                      <a:solidFill>
                        <a:srgbClr val="92D050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2.7869453612027868E-2"/>
                  <c:y val="-0.23126843657817109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rgbClr val="9276E0"/>
                        </a:solidFill>
                        <a:latin typeface="Liberation Serif" panose="02020603050405020304" pitchFamily="18" charset="0"/>
                      </a:rPr>
                      <a:t>1</a:t>
                    </a:r>
                    <a:r>
                      <a:rPr lang="ru-RU" dirty="0" smtClean="0">
                        <a:solidFill>
                          <a:srgbClr val="9276E0"/>
                        </a:solidFill>
                        <a:latin typeface="Liberation Serif" panose="02020603050405020304" pitchFamily="18" charset="0"/>
                      </a:rPr>
                      <a:t>3,9</a:t>
                    </a:r>
                    <a:r>
                      <a:rPr lang="ru-RU" sz="1800" b="1" i="0" u="none" strike="noStrike" baseline="0" dirty="0" smtClean="0">
                        <a:solidFill>
                          <a:srgbClr val="9276E0"/>
                        </a:solidFill>
                        <a:effectLst/>
                        <a:latin typeface="Liberation Serif" panose="02020603050405020304" pitchFamily="18" charset="0"/>
                      </a:rPr>
                      <a:t>млн.руб;</a:t>
                    </a:r>
                  </a:p>
                  <a:p>
                    <a:r>
                      <a:rPr lang="ru-RU" sz="1800" b="1" i="0" u="none" strike="noStrike" baseline="0" dirty="0" smtClean="0">
                        <a:solidFill>
                          <a:srgbClr val="9276E0"/>
                        </a:solidFill>
                        <a:effectLst/>
                        <a:latin typeface="Liberation Serif" panose="02020603050405020304" pitchFamily="18" charset="0"/>
                      </a:rPr>
                      <a:t>13%</a:t>
                    </a:r>
                    <a:endParaRPr lang="ru-RU" sz="1800" b="1" i="0" u="none" strike="noStrike" baseline="0" dirty="0" smtClean="0">
                      <a:solidFill>
                        <a:srgbClr val="9276E0"/>
                      </a:solidFill>
                      <a:effectLst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0.14668133480014667"/>
                  <c:y val="-0.17227138643067846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>
                        <a:solidFill>
                          <a:srgbClr val="00B0F0"/>
                        </a:solidFill>
                        <a:latin typeface="Liberation Serif" panose="02020603050405020304" pitchFamily="18" charset="0"/>
                      </a:rPr>
                      <a:t>4</a:t>
                    </a:r>
                    <a:r>
                      <a:rPr lang="en-US" dirty="0" smtClean="0">
                        <a:solidFill>
                          <a:srgbClr val="00B0F0"/>
                        </a:solidFill>
                        <a:latin typeface="Liberation Serif" panose="02020603050405020304" pitchFamily="18" charset="0"/>
                      </a:rPr>
                      <a:t>,</a:t>
                    </a:r>
                    <a:r>
                      <a:rPr lang="ru-RU" dirty="0" smtClean="0">
                        <a:solidFill>
                          <a:srgbClr val="00B0F0"/>
                        </a:solidFill>
                        <a:latin typeface="Liberation Serif" panose="02020603050405020304" pitchFamily="18" charset="0"/>
                      </a:rPr>
                      <a:t>1</a:t>
                    </a:r>
                    <a:r>
                      <a:rPr lang="ru-RU" sz="1800" b="1" i="0" u="none" strike="noStrike" baseline="0" dirty="0" smtClean="0">
                        <a:solidFill>
                          <a:srgbClr val="00B0F0"/>
                        </a:solidFill>
                        <a:effectLst/>
                        <a:latin typeface="Liberation Serif" panose="02020603050405020304" pitchFamily="18" charset="0"/>
                      </a:rPr>
                      <a:t>млн.руб;</a:t>
                    </a:r>
                  </a:p>
                  <a:p>
                    <a:r>
                      <a:rPr lang="ru-RU" sz="1800" b="1" i="0" u="none" strike="noStrike" baseline="0" dirty="0" smtClean="0">
                        <a:solidFill>
                          <a:srgbClr val="00B0F0"/>
                        </a:solidFill>
                        <a:effectLst/>
                        <a:latin typeface="Liberation Serif" panose="02020603050405020304" pitchFamily="18" charset="0"/>
                      </a:rPr>
                      <a:t>3,8%</a:t>
                    </a:r>
                    <a:r>
                      <a:rPr lang="ru-RU" sz="1800" b="1" i="0" u="none" strike="noStrike" baseline="0" dirty="0" smtClean="0">
                        <a:effectLst/>
                        <a:latin typeface="Liberation Serif" panose="02020603050405020304" pitchFamily="18" charset="0"/>
                      </a:rPr>
                      <a:t>;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0.14668133480014667"/>
                  <c:y val="-9.4395280235988241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rgbClr val="CC9900"/>
                        </a:solidFill>
                        <a:latin typeface="Liberation Serif" panose="02020603050405020304" pitchFamily="18" charset="0"/>
                      </a:rPr>
                      <a:t>1</a:t>
                    </a:r>
                    <a:r>
                      <a:rPr lang="ru-RU" dirty="0" smtClean="0">
                        <a:solidFill>
                          <a:srgbClr val="CC9900"/>
                        </a:solidFill>
                        <a:latin typeface="Liberation Serif" panose="02020603050405020304" pitchFamily="18" charset="0"/>
                      </a:rPr>
                      <a:t>1</a:t>
                    </a:r>
                    <a:r>
                      <a:rPr lang="en-US" dirty="0" smtClean="0">
                        <a:solidFill>
                          <a:srgbClr val="CC9900"/>
                        </a:solidFill>
                        <a:latin typeface="Liberation Serif" panose="02020603050405020304" pitchFamily="18" charset="0"/>
                      </a:rPr>
                      <a:t>,</a:t>
                    </a:r>
                    <a:r>
                      <a:rPr lang="ru-RU" dirty="0" smtClean="0">
                        <a:solidFill>
                          <a:srgbClr val="CC9900"/>
                        </a:solidFill>
                        <a:latin typeface="Liberation Serif" panose="02020603050405020304" pitchFamily="18" charset="0"/>
                      </a:rPr>
                      <a:t>6</a:t>
                    </a:r>
                  </a:p>
                  <a:p>
                    <a:r>
                      <a:rPr lang="ru-RU" sz="1800" b="1" i="0" u="none" strike="noStrike" baseline="0" dirty="0" smtClean="0">
                        <a:solidFill>
                          <a:srgbClr val="CC9900"/>
                        </a:solidFill>
                        <a:effectLst/>
                        <a:latin typeface="Liberation Serif" panose="02020603050405020304" pitchFamily="18" charset="0"/>
                      </a:rPr>
                      <a:t>млн.руб; 10,9%</a:t>
                    </a:r>
                    <a:r>
                      <a:rPr lang="ru-RU" sz="1800" b="1" i="0" u="none" strike="noStrike" baseline="0" dirty="0" smtClean="0">
                        <a:effectLst/>
                        <a:latin typeface="Liberation Serif" panose="02020603050405020304" pitchFamily="18" charset="0"/>
                      </a:rPr>
                      <a:t>;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0.15694902823615695"/>
                  <c:y val="1.415929203539823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>
                        <a:solidFill>
                          <a:srgbClr val="9276E0"/>
                        </a:solidFill>
                        <a:latin typeface="Liberation Serif" panose="02020603050405020304" pitchFamily="18" charset="0"/>
                      </a:rPr>
                      <a:t>4,1</a:t>
                    </a:r>
                  </a:p>
                  <a:p>
                    <a:r>
                      <a:rPr lang="ru-RU" sz="1800" b="1" i="0" u="none" strike="noStrike" baseline="0" dirty="0" smtClean="0">
                        <a:solidFill>
                          <a:srgbClr val="9276E0"/>
                        </a:solidFill>
                        <a:effectLst/>
                        <a:latin typeface="Liberation Serif" panose="02020603050405020304" pitchFamily="18" charset="0"/>
                      </a:rPr>
                      <a:t>млн.руб;</a:t>
                    </a:r>
                  </a:p>
                  <a:p>
                    <a:r>
                      <a:rPr lang="ru-RU" sz="1800" b="1" i="0" u="none" strike="noStrike" baseline="0" dirty="0" smtClean="0">
                        <a:solidFill>
                          <a:srgbClr val="9276E0"/>
                        </a:solidFill>
                        <a:effectLst/>
                        <a:latin typeface="Liberation Serif" panose="02020603050405020304" pitchFamily="18" charset="0"/>
                      </a:rPr>
                      <a:t>3,8%</a:t>
                    </a:r>
                    <a:endParaRPr lang="ru-RU" sz="1800" b="1" i="0" u="none" strike="noStrike" baseline="0" dirty="0" smtClean="0">
                      <a:solidFill>
                        <a:srgbClr val="9276E0"/>
                      </a:solidFill>
                      <a:effectLst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ln>
                <a:noFill/>
              </a:ln>
            </c:spPr>
            <c:txPr>
              <a:bodyPr/>
              <a:lstStyle/>
              <a:p>
                <a:pPr>
                  <a:defRPr sz="1800" b="1" baseline="0">
                    <a:solidFill>
                      <a:schemeClr val="bg1"/>
                    </a:solidFill>
                    <a:latin typeface="Liberation Serif" panose="02020603050405020304" pitchFamily="18" charset="0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'[Диаграмма в Microsoft PowerPoint]Лист1'!$A$1:$A$7</c:f>
              <c:strCache>
                <c:ptCount val="7"/>
                <c:pt idx="0">
                  <c:v>Налог на доходы физических лиц </c:v>
                </c:pt>
                <c:pt idx="1">
                  <c:v>Акцизы</c:v>
                </c:pt>
                <c:pt idx="2">
                  <c:v>Налог на имущество физических лиц </c:v>
                </c:pt>
                <c:pt idx="3">
                  <c:v>Единый налог на вмененный доход для отдельных видов деятельности </c:v>
                </c:pt>
                <c:pt idx="4">
                  <c:v>Налог, взимаемый с применение патентной системы </c:v>
                </c:pt>
                <c:pt idx="5">
                  <c:v>Земельный налог</c:v>
                </c:pt>
                <c:pt idx="6">
                  <c:v>Госпошлина</c:v>
                </c:pt>
              </c:strCache>
            </c:strRef>
          </c:cat>
          <c:val>
            <c:numRef>
              <c:f>'[Диаграмма в Microsoft PowerPoint]Лист1'!$B$1:$B$7</c:f>
              <c:numCache>
                <c:formatCode>General</c:formatCode>
                <c:ptCount val="7"/>
                <c:pt idx="0">
                  <c:v>61.6</c:v>
                </c:pt>
                <c:pt idx="1">
                  <c:v>4.7</c:v>
                </c:pt>
                <c:pt idx="2">
                  <c:v>5</c:v>
                </c:pt>
                <c:pt idx="3">
                  <c:v>16</c:v>
                </c:pt>
                <c:pt idx="4">
                  <c:v>3.5</c:v>
                </c:pt>
                <c:pt idx="5">
                  <c:v>13.2</c:v>
                </c:pt>
                <c:pt idx="6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99"/>
        <c:holeSize val="19"/>
      </c:doughnutChart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66596848661244079"/>
          <c:y val="0.11833563282465798"/>
          <c:w val="0.31642975321154165"/>
          <c:h val="0.76804849836248346"/>
        </c:manualLayout>
      </c:layout>
      <c:overlay val="0"/>
      <c:txPr>
        <a:bodyPr/>
        <a:lstStyle/>
        <a:p>
          <a:pPr rtl="0">
            <a:defRPr sz="1400"/>
          </a:pPr>
          <a:endParaRPr lang="ru-RU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plotArea>
      <c:layout>
        <c:manualLayout>
          <c:layoutTarget val="inner"/>
          <c:xMode val="edge"/>
          <c:yMode val="edge"/>
          <c:x val="5.9629282091033957E-2"/>
          <c:y val="5.4676410053059912E-2"/>
          <c:w val="0.54375359815774327"/>
          <c:h val="0.95548811330298433"/>
        </c:manualLayout>
      </c:layout>
      <c:doughnut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  <c:spPr>
        <a:noFill/>
        <a:ln w="25399">
          <a:noFill/>
        </a:ln>
      </c:spPr>
    </c:plotArea>
    <c:legend>
      <c:legendPos val="r"/>
      <c:layout>
        <c:manualLayout>
          <c:xMode val="edge"/>
          <c:yMode val="edge"/>
          <c:x val="0.63286251112884018"/>
          <c:y val="7.787739225564215E-2"/>
          <c:w val="0.33774255090360406"/>
          <c:h val="0.79029096491583484"/>
        </c:manualLayout>
      </c:layout>
      <c:overlay val="0"/>
      <c:spPr>
        <a:ln w="6350"/>
      </c:spPr>
      <c:txPr>
        <a:bodyPr anchor="t"/>
        <a:lstStyle/>
        <a:p>
          <a:pPr algn="l" defTabSz="720000">
            <a:defRPr sz="1400" b="1" kern="600" baseline="0">
              <a:latin typeface="Arial" panose="020B0604020202020204" pitchFamily="34" charset="0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5.9629282091033957E-2"/>
          <c:y val="5.4676410053059912E-2"/>
          <c:w val="0.54375359815774327"/>
          <c:h val="0.95548811330298433"/>
        </c:manualLayout>
      </c:layout>
      <c:doughnutChart>
        <c:varyColors val="1"/>
        <c:ser>
          <c:idx val="0"/>
          <c:order val="0"/>
          <c:dPt>
            <c:idx val="0"/>
            <c:bubble3D val="0"/>
            <c:explosion val="20"/>
          </c:dPt>
          <c:dPt>
            <c:idx val="1"/>
            <c:bubble3D val="0"/>
          </c:dPt>
          <c:dPt>
            <c:idx val="2"/>
            <c:bubble3D val="0"/>
            <c:explosion val="12"/>
            <c:spPr>
              <a:scene3d>
                <a:camera prst="orthographicFront"/>
                <a:lightRig rig="threePt" dir="t">
                  <a:rot lat="0" lon="0" rev="1200000"/>
                </a:lightRig>
              </a:scene3d>
              <a:sp3d>
                <a:bevelT w="82550" h="31750"/>
                <a:bevelB w="6350" h="88900"/>
              </a:sp3d>
            </c:spPr>
          </c:dPt>
          <c:dPt>
            <c:idx val="3"/>
            <c:bubble3D val="0"/>
            <c:explosion val="23"/>
          </c:dPt>
          <c:dPt>
            <c:idx val="4"/>
            <c:bubble3D val="0"/>
          </c:dPt>
          <c:dPt>
            <c:idx val="5"/>
            <c:bubble3D val="0"/>
            <c:explosion val="18"/>
          </c:dPt>
          <c:dPt>
            <c:idx val="6"/>
            <c:bubble3D val="0"/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200" dirty="0" smtClean="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rPr>
                      <a:t>3,7</a:t>
                    </a:r>
                    <a:r>
                      <a:rPr lang="ru-RU" sz="1200" dirty="0" smtClean="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rPr>
                      <a:t>млн.руб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pPr marL="0" marR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200" b="1" i="0" u="none" strike="noStrike" kern="1200" baseline="0">
                        <a:solidFill>
                          <a:schemeClr val="tx1"/>
                        </a:solidFill>
                        <a:latin typeface="Liberation Serif" panose="02020603050405020304" pitchFamily="18" charset="0"/>
                        <a:ea typeface="+mn-ea"/>
                        <a:cs typeface="+mn-cs"/>
                      </a:defRPr>
                    </a:pPr>
                    <a:r>
                      <a:rPr lang="en-US" sz="1200" dirty="0" smtClean="0">
                        <a:solidFill>
                          <a:schemeClr val="tx1"/>
                        </a:solidFill>
                      </a:rPr>
                      <a:t>4,6</a:t>
                    </a:r>
                    <a:r>
                      <a:rPr lang="ru-RU" sz="1200" b="1" i="0" baseline="0" dirty="0" smtClean="0">
                        <a:solidFill>
                          <a:schemeClr val="tx1"/>
                        </a:solidFill>
                        <a:effectLst/>
                      </a:rPr>
                      <a:t>млн.руб</a:t>
                    </a:r>
                    <a:endParaRPr lang="en-US" dirty="0"/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1.5214083113697478E-2"/>
                  <c:y val="-3.9324120548555996E-2"/>
                </c:manualLayout>
              </c:layout>
              <c:tx>
                <c:rich>
                  <a:bodyPr/>
                  <a:lstStyle/>
                  <a:p>
                    <a:pPr marL="0" marR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200" b="1" i="0" u="none" strike="noStrike" kern="1200" baseline="0">
                        <a:solidFill>
                          <a:schemeClr val="tx1"/>
                        </a:solidFill>
                        <a:latin typeface="Liberation Serif" panose="02020603050405020304" pitchFamily="18" charset="0"/>
                        <a:ea typeface="+mn-ea"/>
                        <a:cs typeface="+mn-cs"/>
                      </a:defRPr>
                    </a:pPr>
                    <a:r>
                      <a:rPr lang="en-US" sz="1200" dirty="0" smtClean="0">
                        <a:solidFill>
                          <a:schemeClr val="tx1"/>
                        </a:solidFill>
                      </a:rPr>
                      <a:t>8,5</a:t>
                    </a:r>
                    <a:r>
                      <a:rPr lang="ru-RU" sz="1200" b="1" i="0" baseline="0" dirty="0" smtClean="0">
                        <a:solidFill>
                          <a:schemeClr val="tx1"/>
                        </a:solidFill>
                        <a:effectLst/>
                      </a:rPr>
                      <a:t>млн.руб</a:t>
                    </a:r>
                    <a:endParaRPr lang="en-US" dirty="0"/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2.5738275362685172E-2"/>
                  <c:y val="-2.9493090411417001E-2"/>
                </c:manualLayout>
              </c:layout>
              <c:tx>
                <c:rich>
                  <a:bodyPr/>
                  <a:lstStyle/>
                  <a:p>
                    <a:pPr marL="0" marR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200" b="1" i="0" u="none" strike="noStrike" kern="1200" baseline="0">
                        <a:solidFill>
                          <a:schemeClr val="tx1"/>
                        </a:solidFill>
                        <a:latin typeface="Liberation Serif" panose="02020603050405020304" pitchFamily="18" charset="0"/>
                        <a:ea typeface="+mn-ea"/>
                        <a:cs typeface="+mn-cs"/>
                      </a:defRPr>
                    </a:pPr>
                    <a:r>
                      <a:rPr lang="en-US" sz="1200" dirty="0" smtClean="0">
                        <a:solidFill>
                          <a:schemeClr val="tx1"/>
                        </a:solidFill>
                      </a:rPr>
                      <a:t>0,8</a:t>
                    </a:r>
                    <a:r>
                      <a:rPr lang="ru-RU" sz="1200" b="1" i="0" baseline="0" dirty="0" smtClean="0">
                        <a:solidFill>
                          <a:schemeClr val="tx1"/>
                        </a:solidFill>
                        <a:effectLst/>
                      </a:rPr>
                      <a:t>млн.</a:t>
                    </a:r>
                  </a:p>
                  <a:p>
                    <a:pPr marL="0" marR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200" b="1" i="0" u="none" strike="noStrike" kern="1200" baseline="0">
                        <a:solidFill>
                          <a:schemeClr val="tx1"/>
                        </a:solidFill>
                        <a:latin typeface="Liberation Serif" panose="02020603050405020304" pitchFamily="18" charset="0"/>
                        <a:ea typeface="+mn-ea"/>
                        <a:cs typeface="+mn-cs"/>
                      </a:defRPr>
                    </a:pPr>
                    <a:r>
                      <a:rPr lang="ru-RU" sz="1200" b="1" i="0" baseline="0" dirty="0" smtClean="0">
                        <a:solidFill>
                          <a:schemeClr val="tx1"/>
                        </a:solidFill>
                        <a:effectLst/>
                      </a:rPr>
                      <a:t>руб.</a:t>
                    </a:r>
                    <a:endParaRPr lang="en-US" dirty="0"/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0.15388470049040859"/>
                  <c:y val="0.17269713924763977"/>
                </c:manualLayout>
              </c:layout>
              <c:tx>
                <c:rich>
                  <a:bodyPr/>
                  <a:lstStyle/>
                  <a:p>
                    <a:pPr marL="0" marR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200" b="1" i="0" u="none" strike="noStrike" kern="1200" baseline="0">
                        <a:solidFill>
                          <a:schemeClr val="tx1"/>
                        </a:solidFill>
                        <a:latin typeface="Liberation Serif" panose="02020603050405020304" pitchFamily="18" charset="0"/>
                        <a:ea typeface="+mn-ea"/>
                        <a:cs typeface="+mn-cs"/>
                      </a:defRPr>
                    </a:pPr>
                    <a:r>
                      <a:rPr lang="en-US" sz="1200" dirty="0" smtClean="0">
                        <a:solidFill>
                          <a:schemeClr val="tx1"/>
                        </a:solidFill>
                      </a:rPr>
                      <a:t>0,2</a:t>
                    </a:r>
                    <a:r>
                      <a:rPr lang="ru-RU" sz="1200" b="1" i="0" baseline="0" dirty="0" smtClean="0">
                        <a:solidFill>
                          <a:schemeClr val="tx1"/>
                        </a:solidFill>
                        <a:effectLst/>
                      </a:rPr>
                      <a:t>млн.руб</a:t>
                    </a:r>
                    <a:endParaRPr lang="ru-RU" dirty="0" smtClean="0">
                      <a:effectLst/>
                    </a:endParaRPr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7.6070415568487391E-3"/>
                  <c:y val="-7.373466127069548E-3"/>
                </c:manualLayout>
              </c:layout>
              <c:tx>
                <c:rich>
                  <a:bodyPr/>
                  <a:lstStyle/>
                  <a:p>
                    <a:pPr marL="0" marR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200" b="1" i="0" u="none" strike="noStrike" kern="1200" baseline="0">
                        <a:solidFill>
                          <a:schemeClr val="tx1"/>
                        </a:solidFill>
                        <a:latin typeface="Liberation Serif" panose="02020603050405020304" pitchFamily="18" charset="0"/>
                        <a:ea typeface="+mn-ea"/>
                        <a:cs typeface="+mn-cs"/>
                      </a:defRPr>
                    </a:pPr>
                    <a:r>
                      <a:rPr lang="en-US" sz="1200" dirty="0" smtClean="0">
                        <a:solidFill>
                          <a:schemeClr val="tx1"/>
                        </a:solidFill>
                      </a:rPr>
                      <a:t>1,7</a:t>
                    </a:r>
                    <a:r>
                      <a:rPr lang="ru-RU" sz="1200" b="1" i="0" baseline="0" dirty="0" smtClean="0">
                        <a:solidFill>
                          <a:schemeClr val="tx1"/>
                        </a:solidFill>
                        <a:effectLst/>
                      </a:rPr>
                      <a:t>млн.</a:t>
                    </a:r>
                  </a:p>
                  <a:p>
                    <a:pPr marL="0" marR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200" b="1" i="0" u="none" strike="noStrike" kern="1200" baseline="0">
                        <a:solidFill>
                          <a:schemeClr val="tx1"/>
                        </a:solidFill>
                        <a:latin typeface="Liberation Serif" panose="02020603050405020304" pitchFamily="18" charset="0"/>
                        <a:ea typeface="+mn-ea"/>
                        <a:cs typeface="+mn-cs"/>
                      </a:defRPr>
                    </a:pPr>
                    <a:r>
                      <a:rPr lang="ru-RU" sz="1200" b="1" i="0" baseline="0" dirty="0" smtClean="0">
                        <a:solidFill>
                          <a:schemeClr val="tx1"/>
                        </a:solidFill>
                        <a:effectLst/>
                      </a:rPr>
                      <a:t>руб.</a:t>
                    </a:r>
                    <a:endParaRPr lang="ru-RU" sz="1800" b="1" i="0" baseline="0" dirty="0" smtClean="0">
                      <a:effectLst/>
                    </a:endParaRPr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8.215580922210633E-2"/>
                  <c:y val="0.19170470062577991"/>
                </c:manualLayout>
              </c:layout>
              <c:tx>
                <c:rich>
                  <a:bodyPr/>
                  <a:lstStyle/>
                  <a:p>
                    <a:pPr marL="0" marR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200" b="1" i="0" u="none" strike="noStrike" kern="1200" baseline="0">
                        <a:solidFill>
                          <a:schemeClr val="tx1"/>
                        </a:solidFill>
                        <a:latin typeface="Liberation Serif" panose="02020603050405020304" pitchFamily="18" charset="0"/>
                        <a:ea typeface="+mn-ea"/>
                        <a:cs typeface="+mn-cs"/>
                      </a:defRPr>
                    </a:pPr>
                    <a:r>
                      <a:rPr lang="en-US" sz="1200" dirty="0" smtClean="0">
                        <a:solidFill>
                          <a:schemeClr val="tx1"/>
                        </a:solidFill>
                      </a:rPr>
                      <a:t>0,4</a:t>
                    </a:r>
                    <a:r>
                      <a:rPr lang="ru-RU" sz="1200" b="1" i="0" baseline="0" dirty="0" smtClean="0">
                        <a:solidFill>
                          <a:schemeClr val="tx1"/>
                        </a:solidFill>
                        <a:effectLst/>
                      </a:rPr>
                      <a:t>млн.руб</a:t>
                    </a:r>
                    <a:endParaRPr lang="en-US" dirty="0"/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 b="1">
                    <a:solidFill>
                      <a:schemeClr val="tx1"/>
                    </a:solidFill>
                    <a:latin typeface="Liberation Serif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'[Диаграмма в Microsoft PowerPoint]Лист2'!$A$1:$A$7</c:f>
              <c:strCache>
                <c:ptCount val="7"/>
                <c:pt idx="0">
                  <c:v>Доходы от аренды земли</c:v>
                </c:pt>
                <c:pt idx="1">
                  <c:v>Доходы от аренды имущества</c:v>
                </c:pt>
                <c:pt idx="2">
                  <c:v>Доходы от продажи имущества</c:v>
                </c:pt>
                <c:pt idx="3">
                  <c:v>Доходы от продажи  земли</c:v>
                </c:pt>
                <c:pt idx="4">
                  <c:v>Плата за негативное воздействие на окружающую среду</c:v>
                </c:pt>
                <c:pt idx="5">
                  <c:v>Штрафы</c:v>
                </c:pt>
                <c:pt idx="6">
                  <c:v>Доходы от перечисления части прибыли муниципальных унитарных предприятий</c:v>
                </c:pt>
              </c:strCache>
            </c:strRef>
          </c:cat>
          <c:val>
            <c:numRef>
              <c:f>'[Диаграмма в Microsoft PowerPoint]Лист2'!$B$1:$B$7</c:f>
              <c:numCache>
                <c:formatCode>General</c:formatCode>
                <c:ptCount val="7"/>
                <c:pt idx="0">
                  <c:v>3.7</c:v>
                </c:pt>
                <c:pt idx="1">
                  <c:v>4.5999999999999996</c:v>
                </c:pt>
                <c:pt idx="2">
                  <c:v>8.5</c:v>
                </c:pt>
                <c:pt idx="3">
                  <c:v>0.8</c:v>
                </c:pt>
                <c:pt idx="4">
                  <c:v>0.2</c:v>
                </c:pt>
                <c:pt idx="5">
                  <c:v>1.7</c:v>
                </c:pt>
                <c:pt idx="6">
                  <c:v>0.4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61281137351950954"/>
          <c:y val="0"/>
          <c:w val="0.38718862648049052"/>
          <c:h val="1"/>
        </c:manualLayout>
      </c:layout>
      <c:overlay val="0"/>
      <c:txPr>
        <a:bodyPr/>
        <a:lstStyle/>
        <a:p>
          <a:pPr>
            <a:defRPr sz="1400" b="1">
              <a:latin typeface="Courier New" panose="02070309020205020404" pitchFamily="49" charset="0"/>
              <a:cs typeface="Courier New" panose="02070309020205020404" pitchFamily="49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2">
    <c:autoUpdate val="0"/>
  </c:externalData>
  <c:userShapes r:id="rId3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0679012345679013E-2"/>
          <c:y val="0.17736054119995562"/>
          <c:w val="0.70879763293477205"/>
          <c:h val="0.82263945880004441"/>
        </c:manualLayout>
      </c:layout>
      <c:pie3DChart>
        <c:varyColors val="1"/>
        <c:ser>
          <c:idx val="0"/>
          <c:order val="0"/>
          <c:explosion val="25"/>
          <c:dPt>
            <c:idx val="0"/>
            <c:bubble3D val="0"/>
            <c:explosion val="12"/>
            <c:spPr>
              <a:solidFill>
                <a:srgbClr val="7030A0"/>
              </a:solidFill>
            </c:spPr>
          </c:dPt>
          <c:dPt>
            <c:idx val="1"/>
            <c:bubble3D val="0"/>
            <c:explosion val="24"/>
            <c:spPr>
              <a:solidFill>
                <a:srgbClr val="00B050"/>
              </a:solidFill>
            </c:spPr>
          </c:dPt>
          <c:dPt>
            <c:idx val="2"/>
            <c:bubble3D val="0"/>
            <c:spPr>
              <a:solidFill>
                <a:srgbClr val="940E7A"/>
              </a:solidFill>
            </c:spPr>
          </c:dPt>
          <c:dLbls>
            <c:dLbl>
              <c:idx val="0"/>
              <c:layout>
                <c:manualLayout>
                  <c:x val="-0.20615850102070574"/>
                  <c:y val="7.7558500609958961E-2"/>
                </c:manualLayout>
              </c:layout>
              <c:tx>
                <c:rich>
                  <a:bodyPr/>
                  <a:lstStyle/>
                  <a:p>
                    <a:r>
                      <a:rPr lang="en-US" b="1" dirty="0" smtClean="0">
                        <a:solidFill>
                          <a:schemeClr val="bg1"/>
                        </a:solidFill>
                      </a:rPr>
                      <a:t>15</a:t>
                    </a:r>
                    <a:r>
                      <a:rPr lang="ru-RU" b="1" dirty="0" smtClean="0">
                        <a:solidFill>
                          <a:schemeClr val="bg1"/>
                        </a:solidFill>
                      </a:rPr>
                      <a:t>5</a:t>
                    </a:r>
                    <a:r>
                      <a:rPr lang="en-US" b="1" dirty="0" smtClean="0">
                        <a:solidFill>
                          <a:schemeClr val="bg1"/>
                        </a:solidFill>
                      </a:rPr>
                      <a:t>,</a:t>
                    </a:r>
                    <a:r>
                      <a:rPr lang="ru-RU" b="1" dirty="0" smtClean="0">
                        <a:solidFill>
                          <a:schemeClr val="bg1"/>
                        </a:solidFill>
                      </a:rPr>
                      <a:t>1 млн.руб</a:t>
                    </a:r>
                  </a:p>
                  <a:p>
                    <a:r>
                      <a:rPr lang="ru-RU" b="1" dirty="0" smtClean="0">
                        <a:solidFill>
                          <a:schemeClr val="bg1"/>
                        </a:solidFill>
                      </a:rPr>
                      <a:t>44,1%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.14351851851851852"/>
                  <c:y val="-0.1234682636501423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b="1" dirty="0" smtClean="0">
                        <a:solidFill>
                          <a:schemeClr val="bg1"/>
                        </a:solidFill>
                      </a:rPr>
                      <a:t>1</a:t>
                    </a:r>
                    <a:r>
                      <a:rPr lang="ru-RU" b="1" dirty="0" smtClean="0">
                        <a:solidFill>
                          <a:schemeClr val="bg1"/>
                        </a:solidFill>
                      </a:rPr>
                      <a:t>78,9 млн . руб.</a:t>
                    </a:r>
                  </a:p>
                  <a:p>
                    <a:pPr>
                      <a:defRPr/>
                    </a:pPr>
                    <a:r>
                      <a:rPr lang="ru-RU" b="1" dirty="0" smtClean="0">
                        <a:solidFill>
                          <a:schemeClr val="bg1"/>
                        </a:solidFill>
                      </a:rPr>
                      <a:t>50,9%</a:t>
                    </a:r>
                    <a:endParaRPr lang="en-US" b="1" dirty="0">
                      <a:solidFill>
                        <a:schemeClr val="bg1"/>
                      </a:solidFill>
                    </a:endParaRPr>
                  </a:p>
                </c:rich>
              </c:tx>
              <c:spPr>
                <a:noFill/>
              </c:sp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8.3431637017595026E-2"/>
                  <c:y val="-4.0151935233447931E-3"/>
                </c:manualLayout>
              </c:layout>
              <c:tx>
                <c:rich>
                  <a:bodyPr/>
                  <a:lstStyle/>
                  <a:p>
                    <a:r>
                      <a:rPr lang="ru-RU" b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rPr>
                      <a:t>17,6 млн.руб;</a:t>
                    </a:r>
                  </a:p>
                  <a:p>
                    <a:r>
                      <a:rPr lang="ru-RU" b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rPr>
                      <a:t>5%</a:t>
                    </a:r>
                    <a:endParaRPr lang="en-US" b="1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Лист3!$A$1:$A$3</c:f>
              <c:strCache>
                <c:ptCount val="3"/>
                <c:pt idx="0">
                  <c:v>Дотации</c:v>
                </c:pt>
                <c:pt idx="1">
                  <c:v>Субвенции</c:v>
                </c:pt>
                <c:pt idx="2">
                  <c:v>Субсидии</c:v>
                </c:pt>
              </c:strCache>
            </c:strRef>
          </c:cat>
          <c:val>
            <c:numRef>
              <c:f>Лист3!$B$1:$B$3</c:f>
              <c:numCache>
                <c:formatCode>0.0</c:formatCode>
                <c:ptCount val="3"/>
                <c:pt idx="0">
                  <c:v>155.1</c:v>
                </c:pt>
                <c:pt idx="1">
                  <c:v>178.9</c:v>
                </c:pt>
                <c:pt idx="2" formatCode="General">
                  <c:v>17.600000000000001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79767072518712923"/>
          <c:y val="0.29460574470444717"/>
          <c:w val="0.17954335569164964"/>
          <c:h val="0.1824570256182766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90"/>
      <c:rAngAx val="0"/>
      <c:perspective val="50"/>
    </c:view3D>
    <c:floor>
      <c:thickness val="0"/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0.17747800077525211"/>
          <c:y val="0.10181085132410965"/>
          <c:w val="0.80699879083814008"/>
          <c:h val="0.48085204783485663"/>
        </c:manualLayout>
      </c:layout>
      <c:bar3DChart>
        <c:barDir val="col"/>
        <c:grouping val="standar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4"/>
        <c:gapDepth val="24"/>
        <c:shape val="cylinder"/>
        <c:axId val="124702080"/>
        <c:axId val="130065536"/>
        <c:axId val="130239552"/>
      </c:bar3DChart>
      <c:catAx>
        <c:axId val="1247020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1299" b="1" baseline="0">
                <a:solidFill>
                  <a:schemeClr val="accent5">
                    <a:lumMod val="50000"/>
                  </a:schemeClr>
                </a:solidFill>
                <a:latin typeface="+mj-lt"/>
                <a:cs typeface="Arial" panose="020B0604020202020204" pitchFamily="34" charset="0"/>
              </a:defRPr>
            </a:pPr>
            <a:endParaRPr lang="ru-RU"/>
          </a:p>
        </c:txPr>
        <c:crossAx val="130065536"/>
        <c:crosses val="autoZero"/>
        <c:auto val="0"/>
        <c:lblAlgn val="ctr"/>
        <c:lblOffset val="100"/>
        <c:noMultiLvlLbl val="0"/>
      </c:catAx>
      <c:valAx>
        <c:axId val="130065536"/>
        <c:scaling>
          <c:orientation val="minMax"/>
          <c:max val="300000000"/>
          <c:min val="0"/>
        </c:scaling>
        <c:delete val="1"/>
        <c:axPos val="l"/>
        <c:numFmt formatCode="#,##0.00" sourceLinked="1"/>
        <c:majorTickMark val="out"/>
        <c:minorTickMark val="none"/>
        <c:tickLblPos val="nextTo"/>
        <c:crossAx val="124702080"/>
        <c:crosses val="autoZero"/>
        <c:crossBetween val="between"/>
        <c:majorUnit val="50000000"/>
        <c:minorUnit val="10000000"/>
        <c:dispUnits>
          <c:builtInUnit val="millions"/>
          <c:dispUnitsLbl>
            <c:layout/>
          </c:dispUnitsLbl>
        </c:dispUnits>
      </c:valAx>
      <c:serAx>
        <c:axId val="130239552"/>
        <c:scaling>
          <c:orientation val="minMax"/>
        </c:scaling>
        <c:delete val="1"/>
        <c:axPos val="b"/>
        <c:majorTickMark val="out"/>
        <c:minorTickMark val="none"/>
        <c:tickLblPos val="nextTo"/>
        <c:crossAx val="130065536"/>
        <c:crosses val="autoZero"/>
      </c:serAx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50"/>
      <c:rotY val="50"/>
      <c:rAngAx val="1"/>
    </c:view3D>
    <c:floor>
      <c:thickness val="0"/>
    </c:floor>
    <c:sideWall>
      <c:thickness val="0"/>
      <c:spPr>
        <a:noFill/>
      </c:spPr>
    </c:sideWall>
    <c:backWall>
      <c:thickness val="0"/>
      <c:spPr>
        <a:noFill/>
      </c:spPr>
    </c:backWall>
    <c:plotArea>
      <c:layout>
        <c:manualLayout>
          <c:layoutTarget val="inner"/>
          <c:xMode val="edge"/>
          <c:yMode val="edge"/>
          <c:x val="0.20734815315349095"/>
          <c:y val="3.2007882869041646E-2"/>
          <c:w val="0.79248338221228709"/>
          <c:h val="0.50670052750309857"/>
        </c:manualLayout>
      </c:layout>
      <c:bar3DChart>
        <c:barDir val="col"/>
        <c:grouping val="clustered"/>
        <c:varyColors val="0"/>
        <c:ser>
          <c:idx val="0"/>
          <c:order val="0"/>
          <c:spPr>
            <a:gradFill>
              <a:gsLst>
                <a:gs pos="0">
                  <a:srgbClr val="940E7A"/>
                </a:gs>
                <a:gs pos="50000">
                  <a:srgbClr val="CC99FF"/>
                </a:gs>
                <a:gs pos="100000">
                  <a:srgbClr val="871B2D"/>
                </a:gs>
              </a:gsLst>
              <a:lin ang="0" scaled="1"/>
            </a:gradFill>
          </c:spPr>
          <c:invertIfNegative val="0"/>
          <c:dLbls>
            <c:dLbl>
              <c:idx val="0"/>
              <c:layout>
                <c:manualLayout>
                  <c:x val="5.0126520126192835E-3"/>
                  <c:y val="-3.73750752391944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1696188029444924E-2"/>
                  <c:y val="-7.42680310502222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5037956037857758E-2"/>
                  <c:y val="-3.95736090767940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3282870005092907E-2"/>
                  <c:y val="-7.23404189020591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1696188029444924E-2"/>
                  <c:y val="-3.73750752391944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1.173828904372414E-2"/>
                  <c:y val="-6.32753618622239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6.6835360168256705E-3"/>
                  <c:y val="-2.41838722135963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1.3367072033651341E-2"/>
                  <c:y val="-4.11996585521148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1.5206360094974626E-2"/>
                  <c:y val="-2.87616697570204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1.1696188029444924E-2"/>
                  <c:y val="-3.29780075639950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>
                    <a:latin typeface="Linux Libertine" panose="02000503000000000000" pitchFamily="2" charset="0"/>
                    <a:ea typeface="Linux Libertine" panose="02000503000000000000" pitchFamily="2" charset="0"/>
                    <a:cs typeface="Linux Libertine" panose="02000503000000000000" pitchFamily="2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'[Диаграмма в Microsoft PowerPoint]Лист5'!$A$1:$J$1</c:f>
              <c:strCache>
                <c:ptCount val="10"/>
                <c:pt idx="0">
                  <c:v>Средства масс.информации</c:v>
                </c:pt>
                <c:pt idx="1">
                  <c:v>Обслуживание муниципального долга</c:v>
                </c:pt>
                <c:pt idx="2">
                  <c:v>Нацбезопасность и правоохран. деятельность</c:v>
                </c:pt>
                <c:pt idx="3">
                  <c:v>Социальная политика</c:v>
                </c:pt>
                <c:pt idx="4">
                  <c:v>Физкультура и спорт</c:v>
                </c:pt>
                <c:pt idx="5">
                  <c:v>ЖКХ</c:v>
                </c:pt>
                <c:pt idx="6">
                  <c:v>Нац. экономика</c:v>
                </c:pt>
                <c:pt idx="7">
                  <c:v>Культура</c:v>
                </c:pt>
                <c:pt idx="8">
                  <c:v>Общегосударственные вопросы</c:v>
                </c:pt>
                <c:pt idx="9">
                  <c:v>Образование</c:v>
                </c:pt>
              </c:strCache>
            </c:strRef>
          </c:cat>
          <c:val>
            <c:numRef>
              <c:f>'[Диаграмма в Microsoft PowerPoint]Лист5'!$A$2:$J$2</c:f>
              <c:numCache>
                <c:formatCode>0.000</c:formatCode>
                <c:ptCount val="10"/>
                <c:pt idx="0">
                  <c:v>1.3120000000000001</c:v>
                </c:pt>
                <c:pt idx="1">
                  <c:v>2.9609999999999999</c:v>
                </c:pt>
                <c:pt idx="2">
                  <c:v>3.8239999999999998</c:v>
                </c:pt>
                <c:pt idx="3">
                  <c:v>6.19</c:v>
                </c:pt>
                <c:pt idx="4">
                  <c:v>11.337</c:v>
                </c:pt>
                <c:pt idx="5">
                  <c:v>18.009</c:v>
                </c:pt>
                <c:pt idx="6">
                  <c:v>28.047999999999998</c:v>
                </c:pt>
                <c:pt idx="7">
                  <c:v>43.292000000000002</c:v>
                </c:pt>
                <c:pt idx="8">
                  <c:v>45.107999999999997</c:v>
                </c:pt>
                <c:pt idx="9">
                  <c:v>331.399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30124800"/>
        <c:axId val="130151168"/>
        <c:axId val="0"/>
      </c:bar3DChart>
      <c:catAx>
        <c:axId val="13012480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400" b="1">
                <a:solidFill>
                  <a:srgbClr val="002060"/>
                </a:solidFill>
                <a:latin typeface="Linux Libertine" panose="02000503000000000000" pitchFamily="2" charset="0"/>
                <a:ea typeface="Linux Libertine" panose="02000503000000000000" pitchFamily="2" charset="0"/>
                <a:cs typeface="Linux Libertine" panose="02000503000000000000" pitchFamily="2" charset="0"/>
              </a:defRPr>
            </a:pPr>
            <a:endParaRPr lang="ru-RU"/>
          </a:p>
        </c:txPr>
        <c:crossAx val="130151168"/>
        <c:crosses val="autoZero"/>
        <c:auto val="1"/>
        <c:lblAlgn val="ctr"/>
        <c:lblOffset val="100"/>
        <c:noMultiLvlLbl val="0"/>
      </c:catAx>
      <c:valAx>
        <c:axId val="130151168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0.000" sourceLinked="1"/>
        <c:majorTickMark val="out"/>
        <c:minorTickMark val="none"/>
        <c:tickLblPos val="nextTo"/>
        <c:crossAx val="130124800"/>
        <c:crosses val="autoZero"/>
        <c:crossBetween val="between"/>
      </c:valAx>
      <c:spPr>
        <a:noFill/>
      </c:spPr>
    </c:plotArea>
    <c:plotVisOnly val="1"/>
    <c:dispBlanksAs val="gap"/>
    <c:showDLblsOverMax val="0"/>
  </c:chart>
  <c:externalData r:id="rId2">
    <c:autoUpdate val="0"/>
  </c:externalData>
  <c:userShapes r:id="rId3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4.0718296311540739E-2"/>
          <c:y val="1.6967136097985971E-2"/>
          <c:w val="0.85346554264360075"/>
          <c:h val="0.76854558628069114"/>
        </c:manualLayout>
      </c:layout>
      <c:bar3D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30175744"/>
        <c:axId val="130177280"/>
        <c:axId val="0"/>
      </c:bar3DChart>
      <c:catAx>
        <c:axId val="130175744"/>
        <c:scaling>
          <c:orientation val="minMax"/>
        </c:scaling>
        <c:delete val="0"/>
        <c:axPos val="b"/>
        <c:numFmt formatCode="0.00" sourceLinked="1"/>
        <c:majorTickMark val="out"/>
        <c:minorTickMark val="none"/>
        <c:tickLblPos val="nextTo"/>
        <c:txPr>
          <a:bodyPr/>
          <a:lstStyle/>
          <a:p>
            <a:pPr>
              <a:defRPr sz="1599" b="1">
                <a:solidFill>
                  <a:srgbClr val="940E7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130177280"/>
        <c:crosses val="autoZero"/>
        <c:auto val="1"/>
        <c:lblAlgn val="ctr"/>
        <c:lblOffset val="100"/>
        <c:noMultiLvlLbl val="0"/>
      </c:catAx>
      <c:valAx>
        <c:axId val="13017728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30175744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/>
      <c:overlay val="0"/>
      <c:txPr>
        <a:bodyPr/>
        <a:lstStyle/>
        <a:p>
          <a:pPr>
            <a:defRPr sz="1799" b="1">
              <a:solidFill>
                <a:schemeClr val="accent1">
                  <a:lumMod val="75000"/>
                </a:schemeClr>
              </a:solidFill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8396315702172917E-2"/>
          <c:y val="2.7062814588761416E-2"/>
          <c:w val="0.85346554264360075"/>
          <c:h val="0.76854558628069114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'[Диаграмма в Microsoft PowerPoint]Лист1'!$B$1</c:f>
              <c:strCache>
                <c:ptCount val="1"/>
                <c:pt idx="0">
                  <c:v>2018 год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5.7995124657617241E-3"/>
                  <c:y val="-6.5091870107023856E-3"/>
                </c:manualLayout>
              </c:layout>
              <c:tx>
                <c:rich>
                  <a:bodyPr/>
                  <a:lstStyle/>
                  <a:p>
                    <a:r>
                      <a:rPr lang="ru-RU" sz="1400" b="1" dirty="0" smtClean="0">
                        <a:solidFill>
                          <a:schemeClr val="tx2">
                            <a:lumMod val="50000"/>
                          </a:schemeClr>
                        </a:solidFill>
                      </a:rPr>
                      <a:t>331</a:t>
                    </a:r>
                    <a:r>
                      <a:rPr lang="en-US" sz="1400" b="1" dirty="0" smtClean="0">
                        <a:solidFill>
                          <a:schemeClr val="tx2">
                            <a:lumMod val="50000"/>
                          </a:schemeClr>
                        </a:solidFill>
                      </a:rPr>
                      <a:t>,</a:t>
                    </a:r>
                    <a:r>
                      <a:rPr lang="ru-RU" sz="1400" b="1" dirty="0" smtClean="0">
                        <a:solidFill>
                          <a:schemeClr val="tx2">
                            <a:lumMod val="50000"/>
                          </a:schemeClr>
                        </a:solidFill>
                      </a:rPr>
                      <a:t>4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7.4349442379182153E-3"/>
                  <c:y val="-2.9250457038391225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6</a:t>
                    </a:r>
                    <a:r>
                      <a:rPr lang="en-US" dirty="0" smtClean="0"/>
                      <a:t>,2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8.6741016109045856E-3"/>
                  <c:y val="-1.9500304692260818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43</a:t>
                    </a:r>
                    <a:r>
                      <a:rPr lang="en-US" dirty="0" smtClean="0"/>
                      <a:t>,</a:t>
                    </a:r>
                    <a:r>
                      <a:rPr lang="ru-RU" dirty="0" smtClean="0"/>
                      <a:t>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9.9132589838909543E-3"/>
                  <c:y val="-2.19378427787934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>
                    <a:solidFill>
                      <a:schemeClr val="tx2">
                        <a:lumMod val="50000"/>
                      </a:schemeClr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'[Диаграмма в Microsoft PowerPoint]Лист1'!$A$2:$A$5</c:f>
              <c:strCache>
                <c:ptCount val="4"/>
                <c:pt idx="0">
                  <c:v>Образование</c:v>
                </c:pt>
                <c:pt idx="1">
                  <c:v>Социальная политика</c:v>
                </c:pt>
                <c:pt idx="2">
                  <c:v>Культура</c:v>
                </c:pt>
                <c:pt idx="3">
                  <c:v>Физическая культура и спорт</c:v>
                </c:pt>
              </c:strCache>
            </c:strRef>
          </c:cat>
          <c:val>
            <c:numRef>
              <c:f>'[Диаграмма в Microsoft PowerPoint]Лист1'!$B$2:$B$5</c:f>
              <c:numCache>
                <c:formatCode>General</c:formatCode>
                <c:ptCount val="4"/>
                <c:pt idx="0">
                  <c:v>277</c:v>
                </c:pt>
                <c:pt idx="1">
                  <c:v>5.2</c:v>
                </c:pt>
                <c:pt idx="2">
                  <c:v>31.8</c:v>
                </c:pt>
                <c:pt idx="3">
                  <c:v>11.3</c:v>
                </c:pt>
              </c:numCache>
            </c:numRef>
          </c:val>
        </c:ser>
        <c:ser>
          <c:idx val="1"/>
          <c:order val="1"/>
          <c:tx>
            <c:strRef>
              <c:f>'[Диаграмма в Microsoft PowerPoint]Лист1'!$C$1</c:f>
              <c:strCache>
                <c:ptCount val="1"/>
                <c:pt idx="0">
                  <c:v>2019 год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6530550760851231E-2"/>
                  <c:y val="-4.7385229185261259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307,7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3630731102850062E-2"/>
                  <c:y val="-2.9250457038391225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5</a:t>
                    </a:r>
                    <a:r>
                      <a:rPr lang="en-US" dirty="0" smtClean="0"/>
                      <a:t>,</a:t>
                    </a:r>
                    <a:r>
                      <a:rPr lang="ru-RU" dirty="0" smtClean="0"/>
                      <a:t>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3630731102850062E-2"/>
                  <c:y val="-1.9500304692260818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30</a:t>
                    </a:r>
                    <a:r>
                      <a:rPr lang="en-US" dirty="0" smtClean="0"/>
                      <a:t>,</a:t>
                    </a:r>
                    <a:r>
                      <a:rPr lang="ru-RU" dirty="0" smtClean="0"/>
                      <a:t>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9.9132589838909543E-3"/>
                  <c:y val="-2.19378427787934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>
                    <a:solidFill>
                      <a:schemeClr val="tx2">
                        <a:lumMod val="50000"/>
                      </a:schemeClr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'[Диаграмма в Microsoft PowerPoint]Лист1'!$A$2:$A$5</c:f>
              <c:strCache>
                <c:ptCount val="4"/>
                <c:pt idx="0">
                  <c:v>Образование</c:v>
                </c:pt>
                <c:pt idx="1">
                  <c:v>Социальная политика</c:v>
                </c:pt>
                <c:pt idx="2">
                  <c:v>Культура</c:v>
                </c:pt>
                <c:pt idx="3">
                  <c:v>Физическая культура и спорт</c:v>
                </c:pt>
              </c:strCache>
            </c:strRef>
          </c:cat>
          <c:val>
            <c:numRef>
              <c:f>'[Диаграмма в Microsoft PowerPoint]Лист1'!$C$2:$C$5</c:f>
              <c:numCache>
                <c:formatCode>0.0</c:formatCode>
                <c:ptCount val="4"/>
                <c:pt idx="0">
                  <c:v>274.89999999999998</c:v>
                </c:pt>
                <c:pt idx="1">
                  <c:v>8.1</c:v>
                </c:pt>
                <c:pt idx="2">
                  <c:v>31.8</c:v>
                </c:pt>
                <c:pt idx="3">
                  <c:v>11.3</c:v>
                </c:pt>
              </c:numCache>
            </c:numRef>
          </c:val>
        </c:ser>
        <c:ser>
          <c:idx val="2"/>
          <c:order val="2"/>
          <c:tx>
            <c:strRef>
              <c:f>'[Диаграмма в Microsoft PowerPoint]Лист1'!$D$1</c:f>
              <c:strCache>
                <c:ptCount val="1"/>
                <c:pt idx="0">
                  <c:v>2020 год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2.6988766048438462E-2"/>
                  <c:y val="-1.1383939780250396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311,5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1152416356877278E-2"/>
                  <c:y val="-2.9250457038391225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6</a:t>
                    </a:r>
                    <a:r>
                      <a:rPr lang="en-US" dirty="0" smtClean="0"/>
                      <a:t>,</a:t>
                    </a:r>
                    <a:r>
                      <a:rPr lang="ru-RU" dirty="0" smtClean="0"/>
                      <a:t>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1065675340768277E-2"/>
                  <c:y val="-1.9500496624393616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29</a:t>
                    </a:r>
                    <a:r>
                      <a:rPr lang="en-US" dirty="0" smtClean="0"/>
                      <a:t>,8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4869888475836431E-2"/>
                  <c:y val="-2.19378427787934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>
                    <a:solidFill>
                      <a:schemeClr val="tx2">
                        <a:lumMod val="50000"/>
                      </a:schemeClr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'[Диаграмма в Microsoft PowerPoint]Лист1'!$A$2:$A$5</c:f>
              <c:strCache>
                <c:ptCount val="4"/>
                <c:pt idx="0">
                  <c:v>Образование</c:v>
                </c:pt>
                <c:pt idx="1">
                  <c:v>Социальная политика</c:v>
                </c:pt>
                <c:pt idx="2">
                  <c:v>Культура</c:v>
                </c:pt>
                <c:pt idx="3">
                  <c:v>Физическая культура и спорт</c:v>
                </c:pt>
              </c:strCache>
            </c:strRef>
          </c:cat>
          <c:val>
            <c:numRef>
              <c:f>'[Диаграмма в Microsoft PowerPoint]Лист1'!$D$2:$D$5</c:f>
              <c:numCache>
                <c:formatCode>0.0</c:formatCode>
                <c:ptCount val="4"/>
                <c:pt idx="0">
                  <c:v>274.89999999999998</c:v>
                </c:pt>
                <c:pt idx="1">
                  <c:v>8.1</c:v>
                </c:pt>
                <c:pt idx="2">
                  <c:v>31.8</c:v>
                </c:pt>
                <c:pt idx="3">
                  <c:v>11.3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30417792"/>
        <c:axId val="130419328"/>
        <c:axId val="0"/>
      </c:bar3DChart>
      <c:catAx>
        <c:axId val="130417792"/>
        <c:scaling>
          <c:orientation val="minMax"/>
        </c:scaling>
        <c:delete val="0"/>
        <c:axPos val="b"/>
        <c:numFmt formatCode="0.00" sourceLinked="1"/>
        <c:majorTickMark val="out"/>
        <c:minorTickMark val="none"/>
        <c:tickLblPos val="nextTo"/>
        <c:txPr>
          <a:bodyPr/>
          <a:lstStyle/>
          <a:p>
            <a:pPr>
              <a:defRPr sz="1800" b="1" i="1">
                <a:solidFill>
                  <a:schemeClr val="accent1">
                    <a:lumMod val="75000"/>
                  </a:schemeClr>
                </a:solidFill>
              </a:defRPr>
            </a:pPr>
            <a:endParaRPr lang="ru-RU"/>
          </a:p>
        </c:txPr>
        <c:crossAx val="130419328"/>
        <c:crosses val="autoZero"/>
        <c:auto val="1"/>
        <c:lblAlgn val="ctr"/>
        <c:lblOffset val="100"/>
        <c:noMultiLvlLbl val="0"/>
      </c:catAx>
      <c:valAx>
        <c:axId val="13041932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30417792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2">
    <c:autoUpdate val="0"/>
  </c:externalData>
</c:chartSpace>
</file>

<file path=ppt/drawing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43.jp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0.32423</cdr:x>
      <cdr:y>0.30574</cdr:y>
    </cdr:from>
    <cdr:to>
      <cdr:x>0.36257</cdr:x>
      <cdr:y>0.37653</cdr:y>
    </cdr:to>
    <cdr:cxnSp macro="">
      <cdr:nvCxnSpPr>
        <cdr:cNvPr id="3" name="Прямая со стрелкой 2"/>
        <cdr:cNvCxnSpPr/>
      </cdr:nvCxnSpPr>
      <cdr:spPr>
        <a:xfrm xmlns:a="http://schemas.openxmlformats.org/drawingml/2006/main" flipH="1" flipV="1">
          <a:off x="2706507" y="1579879"/>
          <a:ext cx="320040" cy="365760"/>
        </a:xfrm>
        <a:prstGeom xmlns:a="http://schemas.openxmlformats.org/drawingml/2006/main" prst="straightConnector1">
          <a:avLst/>
        </a:prstGeom>
        <a:ln xmlns:a="http://schemas.openxmlformats.org/drawingml/2006/main" w="19050">
          <a:solidFill>
            <a:schemeClr val="tx1"/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0.18885</cdr:x>
      <cdr:y>0.03257</cdr:y>
    </cdr:from>
    <cdr:to>
      <cdr:x>0.80228</cdr:x>
      <cdr:y>0.15655</cdr:y>
    </cdr:to>
    <cdr:sp macro="" textlink="">
      <cdr:nvSpPr>
        <cdr:cNvPr id="5" name="Прямоугольник 4"/>
        <cdr:cNvSpPr/>
      </cdr:nvSpPr>
      <cdr:spPr>
        <a:xfrm xmlns:a="http://schemas.openxmlformats.org/drawingml/2006/main">
          <a:off x="1554146" y="176213"/>
          <a:ext cx="5048284" cy="670758"/>
        </a:xfrm>
        <a:prstGeom xmlns:a="http://schemas.openxmlformats.org/drawingml/2006/main" prst="rect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/>
          <a:endParaRPr lang="ru-RU" sz="1600" b="1" dirty="0" smtClean="0">
            <a:solidFill>
              <a:schemeClr val="lt1"/>
            </a:solidFill>
            <a:effectLst/>
            <a:latin typeface="+mn-lt"/>
            <a:ea typeface="+mn-ea"/>
            <a:cs typeface="+mn-cs"/>
          </a:endParaRPr>
        </a:p>
        <a:p xmlns:a="http://schemas.openxmlformats.org/drawingml/2006/main">
          <a:pPr algn="ctr"/>
          <a:r>
            <a:rPr lang="ru-RU" sz="1600" b="1" dirty="0" smtClean="0">
              <a:solidFill>
                <a:schemeClr val="lt1"/>
              </a:solidFill>
              <a:effectLst/>
              <a:latin typeface="+mn-lt"/>
              <a:ea typeface="+mn-ea"/>
              <a:cs typeface="+mn-cs"/>
            </a:rPr>
            <a:t>Безвозмездные поступления на 2019 год</a:t>
          </a:r>
          <a:endParaRPr lang="ru-RU" sz="1600" dirty="0">
            <a:solidFill>
              <a:schemeClr val="lt1"/>
            </a:solidFill>
            <a:effectLst/>
            <a:latin typeface="+mn-lt"/>
            <a:ea typeface="+mn-ea"/>
            <a:cs typeface="+mn-cs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0.16194</cdr:x>
      <cdr:y>0.00788</cdr:y>
    </cdr:from>
    <cdr:to>
      <cdr:x>0.81465</cdr:x>
      <cdr:y>0.1046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399539" y="45720"/>
          <a:ext cx="5640945" cy="5613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>
            <a:lnSpc>
              <a:spcPts val="1700"/>
            </a:lnSpc>
          </a:pPr>
          <a:r>
            <a:rPr lang="ru-RU" sz="1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Структура расходов бюджета по отраслевой принадлежности на 2019 год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0.02886</cdr:x>
      <cdr:y>0.04617</cdr:y>
    </cdr:from>
    <cdr:to>
      <cdr:x>0.13381</cdr:x>
      <cdr:y>0.08599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19384" y="266696"/>
          <a:ext cx="797704" cy="23006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b="1" dirty="0" smtClean="0">
              <a:latin typeface="Liberation Serif" panose="02020603050405020304" pitchFamily="18" charset="0"/>
            </a:rPr>
            <a:t>В млн.руб</a:t>
          </a:r>
          <a:r>
            <a:rPr lang="ru-RU" dirty="0" smtClean="0"/>
            <a:t>.</a:t>
          </a:r>
          <a:endParaRPr lang="ru-RU" sz="1100" dirty="0"/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0.61532</cdr:x>
      <cdr:y>0.0509</cdr:y>
    </cdr:from>
    <cdr:to>
      <cdr:x>0.87321</cdr:x>
      <cdr:y>0.31426</cdr:y>
    </cdr:to>
    <cdr:pic>
      <cdr:nvPicPr>
        <cdr:cNvPr id="6" name="Рисунок 5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4962526" y="267542"/>
          <a:ext cx="2079822" cy="1384401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0.01174</cdr:x>
      <cdr:y>0.07856</cdr:y>
    </cdr:from>
    <cdr:to>
      <cdr:x>0.50997</cdr:x>
      <cdr:y>0.28362</cdr:y>
    </cdr:to>
    <cdr:sp macro="" textlink="">
      <cdr:nvSpPr>
        <cdr:cNvPr id="2" name="Rectangle 156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94646" y="412974"/>
          <a:ext cx="4018173" cy="1077880"/>
        </a:xfrm>
        <a:prstGeom xmlns:a="http://schemas.openxmlformats.org/drawingml/2006/main" prst="rect">
          <a:avLst/>
        </a:prstGeom>
        <a:ln xmlns:a="http://schemas.openxmlformats.org/drawingml/2006/main">
          <a:headEnd/>
          <a:tailEnd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2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none" anchor="ctr"/>
        <a:lstStyle xmlns:a="http://schemas.openxmlformats.org/drawingml/2006/main">
          <a:defPPr>
            <a:defRPr lang="ru-RU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kern="12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kern="12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kern="12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kern="12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 eaLnBrk="0" hangingPunct="0"/>
          <a:r>
            <a:rPr lang="ru-RU" sz="12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 </a:t>
          </a:r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  <a:latin typeface="+mn-lt"/>
            </a:rPr>
            <a:t>Подпрограмма «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Ремонт автомобильных дорог </a:t>
          </a:r>
          <a:endParaRPr lang="ru-RU" sz="1400" dirty="0" smtClean="0"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</a:endParaRPr>
        </a:p>
        <a:p xmlns:a="http://schemas.openxmlformats.org/drawingml/2006/main">
          <a:pPr algn="ctr" eaLnBrk="0" hangingPunct="0"/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общего 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пользования местного  </a:t>
          </a:r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значения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, </a:t>
          </a:r>
          <a:endParaRPr lang="ru-RU" sz="1400" dirty="0" smtClean="0"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</a:endParaRPr>
        </a:p>
        <a:p xmlns:a="http://schemas.openxmlformats.org/drawingml/2006/main">
          <a:pPr algn="ctr" eaLnBrk="0" hangingPunct="0"/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придомовых 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 </a:t>
          </a:r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территорий 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многоквартирных домов </a:t>
          </a:r>
          <a:endParaRPr lang="ru-RU" sz="1400" dirty="0" smtClean="0"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</a:endParaRPr>
        </a:p>
        <a:p xmlns:a="http://schemas.openxmlformats.org/drawingml/2006/main">
          <a:pPr algn="ctr" eaLnBrk="0" hangingPunct="0"/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и 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проездов к  </a:t>
          </a:r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придомовым 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территориям </a:t>
          </a:r>
          <a:endParaRPr lang="ru-RU" sz="1400" dirty="0" smtClean="0"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</a:endParaRPr>
        </a:p>
        <a:p xmlns:a="http://schemas.openxmlformats.org/drawingml/2006/main">
          <a:pPr algn="ctr" eaLnBrk="0" hangingPunct="0"/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многоквартирных 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домов» </a:t>
          </a:r>
          <a:endParaRPr lang="ru-RU" sz="1400" b="1" dirty="0"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</a:endParaRPr>
        </a:p>
      </cdr:txBody>
    </cdr:sp>
  </cdr:relSizeAnchor>
  <cdr:relSizeAnchor xmlns:cdr="http://schemas.openxmlformats.org/drawingml/2006/chartDrawing">
    <cdr:from>
      <cdr:x>0.17209</cdr:x>
      <cdr:y>0.44555</cdr:y>
    </cdr:from>
    <cdr:to>
      <cdr:x>0.33291</cdr:x>
      <cdr:y>0.55518</cdr:y>
    </cdr:to>
    <cdr:sp macro="" textlink="">
      <cdr:nvSpPr>
        <cdr:cNvPr id="3" name="Rectangle 17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1387890" y="2342084"/>
          <a:ext cx="1296997" cy="576280"/>
        </a:xfrm>
        <a:prstGeom xmlns:a="http://schemas.openxmlformats.org/drawingml/2006/main" prst="rect">
          <a:avLst/>
        </a:prstGeom>
        <a:ln xmlns:a="http://schemas.openxmlformats.org/drawingml/2006/main">
          <a:headEnd/>
          <a:tailEnd/>
        </a:ln>
      </cdr:spPr>
      <cdr:style>
        <a:lnRef xmlns:a="http://schemas.openxmlformats.org/drawingml/2006/main" idx="2">
          <a:schemeClr val="accent2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none" anchor="ctr"/>
        <a:lstStyle xmlns:a="http://schemas.openxmlformats.org/drawingml/2006/main">
          <a:defPPr>
            <a:defRPr lang="ru-RU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pitchFamily="34" charset="0"/>
              <a:ea typeface="+mn-ea"/>
              <a:cs typeface="+mn-cs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pitchFamily="34" charset="0"/>
              <a:ea typeface="+mn-ea"/>
              <a:cs typeface="+mn-cs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pitchFamily="34" charset="0"/>
              <a:ea typeface="+mn-ea"/>
              <a:cs typeface="+mn-cs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pitchFamily="34" charset="0"/>
              <a:ea typeface="+mn-ea"/>
              <a:cs typeface="+mn-cs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pitchFamily="34" charset="0"/>
              <a:ea typeface="+mn-ea"/>
              <a:cs typeface="+mn-cs"/>
            </a:defRPr>
          </a:lvl5pPr>
          <a:lvl6pPr marL="2286000" algn="l" defTabSz="914400" rtl="0" eaLnBrk="1" latinLnBrk="0" hangingPunct="1">
            <a:defRPr kern="1200">
              <a:solidFill>
                <a:schemeClr val="tx1"/>
              </a:solidFill>
              <a:latin typeface="Arial" pitchFamily="34" charset="0"/>
              <a:ea typeface="+mn-ea"/>
              <a:cs typeface="+mn-cs"/>
            </a:defRPr>
          </a:lvl6pPr>
          <a:lvl7pPr marL="2743200" algn="l" defTabSz="914400" rtl="0" eaLnBrk="1" latinLnBrk="0" hangingPunct="1">
            <a:defRPr kern="1200">
              <a:solidFill>
                <a:schemeClr val="tx1"/>
              </a:solidFill>
              <a:latin typeface="Arial" pitchFamily="34" charset="0"/>
              <a:ea typeface="+mn-ea"/>
              <a:cs typeface="+mn-cs"/>
            </a:defRPr>
          </a:lvl7pPr>
          <a:lvl8pPr marL="3200400" algn="l" defTabSz="914400" rtl="0" eaLnBrk="1" latinLnBrk="0" hangingPunct="1">
            <a:defRPr kern="1200">
              <a:solidFill>
                <a:schemeClr val="tx1"/>
              </a:solidFill>
              <a:latin typeface="Arial" pitchFamily="34" charset="0"/>
              <a:ea typeface="+mn-ea"/>
              <a:cs typeface="+mn-cs"/>
            </a:defRPr>
          </a:lvl8pPr>
          <a:lvl9pPr marL="3657600" algn="l" defTabSz="914400" rtl="0" eaLnBrk="1" latinLnBrk="0" hangingPunct="1">
            <a:defRPr kern="1200">
              <a:solidFill>
                <a:schemeClr val="tx1"/>
              </a:solidFill>
              <a:latin typeface="Arial" pitchFamily="34" charset="0"/>
              <a:ea typeface="+mn-ea"/>
              <a:cs typeface="+mn-cs"/>
            </a:defRPr>
          </a:lvl9pPr>
        </a:lstStyle>
        <a:p xmlns:a="http://schemas.openxmlformats.org/drawingml/2006/main">
          <a:pPr algn="ctr" eaLnBrk="0" hangingPunct="0"/>
          <a:r>
            <a:rPr lang="ru-RU" sz="1400" b="1" dirty="0" smtClean="0">
              <a:ln>
                <a:solidFill>
                  <a:srgbClr val="9276E0"/>
                </a:solidFill>
              </a:ln>
              <a:solidFill>
                <a:srgbClr val="000000"/>
              </a:solidFill>
              <a:latin typeface="+mn-lt"/>
            </a:rPr>
            <a:t>5 339 974,55</a:t>
          </a:r>
        </a:p>
        <a:p xmlns:a="http://schemas.openxmlformats.org/drawingml/2006/main">
          <a:pPr algn="ctr" eaLnBrk="0" hangingPunct="0"/>
          <a:r>
            <a:rPr lang="ru-RU" sz="1400" b="1" dirty="0" smtClean="0">
              <a:ln>
                <a:solidFill>
                  <a:srgbClr val="9276E0"/>
                </a:solidFill>
              </a:ln>
              <a:solidFill>
                <a:srgbClr val="000000"/>
              </a:solidFill>
              <a:latin typeface="+mn-lt"/>
            </a:rPr>
            <a:t>рублей </a:t>
          </a:r>
          <a:endParaRPr lang="ru-RU" sz="1400" b="1" dirty="0">
            <a:ln>
              <a:solidFill>
                <a:srgbClr val="9276E0"/>
              </a:solidFill>
            </a:ln>
            <a:solidFill>
              <a:srgbClr val="000000"/>
            </a:solidFill>
            <a:latin typeface="+mn-lt"/>
          </a:endParaRPr>
        </a:p>
      </cdr:txBody>
    </cdr:sp>
  </cdr:relSizeAnchor>
  <cdr:relSizeAnchor xmlns:cdr="http://schemas.openxmlformats.org/drawingml/2006/chartDrawing">
    <cdr:from>
      <cdr:x>0.4288</cdr:x>
      <cdr:y>0.31956</cdr:y>
    </cdr:from>
    <cdr:to>
      <cdr:x>0.94666</cdr:x>
      <cdr:y>0.58768</cdr:y>
    </cdr:to>
    <cdr:sp macro="" textlink="">
      <cdr:nvSpPr>
        <cdr:cNvPr id="4" name="Rectangle 156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458251" y="1679798"/>
          <a:ext cx="4176487" cy="1409395"/>
        </a:xfrm>
        <a:prstGeom xmlns:a="http://schemas.openxmlformats.org/drawingml/2006/main" prst="rect">
          <a:avLst/>
        </a:prstGeom>
        <a:ln xmlns:a="http://schemas.openxmlformats.org/drawingml/2006/main">
          <a:headEnd/>
          <a:tailEnd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2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none" anchor="ctr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 eaLnBrk="0" hangingPunct="0"/>
          <a:r>
            <a:rPr lang="ru-RU" sz="1200" dirty="0" smtClean="0"/>
            <a:t> </a:t>
          </a:r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atin typeface="+mn-lt"/>
            </a:rPr>
            <a:t>Подпрограмма «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Содержание автомобильных </a:t>
          </a:r>
          <a:endParaRPr lang="ru-RU" sz="1400" dirty="0" smtClean="0"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</a:endParaRPr>
        </a:p>
        <a:p xmlns:a="http://schemas.openxmlformats.org/drawingml/2006/main">
          <a:pPr algn="ctr" eaLnBrk="0" hangingPunct="0"/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дорог 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общего пользования местного значения, </a:t>
          </a:r>
          <a:endParaRPr lang="ru-RU" sz="1400" dirty="0" smtClean="0"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</a:endParaRPr>
        </a:p>
        <a:p xmlns:a="http://schemas.openxmlformats.org/drawingml/2006/main">
          <a:pPr algn="ctr" eaLnBrk="0" hangingPunct="0"/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придомовых 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территорий многоквартирных домов </a:t>
          </a:r>
          <a:endParaRPr lang="ru-RU" sz="1400" dirty="0" smtClean="0"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</a:endParaRPr>
        </a:p>
        <a:p xmlns:a="http://schemas.openxmlformats.org/drawingml/2006/main">
          <a:pPr algn="ctr" eaLnBrk="0" hangingPunct="0"/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и 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проездов к придомовым территориям </a:t>
          </a:r>
          <a:endParaRPr lang="ru-RU" sz="1400" dirty="0" smtClean="0"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</a:endParaRPr>
        </a:p>
        <a:p xmlns:a="http://schemas.openxmlformats.org/drawingml/2006/main">
          <a:pPr algn="ctr" eaLnBrk="0" hangingPunct="0"/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многоквартирных 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домов, а так же мостов и иных </a:t>
          </a:r>
          <a:endParaRPr lang="ru-RU" sz="1400" dirty="0" smtClean="0"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</a:endParaRPr>
        </a:p>
        <a:p xmlns:a="http://schemas.openxmlformats.org/drawingml/2006/main">
          <a:pPr algn="ctr" eaLnBrk="0" hangingPunct="0"/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транспортных 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инженерных сооружений</a:t>
          </a:r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» </a:t>
          </a:r>
          <a:endParaRPr lang="ru-RU" sz="1400" b="1" dirty="0"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</a:endParaRPr>
        </a:p>
      </cdr:txBody>
    </cdr:sp>
  </cdr:relSizeAnchor>
  <cdr:relSizeAnchor xmlns:cdr="http://schemas.openxmlformats.org/drawingml/2006/chartDrawing">
    <cdr:from>
      <cdr:x>0.67932</cdr:x>
      <cdr:y>0.58904</cdr:y>
    </cdr:from>
    <cdr:to>
      <cdr:x>0.73942</cdr:x>
      <cdr:y>0.71691</cdr:y>
    </cdr:to>
    <cdr:sp macro="" textlink="">
      <cdr:nvSpPr>
        <cdr:cNvPr id="5" name="Стрелка вниз 4"/>
        <cdr:cNvSpPr/>
      </cdr:nvSpPr>
      <cdr:spPr>
        <a:xfrm xmlns:a="http://schemas.openxmlformats.org/drawingml/2006/main">
          <a:off x="5478656" y="3096338"/>
          <a:ext cx="484700" cy="672160"/>
        </a:xfrm>
        <a:prstGeom xmlns:a="http://schemas.openxmlformats.org/drawingml/2006/main" prst="down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defPPr>
            <a:defRPr lang="ru-RU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ru-RU" dirty="0"/>
        </a:p>
      </cdr:txBody>
    </cdr:sp>
  </cdr:relSizeAnchor>
  <cdr:relSizeAnchor xmlns:cdr="http://schemas.openxmlformats.org/drawingml/2006/chartDrawing">
    <cdr:from>
      <cdr:x>0.61776</cdr:x>
      <cdr:y>0.71878</cdr:y>
    </cdr:from>
    <cdr:to>
      <cdr:x>0.80995</cdr:x>
      <cdr:y>0.8284</cdr:y>
    </cdr:to>
    <cdr:sp macro="" textlink="">
      <cdr:nvSpPr>
        <cdr:cNvPr id="7" name="Rectangle 17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982174" y="3778327"/>
          <a:ext cx="1549992" cy="576227"/>
        </a:xfrm>
        <a:prstGeom xmlns:a="http://schemas.openxmlformats.org/drawingml/2006/main" prst="rect">
          <a:avLst/>
        </a:prstGeom>
        <a:ln xmlns:a="http://schemas.openxmlformats.org/drawingml/2006/main">
          <a:headEnd/>
          <a:tailEnd/>
        </a:ln>
      </cdr:spPr>
      <cdr:style>
        <a:lnRef xmlns:a="http://schemas.openxmlformats.org/drawingml/2006/main" idx="2">
          <a:schemeClr val="accent2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none" anchor="ctr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 eaLnBrk="0" hangingPunct="0"/>
          <a:r>
            <a:rPr lang="ru-RU" sz="1400" b="1" dirty="0" smtClean="0">
              <a:ln>
                <a:solidFill>
                  <a:srgbClr val="9276E0"/>
                </a:solidFill>
              </a:ln>
              <a:solidFill>
                <a:srgbClr val="000000"/>
              </a:solidFill>
            </a:rPr>
            <a:t>14 470 000</a:t>
          </a:r>
        </a:p>
        <a:p xmlns:a="http://schemas.openxmlformats.org/drawingml/2006/main">
          <a:pPr algn="ctr" eaLnBrk="0" hangingPunct="0"/>
          <a:r>
            <a:rPr lang="ru-RU" sz="1400" b="1" dirty="0" smtClean="0">
              <a:ln>
                <a:solidFill>
                  <a:srgbClr val="9276E0"/>
                </a:solidFill>
              </a:ln>
              <a:solidFill>
                <a:srgbClr val="000000"/>
              </a:solidFill>
            </a:rPr>
            <a:t>рублей</a:t>
          </a:r>
          <a:endParaRPr lang="ru-RU" sz="1400" b="1" dirty="0">
            <a:ln>
              <a:solidFill>
                <a:srgbClr val="9276E0"/>
              </a:solidFill>
            </a:ln>
            <a:solidFill>
              <a:srgbClr val="000000"/>
            </a:solidFill>
          </a:endParaRPr>
        </a:p>
      </cdr:txBody>
    </cdr:sp>
  </cdr:relSizeAnchor>
  <cdr:relSizeAnchor xmlns:cdr="http://schemas.openxmlformats.org/drawingml/2006/chartDrawing">
    <cdr:from>
      <cdr:x>0.03343</cdr:x>
      <cdr:y>0.60274</cdr:y>
    </cdr:from>
    <cdr:to>
      <cdr:x>0.53166</cdr:x>
      <cdr:y>0.79452</cdr:y>
    </cdr:to>
    <cdr:sp macro="" textlink="">
      <cdr:nvSpPr>
        <cdr:cNvPr id="9" name="Rectangle 156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69635" y="3168352"/>
          <a:ext cx="4018140" cy="1008112"/>
        </a:xfrm>
        <a:prstGeom xmlns:a="http://schemas.openxmlformats.org/drawingml/2006/main" prst="rect">
          <a:avLst/>
        </a:prstGeom>
        <a:ln xmlns:a="http://schemas.openxmlformats.org/drawingml/2006/main">
          <a:headEnd/>
          <a:tailEnd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2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none" anchor="ctr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 eaLnBrk="0" hangingPunct="0"/>
          <a:r>
            <a:rPr lang="ru-RU" sz="1200" dirty="0" smtClean="0"/>
            <a:t>  </a:t>
          </a:r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2700000" scaled="1"/>
                <a:tileRect/>
              </a:gradFill>
              <a:latin typeface="+mn-lt"/>
            </a:rPr>
            <a:t>Подпрограмма </a:t>
          </a:r>
        </a:p>
        <a:p xmlns:a="http://schemas.openxmlformats.org/drawingml/2006/main">
          <a:pPr algn="just" eaLnBrk="0" hangingPunct="0"/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2700000" scaled="1"/>
                <a:tileRect/>
              </a:gradFill>
              <a:latin typeface="+mn-lt"/>
            </a:rPr>
            <a:t>«Организация и повышение безопасности </a:t>
          </a:r>
        </a:p>
        <a:p xmlns:a="http://schemas.openxmlformats.org/drawingml/2006/main">
          <a:pPr algn="ctr" eaLnBrk="0" hangingPunct="0"/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2700000" scaled="1"/>
                <a:tileRect/>
              </a:gradFill>
              <a:latin typeface="+mn-lt"/>
            </a:rPr>
            <a:t>дорожного 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2700000" scaled="1"/>
                <a:tileRect/>
              </a:gradFill>
            </a:rPr>
            <a:t>д</a:t>
          </a:r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2700000" scaled="1"/>
                <a:tileRect/>
              </a:gradFill>
              <a:latin typeface="+mn-lt"/>
            </a:rPr>
            <a:t>вижения</a:t>
          </a:r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2700000" scaled="1"/>
                <a:tileRect/>
              </a:gradFill>
            </a:rPr>
            <a:t>» </a:t>
          </a:r>
          <a:endParaRPr lang="ru-RU" sz="1400" b="1" dirty="0"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</a:endParaRPr>
        </a:p>
      </cdr:txBody>
    </cdr:sp>
  </cdr:relSizeAnchor>
  <cdr:relSizeAnchor xmlns:cdr="http://schemas.openxmlformats.org/drawingml/2006/chartDrawing">
    <cdr:from>
      <cdr:x>0.22245</cdr:x>
      <cdr:y>0.79452</cdr:y>
    </cdr:from>
    <cdr:to>
      <cdr:x>0.28255</cdr:x>
      <cdr:y>0.87671</cdr:y>
    </cdr:to>
    <cdr:sp macro="" textlink="">
      <cdr:nvSpPr>
        <cdr:cNvPr id="10" name="Стрелка вниз 9"/>
        <cdr:cNvSpPr/>
      </cdr:nvSpPr>
      <cdr:spPr>
        <a:xfrm xmlns:a="http://schemas.openxmlformats.org/drawingml/2006/main">
          <a:off x="1794073" y="4176464"/>
          <a:ext cx="484632" cy="432048"/>
        </a:xfrm>
        <a:prstGeom xmlns:a="http://schemas.openxmlformats.org/drawingml/2006/main" prst="down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defPPr>
            <a:defRPr lang="ru-RU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ru-RU" dirty="0"/>
        </a:p>
      </cdr:txBody>
    </cdr:sp>
  </cdr:relSizeAnchor>
  <cdr:relSizeAnchor xmlns:cdr="http://schemas.openxmlformats.org/drawingml/2006/chartDrawing">
    <cdr:from>
      <cdr:x>0.15641</cdr:x>
      <cdr:y>0.87671</cdr:y>
    </cdr:from>
    <cdr:to>
      <cdr:x>0.34859</cdr:x>
      <cdr:y>0.98634</cdr:y>
    </cdr:to>
    <cdr:sp macro="" textlink="">
      <cdr:nvSpPr>
        <cdr:cNvPr id="11" name="Rectangle 17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1261430" y="4608500"/>
          <a:ext cx="1549912" cy="576279"/>
        </a:xfrm>
        <a:prstGeom xmlns:a="http://schemas.openxmlformats.org/drawingml/2006/main" prst="rect">
          <a:avLst/>
        </a:prstGeom>
        <a:ln xmlns:a="http://schemas.openxmlformats.org/drawingml/2006/main">
          <a:headEnd/>
          <a:tailEnd/>
        </a:ln>
      </cdr:spPr>
      <cdr:style>
        <a:lnRef xmlns:a="http://schemas.openxmlformats.org/drawingml/2006/main" idx="2">
          <a:schemeClr val="accent2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none" anchor="ctr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 eaLnBrk="0" hangingPunct="0"/>
          <a:r>
            <a:rPr lang="ru-RU" sz="1400" b="1" dirty="0" smtClean="0">
              <a:ln>
                <a:solidFill>
                  <a:srgbClr val="9276E0"/>
                </a:solidFill>
              </a:ln>
              <a:solidFill>
                <a:srgbClr val="000000"/>
              </a:solidFill>
            </a:rPr>
            <a:t>890 000 рублей</a:t>
          </a:r>
          <a:endParaRPr lang="ru-RU" sz="1400" b="1" dirty="0">
            <a:ln>
              <a:solidFill>
                <a:srgbClr val="9276E0"/>
              </a:solidFill>
            </a:ln>
            <a:solidFill>
              <a:srgbClr val="000000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 b="0">
                <a:solidFill>
                  <a:schemeClr val="tx1"/>
                </a:solidFill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 b="0">
                <a:solidFill>
                  <a:schemeClr val="tx1"/>
                </a:solidFill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5C67F2A7-A779-49CF-A875-62482D9949FC}" type="datetimeFigureOut">
              <a:rPr lang="ru-RU"/>
              <a:pPr>
                <a:defRPr/>
              </a:pPr>
              <a:t>27.12.2018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4113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dirty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5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 b="0">
                <a:solidFill>
                  <a:schemeClr val="tx1"/>
                </a:solidFill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solidFill>
                  <a:schemeClr val="tx1"/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fld id="{7CD90510-46E4-4A85-B6F0-D796776415A7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7722437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52228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defRPr/>
            </a:pPr>
            <a:fld id="{284B7314-F6F6-44F4-AED3-FB025A88957B}" type="slidenum">
              <a:rPr lang="ru-RU" smtClean="0">
                <a:solidFill>
                  <a:prstClr val="black"/>
                </a:solidFill>
              </a:rPr>
              <a:pPr eaLnBrk="1" hangingPunct="1">
                <a:defRPr/>
              </a:pPr>
              <a:t>28</a:t>
            </a:fld>
            <a:endParaRPr lang="ru-RU" dirty="0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763F73-C045-4218-8FC3-2DDEED31D7C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DCBA54-3847-4DFD-B541-3A89CB53ED39}" type="datetime1">
              <a:rPr lang="en-US"/>
              <a:pPr>
                <a:defRPr/>
              </a:pPr>
              <a:t>12/27/2018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75372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571EE9-0AA5-4E99-A8E3-484B78A316F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C0B652-0430-4FBB-BEB3-0030FC641CAC}" type="datetime1">
              <a:rPr lang="en-US"/>
              <a:pPr>
                <a:defRPr/>
              </a:pPr>
              <a:t>12/27/2018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2394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981200"/>
            <a:ext cx="8229600" cy="3886200"/>
          </a:xfrm>
        </p:spPr>
        <p:txBody>
          <a:bodyPr/>
          <a:lstStyle/>
          <a:p>
            <a:pPr lvl="0"/>
            <a:endParaRPr lang="ru-RU" noProof="0" dirty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B60719-5ADA-4109-ACDA-35D07A75FBF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3C15C9-27D6-4DD8-B02E-43B6BA4D0FD2}" type="datetime1">
              <a:rPr lang="en-US"/>
              <a:pPr>
                <a:defRPr/>
              </a:pPr>
              <a:t>12/27/2018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18948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57200" y="457200"/>
            <a:ext cx="8229600" cy="5410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black">
                    <a:lumMod val="50000"/>
                    <a:lumOff val="50000"/>
                  </a:prst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black">
                    <a:lumMod val="50000"/>
                    <a:lumOff val="50000"/>
                  </a:prst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black">
                    <a:lumMod val="50000"/>
                    <a:lumOff val="50000"/>
                  </a:prstClr>
                </a:solidFill>
              </a:defRPr>
            </a:lvl1pPr>
          </a:lstStyle>
          <a:p>
            <a:pPr>
              <a:defRPr/>
            </a:pPr>
            <a:fld id="{16FC29B4-871E-48B4-AFD2-5AC640D22AD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02216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black">
                    <a:lumMod val="50000"/>
                    <a:lumOff val="50000"/>
                  </a:prst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black">
                    <a:lumMod val="50000"/>
                    <a:lumOff val="50000"/>
                  </a:prst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black">
                    <a:lumMod val="50000"/>
                    <a:lumOff val="50000"/>
                  </a:prstClr>
                </a:solidFill>
              </a:defRPr>
            </a:lvl1pPr>
          </a:lstStyle>
          <a:p>
            <a:pPr>
              <a:defRPr/>
            </a:pPr>
            <a:fld id="{09412C06-6B2D-42D6-8236-CB7F840357F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41844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5867400" cy="6858000"/>
            <a:chOff x="0" y="0"/>
            <a:chExt cx="3696" cy="4320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2880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eaLnBrk="1" hangingPunct="1">
                <a:defRPr/>
              </a:pPr>
              <a:endParaRPr kumimoji="1" lang="ru-RU" altLang="ru-RU" sz="2400" b="0" dirty="0" smtClean="0">
                <a:solidFill>
                  <a:schemeClr val="tx1"/>
                </a:solidFill>
              </a:endParaRPr>
            </a:p>
          </p:txBody>
        </p:sp>
        <p:sp>
          <p:nvSpPr>
            <p:cNvPr id="6" name="AutoShape 4"/>
            <p:cNvSpPr>
              <a:spLocks noChangeArrowheads="1"/>
            </p:cNvSpPr>
            <p:nvPr/>
          </p:nvSpPr>
          <p:spPr bwMode="white">
            <a:xfrm>
              <a:off x="432" y="624"/>
              <a:ext cx="3264" cy="12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eaLnBrk="1" hangingPunct="1">
                <a:defRPr/>
              </a:pPr>
              <a:endParaRPr kumimoji="1" lang="ru-RU" altLang="ru-RU" sz="2400" b="0" dirty="0" smtClean="0">
                <a:solidFill>
                  <a:schemeClr val="tx1"/>
                </a:solidFill>
              </a:endParaRPr>
            </a:p>
          </p:txBody>
        </p:sp>
      </p:grpSp>
      <p:grpSp>
        <p:nvGrpSpPr>
          <p:cNvPr id="7" name="Group 5"/>
          <p:cNvGrpSpPr>
            <a:grpSpLocks/>
          </p:cNvGrpSpPr>
          <p:nvPr/>
        </p:nvGrpSpPr>
        <p:grpSpPr bwMode="auto">
          <a:xfrm>
            <a:off x="3632200" y="4889500"/>
            <a:ext cx="4876800" cy="319088"/>
            <a:chOff x="2288" y="3080"/>
            <a:chExt cx="3072" cy="201"/>
          </a:xfrm>
        </p:grpSpPr>
        <p:sp>
          <p:nvSpPr>
            <p:cNvPr id="8" name="AutoShape 6"/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algn="l" eaLnBrk="1" hangingPunct="1">
                <a:defRPr/>
              </a:pPr>
              <a:endParaRPr lang="ru-RU" altLang="ru-RU" b="0" dirty="0" smtClean="0">
                <a:solidFill>
                  <a:schemeClr val="tx1"/>
                </a:solidFill>
              </a:endParaRPr>
            </a:p>
          </p:txBody>
        </p:sp>
        <p:sp>
          <p:nvSpPr>
            <p:cNvPr id="9" name="AutoShape 7"/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algn="l" eaLnBrk="1" hangingPunct="1">
                <a:defRPr/>
              </a:pPr>
              <a:endParaRPr lang="ru-RU" altLang="ru-RU" b="0" dirty="0" smtClean="0">
                <a:solidFill>
                  <a:schemeClr val="tx1"/>
                </a:solidFill>
              </a:endParaRPr>
            </a:p>
          </p:txBody>
        </p:sp>
      </p:grpSp>
      <p:sp>
        <p:nvSpPr>
          <p:cNvPr id="132104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4013200" cy="1822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32108" name="AutoShape 1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990600"/>
            <a:ext cx="8229600" cy="1905000"/>
          </a:xfrm>
          <a:prstGeom prst="roundRect">
            <a:avLst>
              <a:gd name="adj" fmla="val 50000"/>
            </a:avLst>
          </a:prstGeo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" name="Rectangle 9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A9B5BD45-B608-434C-AB70-04D424AFB0EE}" type="datetime1">
              <a:rPr lang="en-US"/>
              <a:pPr>
                <a:defRPr/>
              </a:pPr>
              <a:t>12/27/2018</a:t>
            </a:fld>
            <a:endParaRPr lang="ru-RU" dirty="0"/>
          </a:p>
        </p:txBody>
      </p:sp>
      <p:sp>
        <p:nvSpPr>
          <p:cNvPr id="11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Rectangle 1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76CA22-F05F-496E-8F94-F0D6E6EDC71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5247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45EA9C-7639-4B45-B201-2683313B845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D9F976-880A-475C-A91A-AB369D8A3477}" type="datetime1">
              <a:rPr lang="en-US"/>
              <a:pPr>
                <a:defRPr/>
              </a:pPr>
              <a:t>12/27/2018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920013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1F9384-07CF-4B86-8767-2F99445C86F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DA07BF-4600-467F-BBB5-CEAC60230A32}" type="datetime1">
              <a:rPr lang="en-US"/>
              <a:pPr>
                <a:defRPr/>
              </a:pPr>
              <a:t>12/27/2018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82157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02E342-E339-4D68-AB3D-13D59BCEF52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9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99B446-DFFD-4FBD-A926-59208A8123D0}" type="datetime1">
              <a:rPr lang="en-US"/>
              <a:pPr>
                <a:defRPr/>
              </a:pPr>
              <a:t>12/27/2018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64502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37E1B4-371B-4DA4-A96A-247632CE6F6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016037-5A92-4CCF-82A4-876A43A0EB2B}" type="datetime1">
              <a:rPr lang="en-US"/>
              <a:pPr>
                <a:defRPr/>
              </a:pPr>
              <a:t>12/27/2018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19142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C5E358-2D77-4DAC-AF20-23896C8B586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C4C75E-9F03-42C6-B748-D96D77CA0677}" type="datetime1">
              <a:rPr lang="en-US"/>
              <a:pPr>
                <a:defRPr/>
              </a:pPr>
              <a:t>12/27/2018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3187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EDF2CA-2F9E-403D-AFAD-AF4336677F0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99A999-F483-46F4-9B33-B3266D3F3852}" type="datetime1">
              <a:rPr lang="en-US"/>
              <a:pPr>
                <a:defRPr/>
              </a:pPr>
              <a:t>12/27/2018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82736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66C875-58D3-4B12-95CF-BEC37D81C34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5B20B3-81AD-41FA-80B5-C2FEA0B69524}" type="datetime1">
              <a:rPr lang="en-US"/>
              <a:pPr>
                <a:defRPr/>
              </a:pPr>
              <a:t>12/27/2018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17750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00B596-6AB7-47CF-B3B4-6AAFA25C462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95B357-68BD-4836-9EBC-09CD9CA1C4BD}" type="datetime1">
              <a:rPr lang="en-US"/>
              <a:pPr>
                <a:defRPr/>
              </a:pPr>
              <a:t>12/27/2018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0261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3299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 Black" pitchFamily="34" charset="0"/>
                <a:cs typeface="+mn-cs"/>
              </a:defRPr>
            </a:lvl1pPr>
          </a:lstStyle>
          <a:p>
            <a:pPr>
              <a:defRPr/>
            </a:pPr>
            <a:fld id="{7ABBF0D6-30CA-43B3-B62F-FF7C7E01B92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grpSp>
        <p:nvGrpSpPr>
          <p:cNvPr id="1028" name="Group 4"/>
          <p:cNvGrpSpPr>
            <a:grpSpLocks/>
          </p:cNvGrpSpPr>
          <p:nvPr/>
        </p:nvGrpSpPr>
        <p:grpSpPr bwMode="auto">
          <a:xfrm>
            <a:off x="0" y="0"/>
            <a:ext cx="9144000" cy="546100"/>
            <a:chOff x="0" y="0"/>
            <a:chExt cx="5760" cy="344"/>
          </a:xfrm>
        </p:grpSpPr>
        <p:sp>
          <p:nvSpPr>
            <p:cNvPr id="1032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z="2400" b="0" dirty="0" smtClean="0">
                <a:solidFill>
                  <a:schemeClr val="tx1"/>
                </a:solidFill>
              </a:endParaRPr>
            </a:p>
          </p:txBody>
        </p:sp>
        <p:sp>
          <p:nvSpPr>
            <p:cNvPr id="1033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algn="l" eaLnBrk="1" hangingPunct="1">
                <a:defRPr/>
              </a:pPr>
              <a:endParaRPr lang="ru-RU" altLang="ru-RU" sz="2400" b="0" dirty="0" smtClean="0">
                <a:solidFill>
                  <a:schemeClr val="tx1"/>
                </a:solidFill>
              </a:endParaRPr>
            </a:p>
          </p:txBody>
        </p:sp>
        <p:sp>
          <p:nvSpPr>
            <p:cNvPr id="1034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algn="l" eaLnBrk="1" hangingPunct="1">
                <a:defRPr/>
              </a:pPr>
              <a:endParaRPr lang="ru-RU" altLang="ru-RU" sz="1800" b="0" dirty="0" smtClean="0">
                <a:solidFill>
                  <a:schemeClr val="hlink"/>
                </a:solidFill>
                <a:latin typeface="Arial" pitchFamily="34" charset="0"/>
              </a:endParaRPr>
            </a:p>
          </p:txBody>
        </p:sp>
        <p:sp>
          <p:nvSpPr>
            <p:cNvPr id="1035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algn="l" eaLnBrk="1" hangingPunct="1">
                <a:defRPr/>
              </a:pPr>
              <a:endParaRPr lang="ru-RU" altLang="ru-RU" sz="1800" b="0" dirty="0" smtClean="0">
                <a:solidFill>
                  <a:schemeClr val="hlink"/>
                </a:solidFill>
                <a:latin typeface="Arial" pitchFamily="34" charset="0"/>
              </a:endParaRPr>
            </a:p>
          </p:txBody>
        </p:sp>
        <p:sp>
          <p:nvSpPr>
            <p:cNvPr id="1036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algn="l" eaLnBrk="1" hangingPunct="1">
                <a:defRPr/>
              </a:pPr>
              <a:endParaRPr lang="ru-RU" altLang="ru-RU" sz="1800" b="0" dirty="0" smtClean="0">
                <a:solidFill>
                  <a:schemeClr val="accent2"/>
                </a:solidFill>
                <a:latin typeface="Arial" pitchFamily="34" charset="0"/>
              </a:endParaRPr>
            </a:p>
          </p:txBody>
        </p:sp>
        <p:sp>
          <p:nvSpPr>
            <p:cNvPr id="1037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algn="l" eaLnBrk="1" hangingPunct="1">
                <a:defRPr/>
              </a:pPr>
              <a:endParaRPr lang="ru-RU" altLang="ru-RU" sz="1800" b="0" dirty="0" smtClean="0">
                <a:solidFill>
                  <a:schemeClr val="hlink"/>
                </a:solidFill>
                <a:latin typeface="Arial" pitchFamily="34" charset="0"/>
              </a:endParaRPr>
            </a:p>
          </p:txBody>
        </p:sp>
        <p:sp>
          <p:nvSpPr>
            <p:cNvPr id="1038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algn="l" eaLnBrk="1" hangingPunct="1">
                <a:defRPr/>
              </a:pPr>
              <a:endParaRPr lang="ru-RU" altLang="ru-RU" sz="2400" b="0" dirty="0" smtClean="0">
                <a:solidFill>
                  <a:schemeClr val="tx1"/>
                </a:solidFill>
              </a:endParaRPr>
            </a:p>
          </p:txBody>
        </p:sp>
        <p:sp>
          <p:nvSpPr>
            <p:cNvPr id="1039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algn="l" eaLnBrk="1" hangingPunct="1">
                <a:defRPr/>
              </a:pPr>
              <a:endParaRPr lang="ru-RU" altLang="ru-RU" sz="1800" b="0" dirty="0" smtClean="0">
                <a:solidFill>
                  <a:schemeClr val="accent2"/>
                </a:solidFill>
                <a:latin typeface="Arial" pitchFamily="34" charset="0"/>
              </a:endParaRPr>
            </a:p>
          </p:txBody>
        </p:sp>
        <p:sp>
          <p:nvSpPr>
            <p:cNvPr id="1040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algn="l" eaLnBrk="1" hangingPunct="1">
                <a:defRPr/>
              </a:pPr>
              <a:endParaRPr lang="ru-RU" altLang="ru-RU" sz="1800" b="0" dirty="0" smtClean="0">
                <a:solidFill>
                  <a:schemeClr val="accent2"/>
                </a:solidFill>
                <a:latin typeface="Arial" pitchFamily="34" charset="0"/>
              </a:endParaRPr>
            </a:p>
          </p:txBody>
        </p:sp>
      </p:grpSp>
      <p:sp>
        <p:nvSpPr>
          <p:cNvPr id="1029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57200"/>
            <a:ext cx="82296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30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83312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267522C-9A5F-4D1C-A2AF-8D32D4FDD594}" type="datetime1">
              <a:rPr lang="en-US"/>
              <a:pPr>
                <a:defRPr/>
              </a:pPr>
              <a:t>12/27/2018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7" r:id="rId1"/>
    <p:sldLayoutId id="2147484028" r:id="rId2"/>
    <p:sldLayoutId id="2147484029" r:id="rId3"/>
    <p:sldLayoutId id="2147484030" r:id="rId4"/>
    <p:sldLayoutId id="2147484031" r:id="rId5"/>
    <p:sldLayoutId id="2147484032" r:id="rId6"/>
    <p:sldLayoutId id="2147484033" r:id="rId7"/>
    <p:sldLayoutId id="2147484034" r:id="rId8"/>
    <p:sldLayoutId id="2147484035" r:id="rId9"/>
    <p:sldLayoutId id="2147484036" r:id="rId10"/>
    <p:sldLayoutId id="2147484037" r:id="rId11"/>
    <p:sldLayoutId id="2147484038" r:id="rId12"/>
    <p:sldLayoutId id="2147484039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¨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¨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9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762000"/>
            <a:ext cx="7924800" cy="1143000"/>
          </a:xfrm>
          <a:prstGeom prst="roundRect">
            <a:avLst>
              <a:gd name="adj" fmla="val 21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1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2362200"/>
            <a:ext cx="7693025" cy="372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20" name="Rectangle 9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2438400" y="6248400"/>
            <a:ext cx="2130425" cy="474663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b="0"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8911D7D-BAEF-456E-A350-F0ABA5E025C3}" type="datetime1">
              <a:rPr lang="en-US"/>
              <a:pPr>
                <a:defRPr/>
              </a:pPr>
              <a:t>12/27/2018</a:t>
            </a:fld>
            <a:endParaRPr lang="ru-RU" dirty="0"/>
          </a:p>
        </p:txBody>
      </p:sp>
      <p:sp>
        <p:nvSpPr>
          <p:cNvPr id="21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791200" y="6248400"/>
            <a:ext cx="2897188" cy="474663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200" y="6248400"/>
            <a:ext cx="587375" cy="4889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2600"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A236A4E-75E4-4EC6-9289-409088BF518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0" r:id="rId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8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jpeg"/><Relationship Id="rId5" Type="http://schemas.openxmlformats.org/officeDocument/2006/relationships/hyperlink" Target="http://images.yandex.ru/yandsearch?fp=0&amp;img_url=http://img.nr2.ru/pict/arts1/32/51/325189.jpg&amp;iorient=&amp;ih=&amp;icolor=&amp;site=&amp;text=%D0%BA%D0%B0%D1%80%D1%82%D0%B8%D0%BD%D0%BA%D0%B8%20%D0%B4%D0%BE%D1%88%D0%BA%D0%BE%D0%BB%D1%8C%D0%BD%D0%BE%D0%B5%20%D0%BE%D0%B1%D1%80%D0%B0%D0%B7%D0%BE%D0%B2%D0%B0%D0%BD%D0%B8%D0%B5%20%D0%B2%D1%8B%D0%BA%D1%81%D0%B0&amp;iw=&amp;wp=&amp;pos=14&amp;recent=&amp;type=&amp;isize=&amp;rpt=simage&amp;itype=&amp;nojs=1" TargetMode="External"/><Relationship Id="rId4" Type="http://schemas.openxmlformats.org/officeDocument/2006/relationships/image" Target="../media/image2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6.png"/><Relationship Id="rId4" Type="http://schemas.openxmlformats.org/officeDocument/2006/relationships/image" Target="../media/image3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e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0480" y="1043940"/>
            <a:ext cx="6543040" cy="4770120"/>
          </a:xfrm>
          <a:prstGeom prst="rect">
            <a:avLst/>
          </a:prstGeom>
        </p:spPr>
      </p:pic>
      <p:sp>
        <p:nvSpPr>
          <p:cNvPr id="7170" name="Rectangle 3"/>
          <p:cNvSpPr>
            <a:spLocks noGrp="1"/>
          </p:cNvSpPr>
          <p:nvPr>
            <p:ph type="body" idx="4294967295"/>
          </p:nvPr>
        </p:nvSpPr>
        <p:spPr>
          <a:xfrm>
            <a:off x="295275" y="704850"/>
            <a:ext cx="8496300" cy="5651500"/>
          </a:xfrm>
          <a:blipFill dpi="0" rotWithShape="1">
            <a:blip r:embed="rId3"/>
            <a:srcRect/>
            <a:tile tx="0" ty="0" sx="100000" sy="100000" flip="none" algn="tl"/>
          </a:blipFill>
          <a:ln>
            <a:solidFill>
              <a:schemeClr val="accent1">
                <a:lumMod val="25000"/>
              </a:schemeClr>
            </a:solidFill>
          </a:ln>
        </p:spPr>
        <p:txBody>
          <a:bodyPr/>
          <a:lstStyle/>
          <a:p>
            <a:pPr algn="ctr">
              <a:buFont typeface="Wingdings" pitchFamily="2" charset="2"/>
              <a:buNone/>
              <a:defRPr/>
            </a:pPr>
            <a:endParaRPr lang="ru-RU" sz="28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</a:endParaRPr>
          </a:p>
          <a:p>
            <a:pPr algn="ctr">
              <a:buFont typeface="Wingdings" pitchFamily="2" charset="2"/>
              <a:buNone/>
              <a:defRPr/>
            </a:pPr>
            <a:endParaRPr lang="ru-RU" sz="28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</a:endParaRPr>
          </a:p>
          <a:p>
            <a:pPr algn="ctr">
              <a:buFont typeface="Wingdings" pitchFamily="2" charset="2"/>
              <a:buNone/>
              <a:defRPr/>
            </a:pPr>
            <a:endParaRPr lang="ru-RU" sz="28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</a:endParaRPr>
          </a:p>
          <a:p>
            <a:pPr algn="ctr">
              <a:buFont typeface="Wingdings" pitchFamily="2" charset="2"/>
              <a:buNone/>
              <a:defRPr/>
            </a:pPr>
            <a:endParaRPr lang="ru-RU" sz="28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</a:endParaRPr>
          </a:p>
          <a:p>
            <a:pPr algn="ctr">
              <a:buFont typeface="Wingdings" pitchFamily="2" charset="2"/>
              <a:buNone/>
              <a:defRPr/>
            </a:pP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</a:rPr>
              <a:t>БЮДЖЕТ ДЛЯ ГРАЖДАН</a:t>
            </a:r>
          </a:p>
          <a:p>
            <a:pPr algn="ctr">
              <a:buFont typeface="Wingdings" pitchFamily="2" charset="2"/>
              <a:buNone/>
              <a:defRPr/>
            </a:pPr>
            <a:endParaRPr lang="ru-RU" sz="2800" b="1" dirty="0" smtClean="0">
              <a:solidFill>
                <a:srgbClr val="0070C0"/>
              </a:solidFill>
              <a:latin typeface="Times New Roman" pitchFamily="18" charset="0"/>
            </a:endParaRPr>
          </a:p>
          <a:p>
            <a:pPr algn="ctr">
              <a:buFont typeface="Wingdings" pitchFamily="2" charset="2"/>
              <a:buNone/>
              <a:defRPr/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</a:rPr>
              <a:t>НА ОСНОВЕ  ПРОЕКТА  РЕШЕНИЯ ГОРОДСКОЙ ДУМЫ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</a:rPr>
              <a:t> ГОРОДСКОГО ОКРУГА ВИЧУГА 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</a:rPr>
              <a:t>«О  БЮДЖЕТЕ ГОРОДСКОГО ОКРУГА ВИЧУГА  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</a:rPr>
              <a:t>НА 2019 ГОД И НА ПЛАНОВЫЙ ПЕРИОД 2020 И 2021 ГОДОВ»</a:t>
            </a:r>
          </a:p>
        </p:txBody>
      </p:sp>
      <p:sp>
        <p:nvSpPr>
          <p:cNvPr id="6147" name="Slide Number Placeholder 5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E5E2FFAC-18F1-41D5-80F5-762B5DD596EE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  <p:pic>
        <p:nvPicPr>
          <p:cNvPr id="6148" name="Рисунок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2425" y="1081088"/>
            <a:ext cx="800100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File"/>
          <p:cNvSpPr>
            <a:spLocks noEditPoints="1" noChangeArrowheads="1"/>
          </p:cNvSpPr>
          <p:nvPr/>
        </p:nvSpPr>
        <p:spPr bwMode="auto">
          <a:xfrm>
            <a:off x="209550" y="1228725"/>
            <a:ext cx="8667750" cy="5057775"/>
          </a:xfrm>
          <a:custGeom>
            <a:avLst/>
            <a:gdLst>
              <a:gd name="T0" fmla="*/ 2147483647 w 21600"/>
              <a:gd name="T1" fmla="*/ 2147483647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w 21600"/>
              <a:gd name="T9" fmla="*/ 2147483647 h 21600"/>
              <a:gd name="T10" fmla="*/ 2147483647 w 21600"/>
              <a:gd name="T11" fmla="*/ 2147483647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1086 w 21600"/>
              <a:gd name="T19" fmla="*/ 4628 h 21600"/>
              <a:gd name="T20" fmla="*/ 20635 w 21600"/>
              <a:gd name="T21" fmla="*/ 20289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9790" y="3240"/>
                </a:moveTo>
                <a:cubicBezTo>
                  <a:pt x="10981" y="3240"/>
                  <a:pt x="9171" y="3240"/>
                  <a:pt x="9050" y="3086"/>
                </a:cubicBezTo>
                <a:cubicBezTo>
                  <a:pt x="9050" y="2931"/>
                  <a:pt x="8930" y="2777"/>
                  <a:pt x="8930" y="2469"/>
                </a:cubicBezTo>
                <a:cubicBezTo>
                  <a:pt x="8930" y="2160"/>
                  <a:pt x="8809" y="1851"/>
                  <a:pt x="8688" y="1389"/>
                </a:cubicBezTo>
                <a:cubicBezTo>
                  <a:pt x="8568" y="1080"/>
                  <a:pt x="8326" y="771"/>
                  <a:pt x="8085" y="463"/>
                </a:cubicBezTo>
                <a:cubicBezTo>
                  <a:pt x="7723" y="154"/>
                  <a:pt x="7361" y="0"/>
                  <a:pt x="7361" y="0"/>
                </a:cubicBezTo>
                <a:cubicBezTo>
                  <a:pt x="7361" y="0"/>
                  <a:pt x="2293" y="0"/>
                  <a:pt x="2051" y="154"/>
                </a:cubicBezTo>
                <a:cubicBezTo>
                  <a:pt x="1689" y="309"/>
                  <a:pt x="1448" y="463"/>
                  <a:pt x="1327" y="771"/>
                </a:cubicBezTo>
                <a:cubicBezTo>
                  <a:pt x="1207" y="1080"/>
                  <a:pt x="1086" y="1389"/>
                  <a:pt x="965" y="1697"/>
                </a:cubicBezTo>
                <a:cubicBezTo>
                  <a:pt x="845" y="2160"/>
                  <a:pt x="724" y="2314"/>
                  <a:pt x="724" y="2469"/>
                </a:cubicBezTo>
                <a:cubicBezTo>
                  <a:pt x="603" y="2623"/>
                  <a:pt x="603" y="2777"/>
                  <a:pt x="483" y="2931"/>
                </a:cubicBezTo>
                <a:cubicBezTo>
                  <a:pt x="483" y="3086"/>
                  <a:pt x="362" y="3240"/>
                  <a:pt x="241" y="3240"/>
                </a:cubicBezTo>
                <a:lnTo>
                  <a:pt x="0" y="3394"/>
                </a:lnTo>
                <a:lnTo>
                  <a:pt x="0" y="3703"/>
                </a:lnTo>
                <a:lnTo>
                  <a:pt x="0" y="10800"/>
                </a:lnTo>
                <a:lnTo>
                  <a:pt x="0" y="21600"/>
                </a:lnTo>
                <a:lnTo>
                  <a:pt x="10981" y="21600"/>
                </a:lnTo>
                <a:lnTo>
                  <a:pt x="21600" y="21600"/>
                </a:lnTo>
                <a:lnTo>
                  <a:pt x="21600" y="10800"/>
                </a:lnTo>
                <a:lnTo>
                  <a:pt x="21600" y="5246"/>
                </a:lnTo>
                <a:lnTo>
                  <a:pt x="21600" y="4783"/>
                </a:lnTo>
                <a:cubicBezTo>
                  <a:pt x="21479" y="4320"/>
                  <a:pt x="21359" y="4011"/>
                  <a:pt x="21117" y="3703"/>
                </a:cubicBezTo>
                <a:cubicBezTo>
                  <a:pt x="20876" y="3549"/>
                  <a:pt x="20514" y="3394"/>
                  <a:pt x="20152" y="3240"/>
                </a:cubicBezTo>
                <a:lnTo>
                  <a:pt x="19790" y="3240"/>
                </a:lnTo>
                <a:close/>
              </a:path>
            </a:pathLst>
          </a:custGeom>
          <a:gradFill rotWithShape="1">
            <a:gsLst>
              <a:gs pos="0">
                <a:schemeClr val="folHlink"/>
              </a:gs>
              <a:gs pos="100000">
                <a:schemeClr val="accent1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ru-RU"/>
          </a:p>
        </p:txBody>
      </p:sp>
      <p:pic>
        <p:nvPicPr>
          <p:cNvPr id="15363" name="Picture 23" descr="1333623935_180771401_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1676" y="538163"/>
            <a:ext cx="1387474" cy="138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4" name="Text Box 6"/>
          <p:cNvSpPr txBox="1">
            <a:spLocks noChangeArrowheads="1"/>
          </p:cNvSpPr>
          <p:nvPr/>
        </p:nvSpPr>
        <p:spPr bwMode="auto">
          <a:xfrm>
            <a:off x="1282700" y="538163"/>
            <a:ext cx="59182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>
                <a:solidFill>
                  <a:schemeClr val="bg2"/>
                </a:solidFill>
                <a:latin typeface="Times New Roman" pitchFamily="18" charset="0"/>
              </a:rPr>
              <a:t>Мероприятия, необходимые для решения основных проблем</a:t>
            </a:r>
            <a:endParaRPr lang="ru-RU" altLang="ru-RU" sz="1600" b="0">
              <a:solidFill>
                <a:schemeClr val="bg2"/>
              </a:solidFill>
              <a:latin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>
                <a:solidFill>
                  <a:schemeClr val="bg2"/>
                </a:solidFill>
                <a:latin typeface="Times New Roman" pitchFamily="18" charset="0"/>
              </a:rPr>
              <a:t>в сфере бюджетной политики городского округа Вичуга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>
              <a:solidFill>
                <a:schemeClr val="bg2"/>
              </a:solidFill>
              <a:latin typeface="Times New Roman" pitchFamily="18" charset="0"/>
            </a:endParaRPr>
          </a:p>
        </p:txBody>
      </p:sp>
      <p:sp>
        <p:nvSpPr>
          <p:cNvPr id="15365" name="Text Box 7"/>
          <p:cNvSpPr txBox="1">
            <a:spLocks noChangeArrowheads="1"/>
          </p:cNvSpPr>
          <p:nvPr/>
        </p:nvSpPr>
        <p:spPr bwMode="auto">
          <a:xfrm>
            <a:off x="927100" y="2230438"/>
            <a:ext cx="1841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>
              <a:solidFill>
                <a:schemeClr val="bg2"/>
              </a:solidFill>
              <a:latin typeface="Times New Roman" pitchFamily="18" charset="0"/>
            </a:endParaRPr>
          </a:p>
        </p:txBody>
      </p:sp>
      <p:sp>
        <p:nvSpPr>
          <p:cNvPr id="15366" name="Text Box 8"/>
          <p:cNvSpPr txBox="1">
            <a:spLocks noChangeArrowheads="1"/>
          </p:cNvSpPr>
          <p:nvPr/>
        </p:nvSpPr>
        <p:spPr bwMode="auto">
          <a:xfrm>
            <a:off x="288925" y="2049463"/>
            <a:ext cx="8459788" cy="397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66700" indent="-266700"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tabLst>
                <a:tab pos="7896225" algn="l"/>
              </a:tabLst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tabLst>
                <a:tab pos="7896225" algn="l"/>
              </a:tabLst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tabLst>
                <a:tab pos="7896225" algn="l"/>
              </a:tabLst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tabLst>
                <a:tab pos="7896225" algn="l"/>
              </a:tabLst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tabLst>
                <a:tab pos="7896225" algn="l"/>
              </a:tabLst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7896225" algn="l"/>
              </a:tabLs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7896225" algn="l"/>
              </a:tabLs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7896225" algn="l"/>
              </a:tabLs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7896225" algn="l"/>
              </a:tabLs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ru-RU" altLang="ru-RU" sz="1400">
                <a:solidFill>
                  <a:schemeClr val="bg2"/>
                </a:solidFill>
                <a:latin typeface="Times New Roman" pitchFamily="18" charset="0"/>
              </a:rPr>
              <a:t>Увеличение доли собственных налоговых и неналоговых доходов бюджета городского округа Вичуга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ru-RU" altLang="ru-RU" sz="1400">
                <a:solidFill>
                  <a:schemeClr val="bg2"/>
                </a:solidFill>
                <a:latin typeface="Times New Roman" pitchFamily="18" charset="0"/>
              </a:rPr>
              <a:t>Оптимизация бюджетных расходов, выявление и сокращение неэффективных затрат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>
              <a:solidFill>
                <a:schemeClr val="bg2"/>
              </a:solidFill>
              <a:latin typeface="Times New Roman" pitchFamily="18" charset="0"/>
            </a:endParaRP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ru-RU" altLang="ru-RU" sz="1400">
                <a:solidFill>
                  <a:schemeClr val="bg2"/>
                </a:solidFill>
                <a:latin typeface="Times New Roman" pitchFamily="18" charset="0"/>
              </a:rPr>
              <a:t>Обеспечение сохранения объема муниципального долга городского округа Вичуга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>
                <a:solidFill>
                  <a:schemeClr val="bg2"/>
                </a:solidFill>
                <a:latin typeface="Times New Roman" pitchFamily="18" charset="0"/>
              </a:rPr>
              <a:t>на экономически безопасном уровне, сокращение объема просроченной кредиторской задолженности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>
                <a:solidFill>
                  <a:schemeClr val="bg2"/>
                </a:solidFill>
                <a:latin typeface="Times New Roman" pitchFamily="18" charset="0"/>
              </a:rPr>
              <a:t> бюджета, выравнивание бюджетной обеспеченности городского округа Вичуга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>
              <a:solidFill>
                <a:schemeClr val="bg2"/>
              </a:solidFill>
              <a:latin typeface="Times New Roman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ru-RU" altLang="ru-RU" sz="1400">
                <a:solidFill>
                  <a:schemeClr val="bg2"/>
                </a:solidFill>
                <a:latin typeface="Times New Roman" pitchFamily="18" charset="0"/>
              </a:rPr>
              <a:t>Обеспечение повышения доступности и качества, предоставляемых гражданам городского округа Вичуга, муниципальных услуг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</a:pPr>
            <a:endParaRPr lang="ru-RU" altLang="ru-RU" sz="1400">
              <a:solidFill>
                <a:schemeClr val="bg2"/>
              </a:solidFill>
              <a:latin typeface="Times New Roman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ru-RU" altLang="ru-RU" sz="1400">
                <a:solidFill>
                  <a:schemeClr val="bg2"/>
                </a:solidFill>
                <a:latin typeface="Times New Roman" pitchFamily="18" charset="0"/>
              </a:rPr>
              <a:t>Обеспечение нормативно-методического сопровождения бюджетного процесса в городском округе Вичуга, организации планирования и исполнения  бюджета, ведения  бюджетного учета и формирования бюджетной отчетности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>
              <a:solidFill>
                <a:schemeClr val="bg2"/>
              </a:solidFill>
              <a:latin typeface="Times New Roman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ru-RU" altLang="ru-RU" sz="1400">
                <a:solidFill>
                  <a:schemeClr val="bg2"/>
                </a:solidFill>
                <a:latin typeface="Times New Roman" pitchFamily="18" charset="0"/>
              </a:rPr>
              <a:t>Организация действенного внутреннего муниципального финансового контроля, в том числе в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>
                <a:solidFill>
                  <a:schemeClr val="bg2"/>
                </a:solidFill>
                <a:latin typeface="Times New Roman" pitchFamily="18" charset="0"/>
              </a:rPr>
              <a:t>целях оценки эффективности использования бюджетных средств и анализа достигнутых результатов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>
                <a:solidFill>
                  <a:schemeClr val="bg2"/>
                </a:solidFill>
                <a:latin typeface="Times New Roman" pitchFamily="18" charset="0"/>
              </a:rPr>
              <a:t>при выполнении муниципальных заданий.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7" descr="%D0%9B%D1%83%D0%BF%D0%B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333375"/>
            <a:ext cx="1798638" cy="139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AutoShape 9"/>
          <p:cNvSpPr>
            <a:spLocks noChangeArrowheads="1"/>
          </p:cNvSpPr>
          <p:nvPr/>
        </p:nvSpPr>
        <p:spPr bwMode="auto">
          <a:xfrm>
            <a:off x="323850" y="692150"/>
            <a:ext cx="6480175" cy="1008063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dirty="0">
                <a:solidFill>
                  <a:schemeClr val="bg1"/>
                </a:solidFill>
                <a:latin typeface="Times New Roman" pitchFamily="18" charset="0"/>
              </a:rPr>
              <a:t>ОСНОВНЫЕ ХАРАКТЕРИСТИКИ БЮДЖЕТА ГОРОДСКОГО ОКРУГА ВИЧУГА </a:t>
            </a:r>
            <a:r>
              <a:rPr lang="ru-RU" altLang="ru-RU" sz="2000" dirty="0">
                <a:solidFill>
                  <a:schemeClr val="bg1"/>
                </a:solidFill>
                <a:latin typeface="Times New Roman" pitchFamily="18" charset="0"/>
              </a:rPr>
              <a:t>на </a:t>
            </a:r>
            <a:r>
              <a:rPr lang="ru-RU" altLang="ru-RU" sz="2000" dirty="0" smtClean="0">
                <a:solidFill>
                  <a:schemeClr val="bg1"/>
                </a:solidFill>
                <a:latin typeface="Times New Roman" pitchFamily="18" charset="0"/>
              </a:rPr>
              <a:t>2018 </a:t>
            </a:r>
            <a:r>
              <a:rPr lang="ru-RU" altLang="ru-RU" sz="2000" dirty="0">
                <a:solidFill>
                  <a:schemeClr val="bg1"/>
                </a:solidFill>
                <a:latin typeface="Times New Roman" pitchFamily="18" charset="0"/>
              </a:rPr>
              <a:t>год и плановый период </a:t>
            </a:r>
            <a:r>
              <a:rPr lang="ru-RU" altLang="ru-RU" sz="2000" dirty="0" smtClean="0">
                <a:solidFill>
                  <a:schemeClr val="bg1"/>
                </a:solidFill>
                <a:latin typeface="Times New Roman" pitchFamily="18" charset="0"/>
              </a:rPr>
              <a:t>2019 </a:t>
            </a:r>
            <a:r>
              <a:rPr lang="ru-RU" altLang="ru-RU" sz="2000" dirty="0">
                <a:solidFill>
                  <a:schemeClr val="bg1"/>
                </a:solidFill>
                <a:latin typeface="Times New Roman" pitchFamily="18" charset="0"/>
              </a:rPr>
              <a:t>и </a:t>
            </a:r>
            <a:r>
              <a:rPr lang="ru-RU" altLang="ru-RU" sz="2000" dirty="0" smtClean="0">
                <a:solidFill>
                  <a:schemeClr val="bg1"/>
                </a:solidFill>
                <a:latin typeface="Times New Roman" pitchFamily="18" charset="0"/>
              </a:rPr>
              <a:t>2020 </a:t>
            </a:r>
            <a:r>
              <a:rPr lang="ru-RU" altLang="ru-RU" sz="2000" dirty="0">
                <a:solidFill>
                  <a:schemeClr val="bg1"/>
                </a:solidFill>
                <a:latin typeface="Times New Roman" pitchFamily="18" charset="0"/>
              </a:rPr>
              <a:t>годов</a:t>
            </a:r>
          </a:p>
        </p:txBody>
      </p:sp>
      <p:grpSp>
        <p:nvGrpSpPr>
          <p:cNvPr id="16388" name="Group 73"/>
          <p:cNvGrpSpPr>
            <a:grpSpLocks/>
          </p:cNvGrpSpPr>
          <p:nvPr/>
        </p:nvGrpSpPr>
        <p:grpSpPr bwMode="auto">
          <a:xfrm>
            <a:off x="323850" y="1700213"/>
            <a:ext cx="8496300" cy="4679950"/>
            <a:chOff x="113" y="981"/>
            <a:chExt cx="5352" cy="2948"/>
          </a:xfrm>
        </p:grpSpPr>
        <p:sp>
          <p:nvSpPr>
            <p:cNvPr id="16390" name="AutoShape 54"/>
            <p:cNvSpPr>
              <a:spLocks noChangeArrowheads="1"/>
            </p:cNvSpPr>
            <p:nvPr/>
          </p:nvSpPr>
          <p:spPr bwMode="auto">
            <a:xfrm>
              <a:off x="113" y="1797"/>
              <a:ext cx="2495" cy="680"/>
            </a:xfrm>
            <a:prstGeom prst="flowChartAlternateProcess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>
                  <a:solidFill>
                    <a:schemeClr val="bg1"/>
                  </a:solidFill>
                  <a:latin typeface="Times New Roman" pitchFamily="18" charset="0"/>
                </a:rPr>
                <a:t>ДОХОДЫ</a:t>
              </a:r>
            </a:p>
          </p:txBody>
        </p:sp>
        <p:sp>
          <p:nvSpPr>
            <p:cNvPr id="16391" name="AutoShape 55"/>
            <p:cNvSpPr>
              <a:spLocks noChangeArrowheads="1"/>
            </p:cNvSpPr>
            <p:nvPr/>
          </p:nvSpPr>
          <p:spPr bwMode="auto">
            <a:xfrm>
              <a:off x="113" y="2478"/>
              <a:ext cx="2495" cy="725"/>
            </a:xfrm>
            <a:prstGeom prst="flowChartAlternateProcess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>
                  <a:solidFill>
                    <a:schemeClr val="bg1"/>
                  </a:solidFill>
                  <a:latin typeface="Times New Roman" pitchFamily="18" charset="0"/>
                </a:rPr>
                <a:t>РАСХОДЫ</a:t>
              </a:r>
            </a:p>
          </p:txBody>
        </p:sp>
        <p:sp>
          <p:nvSpPr>
            <p:cNvPr id="16392" name="AutoShape 57"/>
            <p:cNvSpPr>
              <a:spLocks noChangeArrowheads="1"/>
            </p:cNvSpPr>
            <p:nvPr/>
          </p:nvSpPr>
          <p:spPr bwMode="auto">
            <a:xfrm>
              <a:off x="2608" y="1207"/>
              <a:ext cx="952" cy="589"/>
            </a:xfrm>
            <a:prstGeom prst="flowChartAlternateProcess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 dirty="0" smtClean="0">
                  <a:solidFill>
                    <a:schemeClr val="bg1"/>
                  </a:solidFill>
                  <a:latin typeface="Times New Roman" pitchFamily="18" charset="0"/>
                </a:rPr>
                <a:t>2019год</a:t>
              </a:r>
              <a:endParaRPr lang="ru-RU" altLang="ru-RU" sz="1800" dirty="0">
                <a:solidFill>
                  <a:schemeClr val="bg1"/>
                </a:solidFill>
                <a:latin typeface="Times New Roman" pitchFamily="18" charset="0"/>
              </a:endParaRPr>
            </a:p>
          </p:txBody>
        </p:sp>
        <p:sp>
          <p:nvSpPr>
            <p:cNvPr id="16393" name="AutoShape 58"/>
            <p:cNvSpPr>
              <a:spLocks noChangeArrowheads="1"/>
            </p:cNvSpPr>
            <p:nvPr/>
          </p:nvSpPr>
          <p:spPr bwMode="auto">
            <a:xfrm>
              <a:off x="113" y="3203"/>
              <a:ext cx="2495" cy="725"/>
            </a:xfrm>
            <a:prstGeom prst="flowChartAlternateProcess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>
                  <a:solidFill>
                    <a:schemeClr val="bg1"/>
                  </a:solidFill>
                  <a:latin typeface="Times New Roman" pitchFamily="18" charset="0"/>
                </a:rPr>
                <a:t>ДЕФИЦИТ (-), ПРОФИЦИТ (+)</a:t>
              </a:r>
            </a:p>
          </p:txBody>
        </p:sp>
        <p:sp>
          <p:nvSpPr>
            <p:cNvPr id="16394" name="AutoShape 59"/>
            <p:cNvSpPr>
              <a:spLocks noChangeArrowheads="1"/>
            </p:cNvSpPr>
            <p:nvPr/>
          </p:nvSpPr>
          <p:spPr bwMode="auto">
            <a:xfrm>
              <a:off x="3561" y="1207"/>
              <a:ext cx="952" cy="589"/>
            </a:xfrm>
            <a:prstGeom prst="flowChartAlternateProcess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 dirty="0" smtClean="0">
                  <a:solidFill>
                    <a:schemeClr val="bg1"/>
                  </a:solidFill>
                  <a:latin typeface="Times New Roman" pitchFamily="18" charset="0"/>
                </a:rPr>
                <a:t>2020 </a:t>
              </a:r>
              <a:r>
                <a:rPr lang="ru-RU" altLang="ru-RU" sz="1800" dirty="0">
                  <a:solidFill>
                    <a:schemeClr val="bg1"/>
                  </a:solidFill>
                  <a:latin typeface="Times New Roman" pitchFamily="18" charset="0"/>
                </a:rPr>
                <a:t>год</a:t>
              </a:r>
            </a:p>
          </p:txBody>
        </p:sp>
        <p:sp>
          <p:nvSpPr>
            <p:cNvPr id="16395" name="AutoShape 60"/>
            <p:cNvSpPr>
              <a:spLocks noChangeArrowheads="1"/>
            </p:cNvSpPr>
            <p:nvPr/>
          </p:nvSpPr>
          <p:spPr bwMode="auto">
            <a:xfrm>
              <a:off x="4513" y="1207"/>
              <a:ext cx="952" cy="589"/>
            </a:xfrm>
            <a:prstGeom prst="flowChartAlternateProcess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 dirty="0" smtClean="0">
                  <a:solidFill>
                    <a:schemeClr val="bg1"/>
                  </a:solidFill>
                  <a:latin typeface="Times New Roman" pitchFamily="18" charset="0"/>
                </a:rPr>
                <a:t>2021 </a:t>
              </a:r>
              <a:r>
                <a:rPr lang="ru-RU" altLang="ru-RU" sz="1800" dirty="0">
                  <a:solidFill>
                    <a:schemeClr val="bg1"/>
                  </a:solidFill>
                  <a:latin typeface="Times New Roman" pitchFamily="18" charset="0"/>
                </a:rPr>
                <a:t>год</a:t>
              </a:r>
            </a:p>
          </p:txBody>
        </p:sp>
        <p:sp>
          <p:nvSpPr>
            <p:cNvPr id="16396" name="AutoShape 61"/>
            <p:cNvSpPr>
              <a:spLocks noChangeArrowheads="1"/>
            </p:cNvSpPr>
            <p:nvPr/>
          </p:nvSpPr>
          <p:spPr bwMode="auto">
            <a:xfrm>
              <a:off x="2609" y="1796"/>
              <a:ext cx="952" cy="681"/>
            </a:xfrm>
            <a:prstGeom prst="flowChartAlternateProcess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 dirty="0" smtClean="0">
                  <a:latin typeface="Times New Roman" pitchFamily="18" charset="0"/>
                </a:rPr>
                <a:t>478 764,5</a:t>
              </a:r>
              <a:endParaRPr lang="ru-RU" altLang="ru-RU" sz="1800" dirty="0">
                <a:latin typeface="Times New Roman" pitchFamily="18" charset="0"/>
              </a:endParaRPr>
            </a:p>
          </p:txBody>
        </p:sp>
        <p:sp>
          <p:nvSpPr>
            <p:cNvPr id="16397" name="AutoShape 62"/>
            <p:cNvSpPr>
              <a:spLocks noChangeArrowheads="1"/>
            </p:cNvSpPr>
            <p:nvPr/>
          </p:nvSpPr>
          <p:spPr bwMode="auto">
            <a:xfrm>
              <a:off x="2608" y="2478"/>
              <a:ext cx="952" cy="725"/>
            </a:xfrm>
            <a:prstGeom prst="flowChartAlternateProcess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 dirty="0" smtClean="0">
                  <a:latin typeface="Times New Roman" pitchFamily="18" charset="0"/>
                </a:rPr>
                <a:t>491 481,9</a:t>
              </a:r>
              <a:endParaRPr lang="ru-RU" altLang="ru-RU" sz="1800" dirty="0">
                <a:latin typeface="Times New Roman" pitchFamily="18" charset="0"/>
              </a:endParaRPr>
            </a:p>
          </p:txBody>
        </p:sp>
        <p:sp>
          <p:nvSpPr>
            <p:cNvPr id="16398" name="AutoShape 63"/>
            <p:cNvSpPr>
              <a:spLocks noChangeArrowheads="1"/>
            </p:cNvSpPr>
            <p:nvPr/>
          </p:nvSpPr>
          <p:spPr bwMode="auto">
            <a:xfrm>
              <a:off x="2608" y="3203"/>
              <a:ext cx="952" cy="726"/>
            </a:xfrm>
            <a:prstGeom prst="flowChartAlternateProcess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 dirty="0" smtClean="0">
                  <a:latin typeface="Times New Roman" pitchFamily="18" charset="0"/>
                </a:rPr>
                <a:t>-12 717,4</a:t>
              </a:r>
              <a:endParaRPr lang="ru-RU" altLang="ru-RU" sz="1800" dirty="0">
                <a:latin typeface="Times New Roman" pitchFamily="18" charset="0"/>
              </a:endParaRPr>
            </a:p>
          </p:txBody>
        </p:sp>
        <p:sp>
          <p:nvSpPr>
            <p:cNvPr id="16399" name="AutoShape 64"/>
            <p:cNvSpPr>
              <a:spLocks noChangeArrowheads="1"/>
            </p:cNvSpPr>
            <p:nvPr/>
          </p:nvSpPr>
          <p:spPr bwMode="auto">
            <a:xfrm>
              <a:off x="3560" y="1797"/>
              <a:ext cx="952" cy="681"/>
            </a:xfrm>
            <a:prstGeom prst="flowChartAlternateProcess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 dirty="0" smtClean="0">
                  <a:latin typeface="Times New Roman" pitchFamily="18" charset="0"/>
                </a:rPr>
                <a:t>436 465,7</a:t>
              </a:r>
              <a:endParaRPr lang="ru-RU" altLang="ru-RU" sz="1800" dirty="0">
                <a:latin typeface="Times New Roman" pitchFamily="18" charset="0"/>
              </a:endParaRPr>
            </a:p>
          </p:txBody>
        </p:sp>
        <p:sp>
          <p:nvSpPr>
            <p:cNvPr id="16400" name="AutoShape 65"/>
            <p:cNvSpPr>
              <a:spLocks noChangeArrowheads="1"/>
            </p:cNvSpPr>
            <p:nvPr/>
          </p:nvSpPr>
          <p:spPr bwMode="auto">
            <a:xfrm>
              <a:off x="3561" y="2478"/>
              <a:ext cx="952" cy="725"/>
            </a:xfrm>
            <a:prstGeom prst="flowChartAlternateProcess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 dirty="0" smtClean="0">
                  <a:latin typeface="Times New Roman" pitchFamily="18" charset="0"/>
                </a:rPr>
                <a:t>478 601,7</a:t>
              </a:r>
              <a:endParaRPr lang="ru-RU" altLang="ru-RU" sz="1800" dirty="0">
                <a:latin typeface="Times New Roman" pitchFamily="18" charset="0"/>
              </a:endParaRPr>
            </a:p>
          </p:txBody>
        </p:sp>
        <p:sp>
          <p:nvSpPr>
            <p:cNvPr id="16401" name="AutoShape 66"/>
            <p:cNvSpPr>
              <a:spLocks noChangeArrowheads="1"/>
            </p:cNvSpPr>
            <p:nvPr/>
          </p:nvSpPr>
          <p:spPr bwMode="auto">
            <a:xfrm>
              <a:off x="4512" y="1796"/>
              <a:ext cx="952" cy="681"/>
            </a:xfrm>
            <a:prstGeom prst="flowChartAlternateProcess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 dirty="0" smtClean="0">
                  <a:latin typeface="Times New Roman" pitchFamily="18" charset="0"/>
                </a:rPr>
                <a:t>434 406,8</a:t>
              </a:r>
              <a:endParaRPr lang="ru-RU" altLang="ru-RU" sz="1800" dirty="0">
                <a:latin typeface="Times New Roman" pitchFamily="18" charset="0"/>
              </a:endParaRPr>
            </a:p>
          </p:txBody>
        </p:sp>
        <p:sp>
          <p:nvSpPr>
            <p:cNvPr id="16402" name="AutoShape 67"/>
            <p:cNvSpPr>
              <a:spLocks noChangeArrowheads="1"/>
            </p:cNvSpPr>
            <p:nvPr/>
          </p:nvSpPr>
          <p:spPr bwMode="auto">
            <a:xfrm>
              <a:off x="4513" y="2478"/>
              <a:ext cx="952" cy="725"/>
            </a:xfrm>
            <a:prstGeom prst="flowChartAlternateProcess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 dirty="0" smtClean="0">
                  <a:latin typeface="Times New Roman" pitchFamily="18" charset="0"/>
                </a:rPr>
                <a:t>445 933,6</a:t>
              </a:r>
              <a:endParaRPr lang="ru-RU" altLang="ru-RU" sz="1800" dirty="0">
                <a:latin typeface="Times New Roman" pitchFamily="18" charset="0"/>
              </a:endParaRPr>
            </a:p>
          </p:txBody>
        </p:sp>
        <p:sp>
          <p:nvSpPr>
            <p:cNvPr id="16403" name="AutoShape 68"/>
            <p:cNvSpPr>
              <a:spLocks noChangeArrowheads="1"/>
            </p:cNvSpPr>
            <p:nvPr/>
          </p:nvSpPr>
          <p:spPr bwMode="auto">
            <a:xfrm>
              <a:off x="3560" y="3203"/>
              <a:ext cx="952" cy="726"/>
            </a:xfrm>
            <a:prstGeom prst="flowChartAlternateProcess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 dirty="0">
                  <a:latin typeface="Times New Roman" pitchFamily="18" charset="0"/>
                </a:rPr>
                <a:t>-</a:t>
              </a:r>
              <a:r>
                <a:rPr lang="ru-RU" altLang="ru-RU" sz="1800" dirty="0" smtClean="0">
                  <a:latin typeface="Times New Roman" pitchFamily="18" charset="0"/>
                </a:rPr>
                <a:t>12 136,0</a:t>
              </a:r>
              <a:endParaRPr lang="ru-RU" altLang="ru-RU" sz="1800" dirty="0">
                <a:latin typeface="Times New Roman" pitchFamily="18" charset="0"/>
              </a:endParaRPr>
            </a:p>
          </p:txBody>
        </p:sp>
        <p:sp>
          <p:nvSpPr>
            <p:cNvPr id="16404" name="AutoShape 69"/>
            <p:cNvSpPr>
              <a:spLocks noChangeArrowheads="1"/>
            </p:cNvSpPr>
            <p:nvPr/>
          </p:nvSpPr>
          <p:spPr bwMode="auto">
            <a:xfrm>
              <a:off x="4513" y="3203"/>
              <a:ext cx="952" cy="726"/>
            </a:xfrm>
            <a:prstGeom prst="flowChartAlternateProcess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 dirty="0">
                  <a:latin typeface="Times New Roman" pitchFamily="18" charset="0"/>
                </a:rPr>
                <a:t>-</a:t>
              </a:r>
              <a:r>
                <a:rPr lang="ru-RU" altLang="ru-RU" sz="1800" dirty="0" smtClean="0">
                  <a:latin typeface="Times New Roman" pitchFamily="18" charset="0"/>
                </a:rPr>
                <a:t>11 526,8</a:t>
              </a:r>
              <a:endParaRPr lang="ru-RU" altLang="ru-RU" sz="1800" dirty="0">
                <a:latin typeface="Times New Roman" pitchFamily="18" charset="0"/>
              </a:endParaRPr>
            </a:p>
          </p:txBody>
        </p:sp>
        <p:sp>
          <p:nvSpPr>
            <p:cNvPr id="16405" name="AutoShape 70"/>
            <p:cNvSpPr>
              <a:spLocks noChangeArrowheads="1"/>
            </p:cNvSpPr>
            <p:nvPr/>
          </p:nvSpPr>
          <p:spPr bwMode="auto">
            <a:xfrm>
              <a:off x="113" y="1207"/>
              <a:ext cx="2495" cy="590"/>
            </a:xfrm>
            <a:prstGeom prst="flowChartAlternateProcess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>
                  <a:solidFill>
                    <a:schemeClr val="bg1"/>
                  </a:solidFill>
                  <a:latin typeface="Times New Roman" pitchFamily="18" charset="0"/>
                </a:rPr>
                <a:t>Показатель</a:t>
              </a:r>
            </a:p>
          </p:txBody>
        </p:sp>
        <p:sp>
          <p:nvSpPr>
            <p:cNvPr id="16406" name="Text Box 72"/>
            <p:cNvSpPr txBox="1">
              <a:spLocks noChangeArrowheads="1"/>
            </p:cNvSpPr>
            <p:nvPr/>
          </p:nvSpPr>
          <p:spPr bwMode="auto">
            <a:xfrm>
              <a:off x="4377" y="981"/>
              <a:ext cx="1043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ru-RU" altLang="ru-RU" sz="1600">
                  <a:solidFill>
                    <a:schemeClr val="accent1"/>
                  </a:solidFill>
                  <a:latin typeface="Times New Roman" pitchFamily="18" charset="0"/>
                </a:rPr>
                <a:t>тыс. рублей</a:t>
              </a:r>
            </a:p>
          </p:txBody>
        </p:sp>
      </p:grpSp>
      <p:sp>
        <p:nvSpPr>
          <p:cNvPr id="16389" name="Slide Number Placeholder 5"/>
          <p:cNvSpPr txBox="1">
            <a:spLocks noGrp="1"/>
          </p:cNvSpPr>
          <p:nvPr/>
        </p:nvSpPr>
        <p:spPr bwMode="auto">
          <a:xfrm>
            <a:off x="8604250" y="6492875"/>
            <a:ext cx="5397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67501A10-B2FA-409F-9E8A-972D5D5244F2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11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65"/>
          <p:cNvSpPr txBox="1">
            <a:spLocks noChangeArrowheads="1"/>
          </p:cNvSpPr>
          <p:nvPr/>
        </p:nvSpPr>
        <p:spPr bwMode="auto">
          <a:xfrm>
            <a:off x="5811838" y="0"/>
            <a:ext cx="123348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 b="0">
              <a:latin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19150" y="438150"/>
            <a:ext cx="7639050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Основные характеристики доходов городского округа Вичуга </a:t>
            </a:r>
          </a:p>
          <a:p>
            <a:pPr>
              <a:defRPr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на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2018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год и на плановый период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2019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и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2020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годов 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4178209"/>
              </p:ext>
            </p:extLst>
          </p:nvPr>
        </p:nvGraphicFramePr>
        <p:xfrm>
          <a:off x="493713" y="1504950"/>
          <a:ext cx="8289926" cy="4532313"/>
        </p:xfrm>
        <a:graphic>
          <a:graphicData uri="http://schemas.openxmlformats.org/drawingml/2006/table">
            <a:tbl>
              <a:tblPr firstRow="1" firstCol="1" bandRow="1"/>
              <a:tblGrid>
                <a:gridCol w="1743554"/>
                <a:gridCol w="1091062"/>
                <a:gridCol w="1091062"/>
                <a:gridCol w="1091062"/>
                <a:gridCol w="1091062"/>
                <a:gridCol w="1091062"/>
                <a:gridCol w="1091062"/>
              </a:tblGrid>
              <a:tr h="1093597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kern="150" baseline="0" dirty="0" smtClean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Наименование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kern="150" baseline="0" dirty="0" smtClean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доходов</a:t>
                      </a:r>
                      <a:endParaRPr lang="ru-RU" sz="1400" b="1" kern="150" baseline="0" dirty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400" b="1" kern="150" baseline="0" dirty="0" smtClean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Andale Sans UI"/>
                          <a:cs typeface="Arial" panose="020B0604020202020204" pitchFamily="34" charset="0"/>
                        </a:rPr>
                        <a:t>201</a:t>
                      </a:r>
                      <a:r>
                        <a:rPr lang="ru-RU" sz="1400" b="1" kern="150" baseline="0" dirty="0" smtClean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Andale Sans UI"/>
                          <a:cs typeface="Arial" panose="020B0604020202020204" pitchFamily="34" charset="0"/>
                        </a:rPr>
                        <a:t>9 </a:t>
                      </a:r>
                      <a:r>
                        <a:rPr lang="ru-RU" sz="1400" b="1" kern="150" baseline="0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Andale Sans UI"/>
                          <a:cs typeface="Arial" panose="020B0604020202020204" pitchFamily="34" charset="0"/>
                        </a:rPr>
                        <a:t>год</a:t>
                      </a: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400" b="1" kern="150" baseline="0" dirty="0" smtClean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Andale Sans UI"/>
                          <a:cs typeface="Arial" panose="020B0604020202020204" pitchFamily="34" charset="0"/>
                        </a:rPr>
                        <a:t>20</a:t>
                      </a:r>
                      <a:r>
                        <a:rPr lang="ru-RU" sz="1400" b="1" kern="150" baseline="0" dirty="0" smtClean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Andale Sans UI"/>
                          <a:cs typeface="Arial" panose="020B0604020202020204" pitchFamily="34" charset="0"/>
                        </a:rPr>
                        <a:t>20 </a:t>
                      </a:r>
                      <a:r>
                        <a:rPr lang="ru-RU" sz="1400" b="1" kern="150" baseline="0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Andale Sans UI"/>
                          <a:cs typeface="Arial" panose="020B0604020202020204" pitchFamily="34" charset="0"/>
                        </a:rPr>
                        <a:t>год</a:t>
                      </a: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400" b="1" kern="150" baseline="0" dirty="0" smtClean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Andale Sans UI"/>
                          <a:cs typeface="Arial" panose="020B0604020202020204" pitchFamily="34" charset="0"/>
                        </a:rPr>
                        <a:t>20</a:t>
                      </a:r>
                      <a:r>
                        <a:rPr lang="ru-RU" sz="1400" b="1" kern="150" baseline="0" dirty="0" smtClean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Andale Sans UI"/>
                          <a:cs typeface="Arial" panose="020B0604020202020204" pitchFamily="34" charset="0"/>
                        </a:rPr>
                        <a:t>21 </a:t>
                      </a:r>
                      <a:r>
                        <a:rPr lang="ru-RU" sz="1400" b="1" kern="150" baseline="0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Andale Sans UI"/>
                          <a:cs typeface="Arial" panose="020B0604020202020204" pitchFamily="34" charset="0"/>
                        </a:rPr>
                        <a:t>год</a:t>
                      </a: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489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kern="150" baseline="0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Сумма</a:t>
                      </a: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kern="150" baseline="0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В % к  общему объему доходов</a:t>
                      </a: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kern="150" baseline="0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Сумма</a:t>
                      </a: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kern="150" baseline="0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В % к  общему объему доходов</a:t>
                      </a: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kern="150" baseline="0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Сумма</a:t>
                      </a: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kern="150" baseline="0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В % к  общему объему доходов</a:t>
                      </a: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</a:tr>
              <a:tr h="63543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kern="150" baseline="0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Налоговые доходы</a:t>
                      </a: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107220374,55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22,4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112433961,55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25,8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103335374,55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23,8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</a:tr>
              <a:tr h="67356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kern="150" baseline="0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Неналоговые доходы</a:t>
                      </a: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19958142,00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4,2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11856429,00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2,7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11937700,00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2,7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</a:tr>
              <a:tr h="67356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kern="150" baseline="0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Безвозмездные поступления</a:t>
                      </a: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351586030,99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73,4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436465728,88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71,5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319133714,33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73,5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</a:tr>
              <a:tr h="50720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kern="150" baseline="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ИТОГО</a:t>
                      </a:r>
                    </a:p>
                  </a:txBody>
                  <a:tcPr marL="29783" marR="29783" marT="29792" marB="29792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478764547354</a:t>
                      </a:r>
                      <a:endParaRPr lang="ru-RU" sz="1300" b="1" kern="150" baseline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29783" marR="29783" marT="29792" marB="29792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436465728,88</a:t>
                      </a:r>
                      <a:endParaRPr lang="ru-RU" sz="1300" b="1" kern="150" baseline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29783" marR="29783" marT="29792" marB="29792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434406788,88</a:t>
                      </a:r>
                      <a:endParaRPr lang="ru-RU" sz="1300" b="1" kern="150" baseline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29783" marR="29783" marT="29792" marB="29792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</a:tr>
            </a:tbl>
          </a:graphicData>
        </a:graphic>
      </p:graphicFrame>
      <p:pic>
        <p:nvPicPr>
          <p:cNvPr id="17466" name="Picture 7" descr="%D0%9B%D1%83%D0%BF%D0%B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1424" y="333375"/>
            <a:ext cx="1300163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5"/>
          <p:cNvSpPr txBox="1">
            <a:spLocks noChangeArrowheads="1"/>
          </p:cNvSpPr>
          <p:nvPr/>
        </p:nvSpPr>
        <p:spPr bwMode="auto">
          <a:xfrm>
            <a:off x="379413" y="493713"/>
            <a:ext cx="2195512" cy="183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 b="0">
              <a:latin typeface="Times New Roman" pitchFamily="18" charset="0"/>
            </a:endParaRPr>
          </a:p>
        </p:txBody>
      </p:sp>
      <p:sp>
        <p:nvSpPr>
          <p:cNvPr id="18435" name="Slide Number Placeholder 5"/>
          <p:cNvSpPr txBox="1">
            <a:spLocks noGrp="1"/>
          </p:cNvSpPr>
          <p:nvPr/>
        </p:nvSpPr>
        <p:spPr bwMode="auto">
          <a:xfrm>
            <a:off x="8748713" y="6661150"/>
            <a:ext cx="298450" cy="19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56301B7C-26E5-46DA-BF10-799AAE8852DF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13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  <p:pic>
        <p:nvPicPr>
          <p:cNvPr id="18436" name="Picture 42" descr="consolida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13" y="354013"/>
            <a:ext cx="1727200" cy="1427162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32481513"/>
              </p:ext>
            </p:extLst>
          </p:nvPr>
        </p:nvGraphicFramePr>
        <p:xfrm>
          <a:off x="238125" y="1295400"/>
          <a:ext cx="8424863" cy="49799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2343150" y="354013"/>
            <a:ext cx="478155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 sz="20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+mn-cs"/>
              </a:rPr>
              <a:t>Структура 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+mn-cs"/>
              </a:rPr>
              <a:t>налоговых доходов </a:t>
            </a:r>
          </a:p>
          <a:p>
            <a:pPr>
              <a:defRPr sz="20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2000" dirty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+mn-cs"/>
              </a:rPr>
              <a:t>в </a:t>
            </a: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+mn-cs"/>
              </a:rPr>
              <a:t>2019 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+mn-cs"/>
              </a:rPr>
              <a:t>году</a:t>
            </a:r>
          </a:p>
        </p:txBody>
      </p:sp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35417015"/>
              </p:ext>
            </p:extLst>
          </p:nvPr>
        </p:nvGraphicFramePr>
        <p:xfrm>
          <a:off x="258763" y="707956"/>
          <a:ext cx="8658225" cy="5381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6" descr="Папирус"/>
          <p:cNvSpPr>
            <a:spLocks noChangeArrowheads="1"/>
          </p:cNvSpPr>
          <p:nvPr/>
        </p:nvSpPr>
        <p:spPr bwMode="auto">
          <a:xfrm>
            <a:off x="179388" y="981075"/>
            <a:ext cx="8677275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indent="361950"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900" b="0">
              <a:latin typeface="Times New Roman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900" b="0">
              <a:latin typeface="Times New Roman" pitchFamily="18" charset="0"/>
            </a:endParaRPr>
          </a:p>
        </p:txBody>
      </p:sp>
      <p:sp>
        <p:nvSpPr>
          <p:cNvPr id="19459" name="Slide Number Placeholder 5"/>
          <p:cNvSpPr txBox="1">
            <a:spLocks noGrp="1"/>
          </p:cNvSpPr>
          <p:nvPr/>
        </p:nvSpPr>
        <p:spPr bwMode="auto">
          <a:xfrm>
            <a:off x="8675688" y="6492875"/>
            <a:ext cx="46831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7E415DE3-9F25-48A4-A202-96A6BB7927D7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14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  <p:graphicFrame>
        <p:nvGraphicFramePr>
          <p:cNvPr id="3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12155474"/>
              </p:ext>
            </p:extLst>
          </p:nvPr>
        </p:nvGraphicFramePr>
        <p:xfrm>
          <a:off x="230188" y="1031875"/>
          <a:ext cx="8642350" cy="5543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1801813" y="400050"/>
            <a:ext cx="6780212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>
              <a:defRPr sz="20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endParaRPr lang="ru-RU" sz="2000" dirty="0">
              <a:solidFill>
                <a:schemeClr val="accent6">
                  <a:lumMod val="75000"/>
                </a:schemeClr>
              </a:solidFill>
              <a:latin typeface="Courier New" panose="02070309020205020404" pitchFamily="49" charset="0"/>
              <a:cs typeface="+mn-cs"/>
            </a:endParaRPr>
          </a:p>
          <a:p>
            <a:pPr algn="l">
              <a:defRPr sz="20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2000" dirty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+mn-cs"/>
              </a:rPr>
              <a:t>Структура неналоговых доходов в </a:t>
            </a: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+mn-cs"/>
              </a:rPr>
              <a:t>2019 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+mn-cs"/>
              </a:rPr>
              <a:t>году</a:t>
            </a:r>
          </a:p>
        </p:txBody>
      </p:sp>
      <p:pic>
        <p:nvPicPr>
          <p:cNvPr id="19462" name="Picture 42" descr="consolidat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13" y="354013"/>
            <a:ext cx="1727200" cy="1427162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05124399"/>
              </p:ext>
            </p:extLst>
          </p:nvPr>
        </p:nvGraphicFramePr>
        <p:xfrm>
          <a:off x="509133" y="1231901"/>
          <a:ext cx="8347529" cy="5167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5" name="Прямая со стрелкой 4"/>
          <p:cNvCxnSpPr/>
          <p:nvPr/>
        </p:nvCxnSpPr>
        <p:spPr>
          <a:xfrm flipH="1" flipV="1">
            <a:off x="2545080" y="3040380"/>
            <a:ext cx="373380" cy="381000"/>
          </a:xfrm>
          <a:prstGeom prst="straightConnector1">
            <a:avLst/>
          </a:prstGeom>
          <a:ln w="1905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5"/>
          <p:cNvSpPr txBox="1">
            <a:spLocks noGrp="1"/>
          </p:cNvSpPr>
          <p:nvPr/>
        </p:nvSpPr>
        <p:spPr bwMode="auto">
          <a:xfrm>
            <a:off x="8675688" y="6492875"/>
            <a:ext cx="46831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4168C76F-BDB7-4572-BBB7-CC2CE227CF5C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15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20483" name="Rectangle 6"/>
          <p:cNvSpPr>
            <a:spLocks noChangeArrowheads="1"/>
          </p:cNvSpPr>
          <p:nvPr/>
        </p:nvSpPr>
        <p:spPr bwMode="auto">
          <a:xfrm>
            <a:off x="0" y="549275"/>
            <a:ext cx="9144000" cy="630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indent="361950"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000" b="0">
              <a:latin typeface="Times New Roman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800" b="0">
              <a:latin typeface="Times New Roman" pitchFamily="18" charset="0"/>
            </a:endParaRPr>
          </a:p>
        </p:txBody>
      </p:sp>
      <p:sp>
        <p:nvSpPr>
          <p:cNvPr id="20484" name="Rectangle 6" descr="Папирус"/>
          <p:cNvSpPr>
            <a:spLocks noChangeArrowheads="1"/>
          </p:cNvSpPr>
          <p:nvPr/>
        </p:nvSpPr>
        <p:spPr bwMode="auto">
          <a:xfrm>
            <a:off x="215900" y="1027113"/>
            <a:ext cx="8712200" cy="521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indent="361950"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900" b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5" name="Text Box 6"/>
          <p:cNvSpPr txBox="1">
            <a:spLocks noChangeArrowheads="1"/>
          </p:cNvSpPr>
          <p:nvPr/>
        </p:nvSpPr>
        <p:spPr bwMode="auto">
          <a:xfrm>
            <a:off x="323850" y="981075"/>
            <a:ext cx="85693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900" b="0">
              <a:latin typeface="Times New Roman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900" b="0">
              <a:latin typeface="Times New Roman" pitchFamily="18" charset="0"/>
            </a:endParaRPr>
          </a:p>
        </p:txBody>
      </p:sp>
      <p:graphicFrame>
        <p:nvGraphicFramePr>
          <p:cNvPr id="2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15022105"/>
              </p:ext>
            </p:extLst>
          </p:nvPr>
        </p:nvGraphicFramePr>
        <p:xfrm>
          <a:off x="493712" y="276225"/>
          <a:ext cx="8229600" cy="5410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20487" name="Picture 42" descr="consolidat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452438"/>
            <a:ext cx="1727200" cy="1427162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Number Placeholder 5"/>
          <p:cNvSpPr txBox="1">
            <a:spLocks noGrp="1"/>
          </p:cNvSpPr>
          <p:nvPr/>
        </p:nvSpPr>
        <p:spPr bwMode="auto">
          <a:xfrm>
            <a:off x="8675688" y="6492875"/>
            <a:ext cx="46831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D99E6D55-645D-4ED4-A1B1-EF19AE48A205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16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21507" name="Rectangle 6"/>
          <p:cNvSpPr>
            <a:spLocks noChangeArrowheads="1"/>
          </p:cNvSpPr>
          <p:nvPr/>
        </p:nvSpPr>
        <p:spPr bwMode="auto">
          <a:xfrm>
            <a:off x="0" y="549275"/>
            <a:ext cx="9144000" cy="630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indent="361950"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000" b="0">
              <a:latin typeface="Times New Roman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800" b="0">
              <a:latin typeface="Times New Roman" pitchFamily="18" charset="0"/>
            </a:endParaRPr>
          </a:p>
        </p:txBody>
      </p:sp>
      <p:sp>
        <p:nvSpPr>
          <p:cNvPr id="21508" name="Rectangle 6" descr="Папирус"/>
          <p:cNvSpPr>
            <a:spLocks noChangeArrowheads="1"/>
          </p:cNvSpPr>
          <p:nvPr/>
        </p:nvSpPr>
        <p:spPr bwMode="auto">
          <a:xfrm>
            <a:off x="215900" y="1027113"/>
            <a:ext cx="8712200" cy="521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indent="361950"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900" b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Объект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6849362"/>
              </p:ext>
            </p:extLst>
          </p:nvPr>
        </p:nvGraphicFramePr>
        <p:xfrm>
          <a:off x="179388" y="908050"/>
          <a:ext cx="8785225" cy="5184777"/>
        </p:xfrm>
        <a:graphic>
          <a:graphicData uri="http://schemas.openxmlformats.org/drawingml/2006/table">
            <a:tbl>
              <a:tblPr/>
              <a:tblGrid>
                <a:gridCol w="2520950"/>
                <a:gridCol w="1655762"/>
                <a:gridCol w="1511300"/>
                <a:gridCol w="1584325"/>
                <a:gridCol w="1512888"/>
              </a:tblGrid>
              <a:tr h="1079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C3C65"/>
                          </a:solidFill>
                          <a:effectLst/>
                          <a:latin typeface="Courier New" pitchFamily="49" charset="0"/>
                          <a:ea typeface="Times New Roman" pitchFamily="18" charset="0"/>
                          <a:cs typeface="Courier New" pitchFamily="49" charset="0"/>
                        </a:rPr>
                        <a:t> 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C3C65"/>
                        </a:solidFill>
                        <a:effectLst/>
                        <a:latin typeface="Courier New" pitchFamily="49" charset="0"/>
                        <a:ea typeface="Calibri" pitchFamily="34" charset="0"/>
                        <a:cs typeface="Courier New" pitchFamily="49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C3C65"/>
                        </a:solidFill>
                        <a:effectLst/>
                        <a:latin typeface="Courier New" pitchFamily="49" charset="0"/>
                        <a:ea typeface="Calibri" pitchFamily="34" charset="0"/>
                        <a:cs typeface="Courier New" pitchFamily="49" charset="0"/>
                      </a:endParaRP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Уточненные ассигнования на 01.10.2018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940E7A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99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2019 год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C99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7295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2020 год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17295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2021 год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</a:tr>
              <a:tr h="1154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ourier New" pitchFamily="49" charset="0"/>
                          <a:ea typeface="Times New Roman" pitchFamily="18" charset="0"/>
                          <a:cs typeface="Courier New" pitchFamily="49" charset="0"/>
                        </a:rPr>
                        <a:t>Расходы всего: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ourier New" pitchFamily="49" charset="0"/>
                        <a:ea typeface="Calibri" pitchFamily="34" charset="0"/>
                        <a:cs typeface="Courier New" pitchFamily="49" charset="0"/>
                      </a:endParaRP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794 500 472,56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491 481 993,06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448 601 696,43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445 933 584,13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</a:tr>
              <a:tr h="10080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ourier New" pitchFamily="49" charset="0"/>
                          <a:ea typeface="Times New Roman" pitchFamily="18" charset="0"/>
                          <a:cs typeface="Courier New" pitchFamily="49" charset="0"/>
                        </a:rPr>
                        <a:t>- за счет средств бюджета городского округа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ourier New" pitchFamily="49" charset="0"/>
                        <a:ea typeface="Calibri" pitchFamily="34" charset="0"/>
                        <a:cs typeface="Courier New" pitchFamily="49" charset="0"/>
                      </a:endParaRP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310 305 096,26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295 020 652,07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262 247 458,10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248 995 069,80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</a:tr>
              <a:tr h="9953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ourier New" pitchFamily="49" charset="0"/>
                          <a:ea typeface="Times New Roman" pitchFamily="18" charset="0"/>
                          <a:cs typeface="Courier New" pitchFamily="49" charset="0"/>
                        </a:rPr>
                        <a:t>- за счет межбюджетных трансфертов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ourier New" pitchFamily="49" charset="0"/>
                        <a:ea typeface="Calibri" pitchFamily="34" charset="0"/>
                        <a:cs typeface="Courier New" pitchFamily="49" charset="0"/>
                      </a:endParaRP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484 495 376,30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196 461 340,99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186 354 238,33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196 938 514,33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</a:tr>
              <a:tr h="947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ourier New" pitchFamily="49" charset="0"/>
                          <a:ea typeface="Times New Roman" pitchFamily="18" charset="0"/>
                          <a:cs typeface="Courier New" pitchFamily="49" charset="0"/>
                        </a:rPr>
                        <a:t>Условно утвержденные расходы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ourier New" pitchFamily="49" charset="0"/>
                        <a:ea typeface="Calibri" pitchFamily="34" charset="0"/>
                        <a:cs typeface="Courier New" pitchFamily="49" charset="0"/>
                      </a:endParaRP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0,00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0,00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6 396 279,47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11 856 908,09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258888" y="344488"/>
            <a:ext cx="6372225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ru-RU" altLang="ru-RU" sz="1800" dirty="0">
                <a:solidFill>
                  <a:srgbClr val="0070C0"/>
                </a:solidFill>
                <a:ea typeface="Calibri" pitchFamily="34" charset="0"/>
                <a:cs typeface="Times New Roman" pitchFamily="18" charset="0"/>
              </a:rPr>
              <a:t>РАСХОДЫ  БЮДЖЕТА ГОРОДСКОГО ОКРУГА ВИЧУГА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Number Placeholder 5"/>
          <p:cNvSpPr txBox="1">
            <a:spLocks noGrp="1"/>
          </p:cNvSpPr>
          <p:nvPr/>
        </p:nvSpPr>
        <p:spPr bwMode="auto">
          <a:xfrm>
            <a:off x="6877050" y="6310312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BD696EE8-C760-4038-8721-A578AE5917D0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17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  <p:graphicFrame>
        <p:nvGraphicFramePr>
          <p:cNvPr id="2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77974930"/>
              </p:ext>
            </p:extLst>
          </p:nvPr>
        </p:nvGraphicFramePr>
        <p:xfrm>
          <a:off x="368300" y="506412"/>
          <a:ext cx="8642350" cy="5803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11534453"/>
              </p:ext>
            </p:extLst>
          </p:nvPr>
        </p:nvGraphicFramePr>
        <p:xfrm>
          <a:off x="903153" y="837583"/>
          <a:ext cx="7600767" cy="57765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Number Placeholder 5"/>
          <p:cNvSpPr txBox="1">
            <a:spLocks noGrp="1"/>
          </p:cNvSpPr>
          <p:nvPr/>
        </p:nvSpPr>
        <p:spPr bwMode="auto">
          <a:xfrm>
            <a:off x="6877050" y="63817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8A90DBB6-9AF5-41D6-9F0E-DE9F671E78FC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18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86000" y="447675"/>
            <a:ext cx="4486275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cap="all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anose="020B0604020202020204" pitchFamily="34" charset="0"/>
              </a:rPr>
              <a:t>Расходы бюджета городского округа Вичуга по отраслям социальной сферы </a:t>
            </a:r>
            <a:endParaRPr lang="ru-RU" dirty="0">
              <a:solidFill>
                <a:schemeClr val="bg2">
                  <a:lumMod val="60000"/>
                  <a:lumOff val="40000"/>
                </a:schemeClr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3" name="Объект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87325402"/>
              </p:ext>
            </p:extLst>
          </p:nvPr>
        </p:nvGraphicFramePr>
        <p:xfrm>
          <a:off x="468313" y="1143000"/>
          <a:ext cx="8104187" cy="5032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30136550"/>
              </p:ext>
            </p:extLst>
          </p:nvPr>
        </p:nvGraphicFramePr>
        <p:xfrm>
          <a:off x="328611" y="1081563"/>
          <a:ext cx="8401051" cy="49387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10" name="Группа 9"/>
          <p:cNvGrpSpPr/>
          <p:nvPr/>
        </p:nvGrpSpPr>
        <p:grpSpPr>
          <a:xfrm>
            <a:off x="7722870" y="2823210"/>
            <a:ext cx="1184910" cy="738664"/>
            <a:chOff x="6877050" y="705802"/>
            <a:chExt cx="1184910" cy="738664"/>
          </a:xfrm>
        </p:grpSpPr>
        <p:sp>
          <p:nvSpPr>
            <p:cNvPr id="4" name="TextBox 3"/>
            <p:cNvSpPr txBox="1"/>
            <p:nvPr/>
          </p:nvSpPr>
          <p:spPr>
            <a:xfrm>
              <a:off x="6877050" y="705802"/>
              <a:ext cx="118491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2019</a:t>
              </a:r>
            </a:p>
            <a:p>
              <a:r>
                <a:rPr lang="ru-RU" dirty="0" smtClean="0"/>
                <a:t>2020</a:t>
              </a:r>
            </a:p>
            <a:p>
              <a:r>
                <a:rPr lang="ru-RU" dirty="0" smtClean="0"/>
                <a:t>2021</a:t>
              </a:r>
              <a:endParaRPr lang="ru-RU" dirty="0"/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6957060" y="784860"/>
              <a:ext cx="182880" cy="15621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6953250" y="1003458"/>
              <a:ext cx="182880" cy="15621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6953250" y="1233963"/>
              <a:ext cx="182880" cy="156210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Диаграмма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56700906"/>
              </p:ext>
            </p:extLst>
          </p:nvPr>
        </p:nvGraphicFramePr>
        <p:xfrm>
          <a:off x="-324544" y="609599"/>
          <a:ext cx="2016224" cy="6429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4974571"/>
              </p:ext>
            </p:extLst>
          </p:nvPr>
        </p:nvGraphicFramePr>
        <p:xfrm>
          <a:off x="914400" y="979488"/>
          <a:ext cx="7983538" cy="512421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983538"/>
              </a:tblGrid>
              <a:tr h="40503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«Развитие системы образования городского округа </a:t>
                      </a:r>
                      <a:r>
                        <a:rPr lang="ru-RU" sz="18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Вичуга»</a:t>
                      </a:r>
                      <a:endParaRPr lang="ru-RU" sz="1800" b="0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67" marR="4867" marT="486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</a:tr>
              <a:tr h="296896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«Развитие культуры городского округа Вичуга»</a:t>
                      </a:r>
                    </a:p>
                  </a:txBody>
                  <a:tcPr marL="4867" marR="4867" marT="486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</a:tr>
              <a:tr h="423229">
                <a:tc>
                  <a:txBody>
                    <a:bodyPr/>
                    <a:lstStyle/>
                    <a:p>
                      <a:r>
                        <a:rPr lang="ru-RU" sz="18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«Развитие физической культуры и спорта в городском округе Вичуга»</a:t>
                      </a:r>
                    </a:p>
                  </a:txBody>
                  <a:tcPr marL="4867" marR="4867" marT="486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</a:tr>
              <a:tr h="360062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«Экономическое развитие и инновационная экономика городского округа Вичуга»</a:t>
                      </a:r>
                    </a:p>
                  </a:txBody>
                  <a:tcPr marL="4867" marR="4867" marT="486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</a:tr>
              <a:tr h="432075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</a:t>
                      </a:r>
                      <a:r>
                        <a:rPr lang="ru-RU" sz="14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Обеспечение  доступным и комфортным жильем, объектами инженерной инфраструктуры и услугами жилищно-коммунального хозяйства городского округа Вичуга»</a:t>
                      </a:r>
                      <a:endParaRPr lang="ru-RU" sz="1400" b="0" i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867" marR="4867" marT="486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</a:tr>
              <a:tr h="360062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"Долгосрочная сбалансированность и устойчивость бюджетной системы»</a:t>
                      </a:r>
                      <a:endParaRPr lang="ru-RU" sz="1200" b="0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67" marR="4867" marT="486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</a:tr>
              <a:tr h="432075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«Совершенствование системы местного самоуправления»</a:t>
                      </a:r>
                    </a:p>
                  </a:txBody>
                  <a:tcPr marL="4867" marR="4867" marT="486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</a:tr>
              <a:tr h="360062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«Обеспечение </a:t>
                      </a:r>
                      <a:r>
                        <a:rPr lang="ru-RU" sz="18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безопасности населения городского округа Вичуга»</a:t>
                      </a:r>
                    </a:p>
                  </a:txBody>
                  <a:tcPr marL="4867" marR="4867" marT="486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</a:tr>
              <a:tr h="360062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«Социальная поддержка населения городского округа Вичуга»</a:t>
                      </a:r>
                      <a:endParaRPr lang="ru-RU" sz="1200" b="0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67" marR="4867" marT="486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</a:tr>
              <a:tr h="492578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</a:t>
                      </a:r>
                      <a:r>
                        <a:rPr lang="ru-RU" sz="16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Повышение эффективности реализации молодежной политики и средств массовой информации в городском округе Вичуга»</a:t>
                      </a:r>
                      <a:endParaRPr lang="ru-RU" sz="1600" b="0" i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867" marR="4867" marT="486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</a:tr>
              <a:tr h="288511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</a:t>
                      </a:r>
                      <a:r>
                        <a:rPr lang="ru-RU" sz="18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Развитие транспортной системы в городском округе Вичуга»</a:t>
                      </a:r>
                    </a:p>
                  </a:txBody>
                  <a:tcPr marL="4867" marR="4867" marT="486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</a:tr>
              <a:tr h="360062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</a:t>
                      </a:r>
                      <a:r>
                        <a:rPr lang="ru-RU" sz="18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Благоустройство городского округа Вичуга»</a:t>
                      </a:r>
                    </a:p>
                  </a:txBody>
                  <a:tcPr marL="4867" marR="4867" marT="486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</a:tr>
              <a:tr h="360062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</a:t>
                      </a:r>
                      <a:r>
                        <a:rPr lang="ru-RU" sz="18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Содействие занятости населения городского округа Вичуга»</a:t>
                      </a:r>
                    </a:p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«Формирование </a:t>
                      </a:r>
                      <a:r>
                        <a:rPr lang="ru-RU" sz="18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современной городской </a:t>
                      </a:r>
                      <a:r>
                        <a:rPr lang="ru-RU" sz="18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среды</a:t>
                      </a:r>
                      <a:r>
                        <a:rPr lang="ru-RU" sz="18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4867" marR="4867" marT="486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</a:tr>
            </a:tbl>
          </a:graphicData>
        </a:graphic>
      </p:graphicFrame>
      <p:sp useBgFill="1">
        <p:nvSpPr>
          <p:cNvPr id="26641" name="TextBox 13"/>
          <p:cNvSpPr txBox="1">
            <a:spLocks noChangeArrowheads="1"/>
          </p:cNvSpPr>
          <p:nvPr/>
        </p:nvSpPr>
        <p:spPr bwMode="auto">
          <a:xfrm>
            <a:off x="990600" y="439738"/>
            <a:ext cx="7524750" cy="368300"/>
          </a:xfrm>
          <a:prstGeom prst="rect">
            <a:avLst/>
          </a:prstGeom>
          <a:ln>
            <a:noFill/>
          </a:ln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>
              <a:defRPr/>
            </a:pPr>
            <a:r>
              <a:rPr lang="ru-RU" altLang="ru-RU" sz="1800" dirty="0" smtClean="0">
                <a:latin typeface="Times New Roman" pitchFamily="18" charset="0"/>
                <a:cs typeface="Times New Roman" pitchFamily="18" charset="0"/>
              </a:rPr>
              <a:t>Какие муниципальные программы будут реализовываться в 2018 году</a:t>
            </a:r>
            <a:r>
              <a:rPr lang="ru-RU" altLang="ru-RU" sz="18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altLang="ru-RU" sz="1800" b="0" dirty="0" smtClean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12"/>
          <p:cNvSpPr txBox="1">
            <a:spLocks noChangeArrowheads="1"/>
          </p:cNvSpPr>
          <p:nvPr/>
        </p:nvSpPr>
        <p:spPr bwMode="auto">
          <a:xfrm>
            <a:off x="523875" y="3027363"/>
            <a:ext cx="2298700" cy="379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 b="0">
              <a:latin typeface="Times New Roman" pitchFamily="18" charset="0"/>
            </a:endParaRPr>
          </a:p>
        </p:txBody>
      </p:sp>
      <p:sp>
        <p:nvSpPr>
          <p:cNvPr id="7171" name="Text Box 13"/>
          <p:cNvSpPr txBox="1">
            <a:spLocks noChangeArrowheads="1"/>
          </p:cNvSpPr>
          <p:nvPr/>
        </p:nvSpPr>
        <p:spPr bwMode="auto">
          <a:xfrm>
            <a:off x="3098800" y="3027363"/>
            <a:ext cx="5497513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>
                <a:solidFill>
                  <a:srgbClr val="008000"/>
                </a:solidFill>
                <a:latin typeface="Times New Roman" pitchFamily="18" charset="0"/>
              </a:rPr>
              <a:t>Что такое бюджет для граждан?</a:t>
            </a:r>
            <a:endParaRPr lang="ru-RU" altLang="ru-RU" sz="2400" b="0">
              <a:latin typeface="Times New Roman" pitchFamily="18" charset="0"/>
            </a:endParaRPr>
          </a:p>
        </p:txBody>
      </p:sp>
      <p:sp>
        <p:nvSpPr>
          <p:cNvPr id="7172" name="Text Box 14"/>
          <p:cNvSpPr txBox="1">
            <a:spLocks noChangeArrowheads="1"/>
          </p:cNvSpPr>
          <p:nvPr/>
        </p:nvSpPr>
        <p:spPr bwMode="auto">
          <a:xfrm>
            <a:off x="1187450" y="188913"/>
            <a:ext cx="6753225" cy="68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>
                <a:solidFill>
                  <a:srgbClr val="0000FF"/>
                </a:solidFill>
                <a:latin typeface="Times New Roman" pitchFamily="18" charset="0"/>
              </a:rPr>
              <a:t>  </a:t>
            </a:r>
            <a:endParaRPr lang="ru-RU" altLang="ru-RU" b="0">
              <a:latin typeface="Times New Roman" pitchFamily="18" charset="0"/>
            </a:endParaRPr>
          </a:p>
        </p:txBody>
      </p:sp>
      <p:grpSp>
        <p:nvGrpSpPr>
          <p:cNvPr id="7173" name="Group 25"/>
          <p:cNvGrpSpPr>
            <a:grpSpLocks/>
          </p:cNvGrpSpPr>
          <p:nvPr/>
        </p:nvGrpSpPr>
        <p:grpSpPr bwMode="auto">
          <a:xfrm>
            <a:off x="179388" y="836613"/>
            <a:ext cx="8680450" cy="5811837"/>
            <a:chOff x="113" y="404"/>
            <a:chExt cx="5468" cy="3661"/>
          </a:xfrm>
        </p:grpSpPr>
        <p:grpSp>
          <p:nvGrpSpPr>
            <p:cNvPr id="7176" name="Group 24"/>
            <p:cNvGrpSpPr>
              <a:grpSpLocks/>
            </p:cNvGrpSpPr>
            <p:nvPr/>
          </p:nvGrpSpPr>
          <p:grpSpPr bwMode="auto">
            <a:xfrm>
              <a:off x="440" y="404"/>
              <a:ext cx="5141" cy="192"/>
              <a:chOff x="440" y="404"/>
              <a:chExt cx="5141" cy="192"/>
            </a:xfrm>
          </p:grpSpPr>
          <p:sp>
            <p:nvSpPr>
              <p:cNvPr id="7180" name="Text Box 16"/>
              <p:cNvSpPr txBox="1">
                <a:spLocks noChangeArrowheads="1"/>
              </p:cNvSpPr>
              <p:nvPr/>
            </p:nvSpPr>
            <p:spPr bwMode="auto">
              <a:xfrm>
                <a:off x="440" y="404"/>
                <a:ext cx="2571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400" b="0">
                  <a:latin typeface="Times New Roman" pitchFamily="18" charset="0"/>
                </a:endParaRPr>
              </a:p>
            </p:txBody>
          </p:sp>
          <p:sp>
            <p:nvSpPr>
              <p:cNvPr id="7181" name="Text Box 17"/>
              <p:cNvSpPr txBox="1">
                <a:spLocks noChangeArrowheads="1"/>
              </p:cNvSpPr>
              <p:nvPr/>
            </p:nvSpPr>
            <p:spPr bwMode="auto">
              <a:xfrm>
                <a:off x="3011" y="404"/>
                <a:ext cx="2570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400" b="0">
                  <a:latin typeface="Times New Roman" pitchFamily="18" charset="0"/>
                </a:endParaRPr>
              </a:p>
            </p:txBody>
          </p:sp>
        </p:grpSp>
        <p:pic>
          <p:nvPicPr>
            <p:cNvPr id="7177" name="Picture 18" descr="139195_original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1888"/>
              <a:ext cx="1623" cy="21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178" name="Picture 19" descr="wallpapers_6944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9" y="436"/>
              <a:ext cx="2580" cy="1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179" name="Picture 20" descr="wallpapers_6944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5" y="436"/>
              <a:ext cx="2580" cy="1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7174" name="Slide Number Placeholder 5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042B6CBB-E1BF-4FDA-BAD6-457BF71B689F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9223" name="Rectangle 23"/>
          <p:cNvSpPr>
            <a:spLocks noChangeArrowheads="1"/>
          </p:cNvSpPr>
          <p:nvPr/>
        </p:nvSpPr>
        <p:spPr bwMode="auto">
          <a:xfrm>
            <a:off x="2232025" y="3429000"/>
            <a:ext cx="6364288" cy="304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b="0" dirty="0">
                <a:solidFill>
                  <a:schemeClr val="tx1"/>
                </a:solidFill>
                <a:cs typeface="Arial" charset="0"/>
              </a:rPr>
              <a:t>	</a:t>
            </a:r>
            <a:r>
              <a:rPr lang="ru-RU" sz="1600" dirty="0">
                <a:solidFill>
                  <a:schemeClr val="accent5">
                    <a:lumMod val="50000"/>
                  </a:schemeClr>
                </a:solidFill>
                <a:cs typeface="Arial" charset="0"/>
              </a:rPr>
              <a:t>«Бюджет для граждан»</a:t>
            </a:r>
            <a:r>
              <a:rPr lang="ru-RU" sz="1600" b="0" dirty="0">
                <a:solidFill>
                  <a:schemeClr val="accent5">
                    <a:lumMod val="50000"/>
                  </a:schemeClr>
                </a:solidFill>
                <a:cs typeface="Arial" charset="0"/>
              </a:rPr>
              <a:t> - это документ (информационный ресурс), содержащий основные положения решения о бюджете  на очередной финансовый год и на плановый период.</a:t>
            </a:r>
          </a:p>
          <a:p>
            <a:pPr algn="just">
              <a:defRPr/>
            </a:pPr>
            <a:r>
              <a:rPr lang="ru-RU" sz="1600" b="0" dirty="0">
                <a:solidFill>
                  <a:schemeClr val="accent5">
                    <a:lumMod val="50000"/>
                  </a:schemeClr>
                </a:solidFill>
                <a:cs typeface="Arial" charset="0"/>
              </a:rPr>
              <a:t>	Представленная в «бюджете для граждан» информация предназначена  для широкого круга заинтересованных пользователей, поскольку бюджет городского округа Вичуга затрагивает интересы каждого жителя  города. </a:t>
            </a:r>
          </a:p>
          <a:p>
            <a:pPr algn="just">
              <a:defRPr/>
            </a:pPr>
            <a:r>
              <a:rPr lang="ru-RU" sz="1600" b="0" dirty="0">
                <a:solidFill>
                  <a:schemeClr val="accent5">
                    <a:lumMod val="50000"/>
                  </a:schemeClr>
                </a:solidFill>
                <a:cs typeface="Arial" charset="0"/>
              </a:rPr>
              <a:t>	Мы постарались в доступной и понятной форме познакомить граждан с основными параметрами бюджета, с  основными целями, задачами и приоритетными направлениями бюджетной политики городского округа Вичуга на среднесрочную перспективу.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6"/>
          <p:cNvSpPr>
            <a:spLocks noChangeArrowheads="1"/>
          </p:cNvSpPr>
          <p:nvPr/>
        </p:nvSpPr>
        <p:spPr bwMode="auto">
          <a:xfrm>
            <a:off x="657225" y="396875"/>
            <a:ext cx="7505700" cy="79216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txBody>
          <a:bodyPr anchor="ctr">
            <a:flatTx/>
          </a:bodyPr>
          <a:lstStyle/>
          <a:p>
            <a:pPr eaLnBrk="0" hangingPunct="0">
              <a:defRPr/>
            </a:pPr>
            <a:endParaRPr lang="ru-RU" sz="1800" dirty="0">
              <a:solidFill>
                <a:prstClr val="white"/>
              </a:solidFill>
              <a:latin typeface="Arial" pitchFamily="34" charset="0"/>
              <a:cs typeface="+mn-cs"/>
            </a:endParaRPr>
          </a:p>
          <a:p>
            <a:pPr eaLnBrk="0" hangingPunct="0">
              <a:defRPr/>
            </a:pPr>
            <a:endParaRPr lang="ru-RU" sz="1800" dirty="0">
              <a:solidFill>
                <a:prstClr val="white"/>
              </a:solidFill>
              <a:latin typeface="Arial" pitchFamily="34" charset="0"/>
              <a:cs typeface="+mn-cs"/>
            </a:endParaRPr>
          </a:p>
          <a:p>
            <a:pPr eaLnBrk="0" hangingPunct="0">
              <a:defRPr/>
            </a:pP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Муниципальная программа</a:t>
            </a:r>
          </a:p>
          <a:p>
            <a:pPr eaLnBrk="0" hangingPunct="0">
              <a:defRPr/>
            </a:pP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 «Развитие образования городского округа </a:t>
            </a:r>
            <a:r>
              <a:rPr lang="ru-RU" sz="1800" dirty="0" smtClean="0">
                <a:solidFill>
                  <a:prstClr val="white"/>
                </a:solidFill>
                <a:latin typeface="Arial" pitchFamily="34" charset="0"/>
                <a:cs typeface="+mn-cs"/>
              </a:rPr>
              <a:t>Вичуга»</a:t>
            </a:r>
            <a:endParaRPr lang="ru-RU" sz="1800" dirty="0">
              <a:solidFill>
                <a:prstClr val="white"/>
              </a:solidFill>
              <a:latin typeface="Arial" pitchFamily="34" charset="0"/>
              <a:cs typeface="+mn-cs"/>
            </a:endParaRPr>
          </a:p>
          <a:p>
            <a:pPr eaLnBrk="0" hangingPunct="0">
              <a:defRPr/>
            </a:pPr>
            <a:endParaRPr lang="ru-RU" sz="4000" b="0" dirty="0">
              <a:solidFill>
                <a:prstClr val="black"/>
              </a:solidFill>
              <a:latin typeface="Arial" pitchFamily="34" charset="0"/>
              <a:cs typeface="+mn-cs"/>
            </a:endParaRPr>
          </a:p>
        </p:txBody>
      </p:sp>
      <p:pic>
        <p:nvPicPr>
          <p:cNvPr id="2560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7675" y="1189038"/>
            <a:ext cx="1685925" cy="1655762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9224628"/>
              </p:ext>
            </p:extLst>
          </p:nvPr>
        </p:nvGraphicFramePr>
        <p:xfrm>
          <a:off x="404813" y="1352549"/>
          <a:ext cx="6124575" cy="5187696"/>
        </p:xfrm>
        <a:graphic>
          <a:graphicData uri="http://schemas.openxmlformats.org/drawingml/2006/table">
            <a:tbl>
              <a:tblPr>
                <a:tableStyleId>{7DF18680-E054-41AD-8BC1-D1AEF772440D}</a:tableStyleId>
              </a:tblPr>
              <a:tblGrid>
                <a:gridCol w="6124575"/>
              </a:tblGrid>
              <a:tr h="59803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 smtClean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Подпрограмма "Развитие дошкольного образования детей"  137 729 541,8 руб.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33158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Подпрограмма "Развитие общего образования"  104 936 654,76 руб.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28484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Подпрограмма "Развитие дополнительное образования </a:t>
                      </a:r>
                      <a:r>
                        <a:rPr lang="ru-RU" sz="1200" b="1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детей" 10 084 324,03 руб.</a:t>
                      </a:r>
                      <a:endParaRPr lang="ru-RU" sz="12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365370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Подпрограмма "Развитие дополнительное образования в сфере культуры и </a:t>
                      </a: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искусства"  18 408 234,92 руб.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Подпрограмма "Развитие дополнительного образования в сфере физической культуры и спорта" </a:t>
                      </a:r>
                      <a:r>
                        <a:rPr lang="ru-RU" sz="1200" b="1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 34 931</a:t>
                      </a: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 516,04 руб.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b="1" dirty="0" smtClean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Подпрограмма "Организация отдыха детей в каникулярное время в образовательных организациях"  2 608 186,05 руб.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b="1" dirty="0" smtClean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 Подпрограмма "Обеспечение</a:t>
                      </a:r>
                      <a:r>
                        <a:rPr lang="ru-RU" sz="1200" b="1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деятельности муниципальных образовательных организаций"  13 968 833,89 руб.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b="1" dirty="0" smtClean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Подпрограмма "Развитие кадрового и инновационного потенциала образования"</a:t>
                      </a:r>
                      <a:r>
                        <a:rPr lang="ru-RU" sz="1200" b="1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 79 480 руб.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b="1" dirty="0" smtClean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Подпрограмма "Создание современных условий</a:t>
                      </a:r>
                      <a:r>
                        <a:rPr lang="ru-RU" sz="1200" b="1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 обучения в муниципальных учреждениях"  1 927 780руб.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b="1" kern="1200" dirty="0" smtClean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 Подпрограмма "Предоставление мер социальной поддержки в сфере образования"  6 773 628,33  руб.</a:t>
                      </a:r>
                      <a:endParaRPr lang="ru-RU" sz="12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</a:tbl>
          </a:graphicData>
        </a:graphic>
      </p:graphicFrame>
      <p:pic>
        <p:nvPicPr>
          <p:cNvPr id="256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4" t="6181" r="4045" b="5920"/>
          <a:stretch>
            <a:fillRect/>
          </a:stretch>
        </p:blipFill>
        <p:spPr bwMode="auto">
          <a:xfrm>
            <a:off x="6797675" y="3068638"/>
            <a:ext cx="2052638" cy="1182687"/>
          </a:xfrm>
          <a:prstGeom prst="rect">
            <a:avLst/>
          </a:prstGeom>
          <a:noFill/>
          <a:ln>
            <a:noFill/>
          </a:ln>
          <a:effectLst>
            <a:prstShdw prst="shdw13" dist="53882">
              <a:schemeClr val="bg2">
                <a:alpha val="57999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9" name="Picture 4" descr="i?id=131472351-61-72&amp;n=21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4641850"/>
            <a:ext cx="2259012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343400" cy="1171575"/>
          </a:xfrm>
        </p:spPr>
        <p:txBody>
          <a:bodyPr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Linux Libertine" panose="02000503000000000000" pitchFamily="2" charset="0"/>
                <a:ea typeface="Linux Libertine" panose="02000503000000000000" pitchFamily="2" charset="0"/>
                <a:cs typeface="Linux Libertine" panose="02000503000000000000" pitchFamily="2" charset="0"/>
              </a:rPr>
              <a:t>Подпрограмма "Молодежь Вичуги" - 150 600 руб.</a:t>
            </a:r>
          </a:p>
        </p:txBody>
      </p:sp>
      <p:sp>
        <p:nvSpPr>
          <p:cNvPr id="5" name="AutoShape 37"/>
          <p:cNvSpPr>
            <a:spLocks noGrp="1" noChangeArrowheads="1"/>
          </p:cNvSpPr>
          <p:nvPr>
            <p:ph type="title"/>
          </p:nvPr>
        </p:nvSpPr>
        <p:spPr bwMode="auto"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txBody>
          <a:bodyPr anchor="ctr">
            <a:flatTx/>
          </a:bodyPr>
          <a:lstStyle/>
          <a:p>
            <a:pPr algn="ctr" eaLnBrk="0" hangingPunct="0">
              <a:defRPr/>
            </a:pP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Муниципальная программа </a:t>
            </a:r>
          </a:p>
          <a:p>
            <a:pPr algn="ctr" eaLnBrk="0" hangingPunct="0">
              <a:defRPr/>
            </a:pPr>
            <a:r>
              <a:rPr lang="ru-RU" sz="1800" dirty="0" smtClean="0">
                <a:solidFill>
                  <a:prstClr val="white"/>
                </a:solidFill>
                <a:latin typeface="Arial" pitchFamily="34" charset="0"/>
                <a:cs typeface="+mn-cs"/>
              </a:rPr>
              <a:t>«Повышение </a:t>
            </a:r>
            <a:r>
              <a:rPr lang="ru-RU" sz="1800" dirty="0" smtClean="0">
                <a:solidFill>
                  <a:prstClr val="white"/>
                </a:solidFill>
                <a:latin typeface="Arial" pitchFamily="34" charset="0"/>
                <a:cs typeface="+mn-cs"/>
              </a:rPr>
              <a:t>эффективности реализации молодежной политики и средств массовой информатизации в городском округе </a:t>
            </a: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Вичуга»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5455" y="1800225"/>
            <a:ext cx="3429000" cy="257175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416" y="4053836"/>
            <a:ext cx="3227839" cy="2286005"/>
          </a:xfrm>
          <a:prstGeom prst="rect">
            <a:avLst/>
          </a:prstGeom>
        </p:spPr>
      </p:pic>
      <p:sp>
        <p:nvSpPr>
          <p:cNvPr id="22" name="Текст 2"/>
          <p:cNvSpPr txBox="1">
            <a:spLocks/>
          </p:cNvSpPr>
          <p:nvPr/>
        </p:nvSpPr>
        <p:spPr bwMode="auto">
          <a:xfrm>
            <a:off x="3934960" y="4926344"/>
            <a:ext cx="4343400" cy="1428747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ru-RU" sz="2400" kern="0" dirty="0" smtClean="0">
                <a:solidFill>
                  <a:srgbClr val="002060"/>
                </a:solidFill>
                <a:latin typeface="Linux Libertine" panose="02000503000000000000" pitchFamily="2" charset="0"/>
                <a:ea typeface="Linux Libertine" panose="02000503000000000000" pitchFamily="2" charset="0"/>
                <a:cs typeface="Linux Libertine" panose="02000503000000000000" pitchFamily="2" charset="0"/>
              </a:rPr>
              <a:t>Подпрограмма "Открытая информационная среда" –</a:t>
            </a:r>
          </a:p>
          <a:p>
            <a:pPr marL="0" indent="0" algn="ctr">
              <a:buFont typeface="Wingdings" pitchFamily="2" charset="2"/>
              <a:buNone/>
            </a:pPr>
            <a:r>
              <a:rPr lang="ru-RU" sz="2400" kern="0" dirty="0" smtClean="0">
                <a:solidFill>
                  <a:srgbClr val="002060"/>
                </a:solidFill>
                <a:latin typeface="Linux Libertine" panose="02000503000000000000" pitchFamily="2" charset="0"/>
                <a:ea typeface="Linux Libertine" panose="02000503000000000000" pitchFamily="2" charset="0"/>
                <a:cs typeface="Linux Libertine" panose="02000503000000000000" pitchFamily="2" charset="0"/>
              </a:rPr>
              <a:t>1 312 123,44 руб.</a:t>
            </a:r>
            <a:endParaRPr lang="ru-RU" sz="2400" kern="0" dirty="0">
              <a:solidFill>
                <a:srgbClr val="002060"/>
              </a:solidFill>
              <a:latin typeface="Linux Libertine" panose="02000503000000000000" pitchFamily="2" charset="0"/>
              <a:ea typeface="Linux Libertine" panose="02000503000000000000" pitchFamily="2" charset="0"/>
              <a:cs typeface="Linux Libertine" panose="02000503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1380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7"/>
          <p:cNvSpPr>
            <a:spLocks noGrp="1" noChangeArrowheads="1"/>
          </p:cNvSpPr>
          <p:nvPr>
            <p:ph type="title"/>
          </p:nvPr>
        </p:nvSpPr>
        <p:spPr bwMode="auto"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txBody>
          <a:bodyPr anchor="ctr">
            <a:flatTx/>
          </a:bodyPr>
          <a:lstStyle/>
          <a:p>
            <a:pPr algn="ctr" eaLnBrk="0" hangingPunct="0">
              <a:defRPr/>
            </a:pP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Муниципальная программа </a:t>
            </a:r>
          </a:p>
          <a:p>
            <a:pPr algn="ctr" eaLnBrk="0" hangingPunct="0">
              <a:defRPr/>
            </a:pPr>
            <a:r>
              <a:rPr lang="ru-RU" sz="1800" dirty="0" smtClean="0">
                <a:solidFill>
                  <a:prstClr val="white"/>
                </a:solidFill>
                <a:latin typeface="Arial" pitchFamily="34" charset="0"/>
                <a:cs typeface="+mn-cs"/>
              </a:rPr>
              <a:t>«Обеспечение </a:t>
            </a:r>
            <a:r>
              <a:rPr lang="ru-RU" sz="1800" dirty="0" smtClean="0">
                <a:solidFill>
                  <a:prstClr val="white"/>
                </a:solidFill>
                <a:latin typeface="Arial" pitchFamily="34" charset="0"/>
                <a:cs typeface="+mn-cs"/>
              </a:rPr>
              <a:t>безопасности населения городского округа </a:t>
            </a: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Вичуга»</a:t>
            </a:r>
          </a:p>
        </p:txBody>
      </p:sp>
      <p:sp>
        <p:nvSpPr>
          <p:cNvPr id="6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705350" cy="1876425"/>
          </a:xfrm>
        </p:spPr>
        <p:txBody>
          <a:bodyPr/>
          <a:lstStyle/>
          <a:p>
            <a:r>
              <a:rPr lang="ru-RU" sz="2200" b="1" dirty="0" smtClean="0">
                <a:solidFill>
                  <a:srgbClr val="002060"/>
                </a:solidFill>
                <a:latin typeface="Linux Libertine" panose="02000503000000000000" pitchFamily="2" charset="0"/>
                <a:ea typeface="Linux Libertine" panose="02000503000000000000" pitchFamily="2" charset="0"/>
                <a:cs typeface="Linux Libertine" panose="02000503000000000000" pitchFamily="2" charset="0"/>
              </a:rPr>
              <a:t>Подпрограмма "Предупреждение и ликвидация чрезвычайных ситуаций" –</a:t>
            </a:r>
          </a:p>
          <a:p>
            <a:pPr marL="0" indent="0">
              <a:buNone/>
            </a:pPr>
            <a:r>
              <a:rPr lang="ru-RU" sz="2200" b="1" dirty="0">
                <a:solidFill>
                  <a:srgbClr val="002060"/>
                </a:solidFill>
                <a:latin typeface="Linux Libertine" panose="02000503000000000000" pitchFamily="2" charset="0"/>
                <a:ea typeface="Linux Libertine" panose="02000503000000000000" pitchFamily="2" charset="0"/>
                <a:cs typeface="Linux Libertine" panose="02000503000000000000" pitchFamily="2" charset="0"/>
              </a:rPr>
              <a:t>	</a:t>
            </a:r>
            <a:r>
              <a:rPr lang="ru-RU" sz="2200" b="1" dirty="0" smtClean="0">
                <a:solidFill>
                  <a:srgbClr val="002060"/>
                </a:solidFill>
                <a:latin typeface="Linux Libertine" panose="02000503000000000000" pitchFamily="2" charset="0"/>
                <a:ea typeface="Linux Libertine" panose="02000503000000000000" pitchFamily="2" charset="0"/>
                <a:cs typeface="Linux Libertine" panose="02000503000000000000" pitchFamily="2" charset="0"/>
              </a:rPr>
              <a:t> 3 824 832,33руб.</a:t>
            </a:r>
          </a:p>
        </p:txBody>
      </p:sp>
      <p:sp>
        <p:nvSpPr>
          <p:cNvPr id="7" name="Текст 2"/>
          <p:cNvSpPr txBox="1">
            <a:spLocks/>
          </p:cNvSpPr>
          <p:nvPr/>
        </p:nvSpPr>
        <p:spPr bwMode="auto">
          <a:xfrm>
            <a:off x="4143375" y="4143375"/>
            <a:ext cx="4610100" cy="204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ru-RU" sz="2200" b="1" kern="0" dirty="0" smtClean="0">
                <a:solidFill>
                  <a:srgbClr val="002060"/>
                </a:solidFill>
                <a:latin typeface="Linux Libertine" panose="02000503000000000000" pitchFamily="2" charset="0"/>
                <a:ea typeface="Linux Libertine" panose="02000503000000000000" pitchFamily="2" charset="0"/>
                <a:cs typeface="Linux Libertine" panose="02000503000000000000" pitchFamily="2" charset="0"/>
              </a:rPr>
              <a:t>Подпрограмма "Профилактика правонарушений и противодействие терроризму и экстремизму" - </a:t>
            </a:r>
            <a:r>
              <a:rPr lang="ru-RU" sz="2400" b="1" kern="0" dirty="0" smtClean="0">
                <a:solidFill>
                  <a:srgbClr val="002060"/>
                </a:solidFill>
                <a:latin typeface="Linux Libertine" panose="02000503000000000000" pitchFamily="2" charset="0"/>
                <a:ea typeface="Linux Libertine" panose="02000503000000000000" pitchFamily="2" charset="0"/>
                <a:cs typeface="Linux Libertine" panose="02000503000000000000" pitchFamily="2" charset="0"/>
              </a:rPr>
              <a:t>20 000руб.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6927" y="1876573"/>
            <a:ext cx="3223896" cy="226680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132" y="4143375"/>
            <a:ext cx="3220318" cy="2146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7448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30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7"/>
          <p:cNvSpPr>
            <a:spLocks noChangeArrowheads="1"/>
          </p:cNvSpPr>
          <p:nvPr/>
        </p:nvSpPr>
        <p:spPr bwMode="auto">
          <a:xfrm>
            <a:off x="380206" y="579213"/>
            <a:ext cx="8280400" cy="75349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txBody>
          <a:bodyPr anchor="ctr">
            <a:flatTx/>
          </a:bodyPr>
          <a:lstStyle/>
          <a:p>
            <a:pPr eaLnBrk="0" hangingPunct="0">
              <a:defRPr/>
            </a:pP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Муниципальная программа </a:t>
            </a:r>
          </a:p>
          <a:p>
            <a:pPr eaLnBrk="0" hangingPunct="0">
              <a:defRPr/>
            </a:pP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«Развитие культуры городского округа Вичуга»</a:t>
            </a:r>
          </a:p>
        </p:txBody>
      </p:sp>
      <p:pic>
        <p:nvPicPr>
          <p:cNvPr id="2662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366838"/>
            <a:ext cx="1570037" cy="1990725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617538" y="1481138"/>
            <a:ext cx="4824412" cy="782637"/>
          </a:xfrm>
          <a:prstGeom prst="round2Diag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60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Подпрограмма </a:t>
            </a:r>
            <a:r>
              <a:rPr lang="ru-RU" sz="1600" b="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«Организация культурного досуга и отдыха населения» - </a:t>
            </a:r>
          </a:p>
          <a:p>
            <a:pPr>
              <a:defRPr/>
            </a:pPr>
            <a:r>
              <a:rPr lang="ru-RU" sz="16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30 493 692,47  </a:t>
            </a:r>
            <a:r>
              <a:rPr lang="ru-RU" sz="160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рублей</a:t>
            </a: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617538" y="2374900"/>
            <a:ext cx="4824412" cy="782638"/>
          </a:xfrm>
          <a:prstGeom prst="round2DiagRect">
            <a:avLst>
              <a:gd name="adj1" fmla="val 33706"/>
              <a:gd name="adj2" fmla="val 0"/>
            </a:avLst>
          </a:prstGeom>
          <a:solidFill>
            <a:schemeClr val="accent5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60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Подпрограмма </a:t>
            </a:r>
            <a:r>
              <a:rPr lang="ru-RU" sz="1600" b="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«Библиотечно- информационное обслуживание населения» - </a:t>
            </a:r>
          </a:p>
          <a:p>
            <a:pPr>
              <a:defRPr/>
            </a:pPr>
            <a:r>
              <a:rPr lang="ru-RU" sz="16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5 307 135,98рублей</a:t>
            </a:r>
            <a:endParaRPr lang="ru-RU" sz="1600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2" name="Прямоугольник с двумя скругленными противолежащими углами 11"/>
          <p:cNvSpPr/>
          <p:nvPr/>
        </p:nvSpPr>
        <p:spPr>
          <a:xfrm>
            <a:off x="617538" y="3349625"/>
            <a:ext cx="4824412" cy="782637"/>
          </a:xfrm>
          <a:prstGeom prst="round2Diag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60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Подпрограмма </a:t>
            </a:r>
            <a:r>
              <a:rPr lang="ru-RU" sz="1600" b="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«Музейно </a:t>
            </a:r>
            <a:r>
              <a:rPr lang="ru-RU" sz="1600" b="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- выставочная деятельность» - </a:t>
            </a:r>
          </a:p>
          <a:p>
            <a:pPr>
              <a:defRPr/>
            </a:pPr>
            <a:r>
              <a:rPr lang="ru-RU" sz="16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3 306 301,37рублей</a:t>
            </a:r>
            <a:endParaRPr lang="ru-RU" sz="1600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3" name="Прямоугольник с двумя скругленными противолежащими углами 12"/>
          <p:cNvSpPr/>
          <p:nvPr/>
        </p:nvSpPr>
        <p:spPr>
          <a:xfrm>
            <a:off x="328612" y="4243389"/>
            <a:ext cx="5113338" cy="1008062"/>
          </a:xfrm>
          <a:prstGeom prst="round2Diag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60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Подпрограмма </a:t>
            </a:r>
            <a:r>
              <a:rPr lang="ru-RU" sz="1600" b="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«Обеспечение деятельности муниципальных учреждений в области бухгалтерского </a:t>
            </a:r>
            <a:r>
              <a:rPr lang="ru-RU" sz="1600" b="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учета» </a:t>
            </a:r>
            <a:r>
              <a:rPr lang="ru-RU" sz="1600" b="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- </a:t>
            </a:r>
          </a:p>
          <a:p>
            <a:pPr>
              <a:defRPr/>
            </a:pPr>
            <a:r>
              <a:rPr lang="ru-RU" sz="160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1 </a:t>
            </a:r>
            <a:r>
              <a:rPr lang="ru-RU" sz="16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873 133,91рублей</a:t>
            </a:r>
            <a:endParaRPr lang="ru-RU" sz="1600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26634" name="Picture 3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3613150"/>
            <a:ext cx="3376612" cy="1898650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328612" y="5373688"/>
            <a:ext cx="5113338" cy="1008062"/>
          </a:xfrm>
          <a:prstGeom prst="round2Diag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60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Подпрограмма </a:t>
            </a:r>
            <a:r>
              <a:rPr lang="ru-RU" sz="1600" b="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«Развитие архивного дела» </a:t>
            </a:r>
            <a:r>
              <a:rPr lang="ru-RU" sz="1600" b="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- </a:t>
            </a:r>
          </a:p>
          <a:p>
            <a:pPr>
              <a:defRPr/>
            </a:pPr>
            <a:r>
              <a:rPr lang="ru-RU" sz="160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1 </a:t>
            </a:r>
            <a:r>
              <a:rPr lang="ru-RU" sz="16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129 557,47рублей</a:t>
            </a:r>
            <a:endParaRPr lang="ru-RU" sz="1600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37"/>
          <p:cNvSpPr>
            <a:spLocks noChangeArrowheads="1"/>
          </p:cNvSpPr>
          <p:nvPr/>
        </p:nvSpPr>
        <p:spPr bwMode="auto">
          <a:xfrm>
            <a:off x="296863" y="466725"/>
            <a:ext cx="8595617" cy="8001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txBody>
          <a:bodyPr anchor="ctr">
            <a:flatTx/>
          </a:bodyPr>
          <a:lstStyle/>
          <a:p>
            <a:pPr eaLnBrk="0" hangingPunct="0">
              <a:defRPr/>
            </a:pPr>
            <a:endParaRPr lang="ru-RU" sz="1800" dirty="0">
              <a:solidFill>
                <a:prstClr val="white"/>
              </a:solidFill>
              <a:latin typeface="Arial" pitchFamily="34" charset="0"/>
              <a:cs typeface="+mn-cs"/>
            </a:endParaRPr>
          </a:p>
          <a:p>
            <a:pPr eaLnBrk="0" hangingPunct="0">
              <a:defRPr/>
            </a:pP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Муниципальная программа </a:t>
            </a:r>
          </a:p>
          <a:p>
            <a:pPr eaLnBrk="0" hangingPunct="0">
              <a:defRPr/>
            </a:pP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«Развитие физической культуры и спорта в  городском округе Вичуга»  </a:t>
            </a:r>
          </a:p>
          <a:p>
            <a:pPr eaLnBrk="0" hangingPunct="0">
              <a:defRPr/>
            </a:pPr>
            <a:endParaRPr lang="ru-RU" sz="1800" dirty="0">
              <a:solidFill>
                <a:prstClr val="white"/>
              </a:solidFill>
              <a:latin typeface="Arial" pitchFamily="34" charset="0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6863" y="1341438"/>
            <a:ext cx="6337300" cy="3698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>
              <a:defRPr/>
            </a:pPr>
            <a:endParaRPr lang="ru-RU" sz="1800" b="0" dirty="0">
              <a:solidFill>
                <a:prstClr val="black"/>
              </a:solidFill>
              <a:latin typeface="Times New Roman"/>
              <a:cs typeface="+mn-cs"/>
            </a:endParaRPr>
          </a:p>
        </p:txBody>
      </p:sp>
      <p:pic>
        <p:nvPicPr>
          <p:cNvPr id="2765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8025" y="1341438"/>
            <a:ext cx="1547813" cy="1111250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474663" y="1525588"/>
            <a:ext cx="4889500" cy="1111250"/>
          </a:xfrm>
          <a:prstGeom prst="round2Diag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60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Подпрограмма </a:t>
            </a:r>
            <a:r>
              <a:rPr lang="ru-RU" sz="1600" b="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«Организация досуга населения в области физической культуры и спорта» - </a:t>
            </a:r>
          </a:p>
          <a:p>
            <a:pPr>
              <a:defRPr/>
            </a:pPr>
            <a:r>
              <a:rPr lang="ru-RU" sz="16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9 075 096,40 </a:t>
            </a:r>
            <a:r>
              <a:rPr lang="ru-RU" sz="160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рублей</a:t>
            </a: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720725" y="2819400"/>
            <a:ext cx="4578350" cy="1585913"/>
          </a:xfrm>
          <a:prstGeom prst="round2Diag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60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Подпрограмма </a:t>
            </a:r>
            <a:r>
              <a:rPr lang="ru-RU" sz="1600" b="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«Обеспечение деятельности  централизованной бухгалтерии Комитета по физической культуре и спорту администрации городского округа Вичуга » - </a:t>
            </a:r>
          </a:p>
          <a:p>
            <a:pPr>
              <a:defRPr/>
            </a:pPr>
            <a:r>
              <a:rPr lang="ru-RU" sz="160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1 </a:t>
            </a:r>
            <a:r>
              <a:rPr lang="ru-RU" sz="16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367 059,49 </a:t>
            </a:r>
            <a:r>
              <a:rPr lang="ru-RU" sz="160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рублей</a:t>
            </a:r>
          </a:p>
        </p:txBody>
      </p:sp>
      <p:pic>
        <p:nvPicPr>
          <p:cNvPr id="27657" name="Picture 49" descr="http://sportprimorye.ru/uploads/posts/2013-06/1371037648_ta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0563" y="2708275"/>
            <a:ext cx="2808287" cy="1798638"/>
          </a:xfrm>
          <a:prstGeom prst="rect">
            <a:avLst/>
          </a:prstGeom>
          <a:noFill/>
          <a:ln w="25400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8" name="Picture 61" descr="http://inkazan.ru/wp-content/uploads/2010/03/IMG_773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7975" y="4797425"/>
            <a:ext cx="2863850" cy="1778000"/>
          </a:xfrm>
          <a:prstGeom prst="rect">
            <a:avLst/>
          </a:prstGeom>
          <a:noFill/>
          <a:ln w="25400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9" name="Picture 4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5450" y="4676775"/>
            <a:ext cx="2881313" cy="1946275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1" name="AutoShape 140"/>
          <p:cNvSpPr>
            <a:spLocks noChangeArrowheads="1"/>
          </p:cNvSpPr>
          <p:nvPr/>
        </p:nvSpPr>
        <p:spPr bwMode="auto">
          <a:xfrm>
            <a:off x="184150" y="1608138"/>
            <a:ext cx="3810000" cy="658812"/>
          </a:xfrm>
          <a:prstGeom prst="octagon">
            <a:avLst>
              <a:gd name="adj" fmla="val 23780"/>
            </a:avLst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just" eaLnBrk="0" hangingPunct="0">
              <a:defRPr/>
            </a:pPr>
            <a:endParaRPr lang="ru-RU" dirty="0">
              <a:solidFill>
                <a:prstClr val="black"/>
              </a:solidFill>
            </a:endParaRPr>
          </a:p>
          <a:p>
            <a:pPr algn="just" eaLnBrk="0" hangingPunct="0">
              <a:defRPr/>
            </a:pPr>
            <a:endParaRPr lang="ru-RU" dirty="0">
              <a:solidFill>
                <a:prstClr val="black"/>
              </a:solidFill>
            </a:endParaRPr>
          </a:p>
          <a:p>
            <a:pPr eaLnBrk="0" hangingPunct="0">
              <a:defRPr/>
            </a:pPr>
            <a:r>
              <a:rPr lang="ru-RU" b="0" dirty="0">
                <a:solidFill>
                  <a:prstClr val="black"/>
                </a:solidFill>
              </a:rPr>
              <a:t>«Поддержка отдельных  категорий</a:t>
            </a:r>
          </a:p>
          <a:p>
            <a:pPr eaLnBrk="0" hangingPunct="0">
              <a:defRPr/>
            </a:pPr>
            <a:r>
              <a:rPr lang="ru-RU" b="0" dirty="0">
                <a:solidFill>
                  <a:prstClr val="black"/>
                </a:solidFill>
              </a:rPr>
              <a:t> жителей городского округа Вичуга» </a:t>
            </a:r>
          </a:p>
          <a:p>
            <a:pPr eaLnBrk="0" hangingPunct="0">
              <a:defRPr/>
            </a:pPr>
            <a:endParaRPr lang="ru-RU" dirty="0">
              <a:solidFill>
                <a:prstClr val="black"/>
              </a:solidFill>
            </a:endParaRPr>
          </a:p>
          <a:p>
            <a:pPr eaLnBrk="0" hangingPunct="0">
              <a:defRPr/>
            </a:pPr>
            <a:endParaRPr lang="ru-RU" b="0" dirty="0">
              <a:solidFill>
                <a:prstClr val="black"/>
              </a:solidFill>
            </a:endParaRPr>
          </a:p>
        </p:txBody>
      </p:sp>
      <p:sp>
        <p:nvSpPr>
          <p:cNvPr id="50182" name="AutoShape 141"/>
          <p:cNvSpPr>
            <a:spLocks noChangeArrowheads="1"/>
          </p:cNvSpPr>
          <p:nvPr/>
        </p:nvSpPr>
        <p:spPr bwMode="auto">
          <a:xfrm>
            <a:off x="123824" y="2381250"/>
            <a:ext cx="3870325" cy="620713"/>
          </a:xfrm>
          <a:prstGeom prst="octagon">
            <a:avLst>
              <a:gd name="adj" fmla="val 21614"/>
            </a:avLst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b="0" dirty="0">
                <a:solidFill>
                  <a:prstClr val="black"/>
                </a:solidFill>
              </a:rPr>
              <a:t>«Поддержка социально ориентированных </a:t>
            </a:r>
          </a:p>
          <a:p>
            <a:pPr eaLnBrk="0" hangingPunct="0">
              <a:defRPr/>
            </a:pPr>
            <a:r>
              <a:rPr lang="ru-RU" b="0" dirty="0">
                <a:solidFill>
                  <a:prstClr val="black"/>
                </a:solidFill>
              </a:rPr>
              <a:t>некоммерческих организаций»</a:t>
            </a:r>
          </a:p>
        </p:txBody>
      </p:sp>
      <p:sp>
        <p:nvSpPr>
          <p:cNvPr id="50183" name="AutoShape 142"/>
          <p:cNvSpPr>
            <a:spLocks noChangeArrowheads="1"/>
          </p:cNvSpPr>
          <p:nvPr/>
        </p:nvSpPr>
        <p:spPr bwMode="auto">
          <a:xfrm>
            <a:off x="106363" y="3227388"/>
            <a:ext cx="3887787" cy="706437"/>
          </a:xfrm>
          <a:prstGeom prst="octagon">
            <a:avLst>
              <a:gd name="adj" fmla="val 26993"/>
            </a:avLst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eaLnBrk="0" hangingPunct="0">
              <a:defRPr/>
            </a:pPr>
            <a:endParaRPr lang="ru-RU" dirty="0">
              <a:solidFill>
                <a:prstClr val="black"/>
              </a:solidFill>
            </a:endParaRPr>
          </a:p>
          <a:p>
            <a:pPr eaLnBrk="0" hangingPunct="0">
              <a:defRPr/>
            </a:pPr>
            <a:endParaRPr lang="ru-RU" dirty="0">
              <a:solidFill>
                <a:prstClr val="black"/>
              </a:solidFill>
            </a:endParaRPr>
          </a:p>
          <a:p>
            <a:pPr eaLnBrk="0" hangingPunct="0">
              <a:defRPr/>
            </a:pPr>
            <a:r>
              <a:rPr lang="ru-RU" dirty="0">
                <a:solidFill>
                  <a:prstClr val="black"/>
                </a:solidFill>
              </a:rPr>
              <a:t>«</a:t>
            </a:r>
            <a:r>
              <a:rPr lang="ru-RU" b="0" dirty="0">
                <a:solidFill>
                  <a:prstClr val="black"/>
                </a:solidFill>
              </a:rPr>
              <a:t>Организация акций и мероприятий </a:t>
            </a:r>
          </a:p>
          <a:p>
            <a:pPr eaLnBrk="0" hangingPunct="0">
              <a:defRPr/>
            </a:pPr>
            <a:r>
              <a:rPr lang="ru-RU" b="0" dirty="0">
                <a:solidFill>
                  <a:prstClr val="black"/>
                </a:solidFill>
              </a:rPr>
              <a:t>для граждан,  нуждающихся</a:t>
            </a:r>
          </a:p>
          <a:p>
            <a:pPr eaLnBrk="0" hangingPunct="0">
              <a:defRPr/>
            </a:pPr>
            <a:r>
              <a:rPr lang="ru-RU" b="0" dirty="0">
                <a:solidFill>
                  <a:prstClr val="black"/>
                </a:solidFill>
              </a:rPr>
              <a:t> в особом внимании </a:t>
            </a:r>
          </a:p>
          <a:p>
            <a:pPr algn="just" eaLnBrk="0" hangingPunct="0">
              <a:defRPr/>
            </a:pPr>
            <a:endParaRPr lang="ru-RU" dirty="0">
              <a:solidFill>
                <a:prstClr val="black"/>
              </a:solidFill>
            </a:endParaRPr>
          </a:p>
          <a:p>
            <a:pPr algn="just" eaLnBrk="0" hangingPunct="0">
              <a:defRPr/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0184" name="AutoShape 143"/>
          <p:cNvSpPr>
            <a:spLocks noChangeArrowheads="1"/>
          </p:cNvSpPr>
          <p:nvPr/>
        </p:nvSpPr>
        <p:spPr bwMode="auto">
          <a:xfrm>
            <a:off x="131762" y="4075113"/>
            <a:ext cx="3862387" cy="773112"/>
          </a:xfrm>
          <a:prstGeom prst="octagon">
            <a:avLst>
              <a:gd name="adj" fmla="val 21895"/>
            </a:avLst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eaLnBrk="0" hangingPunct="0">
              <a:defRPr/>
            </a:pPr>
            <a:endParaRPr lang="ru-RU" b="0" dirty="0">
              <a:solidFill>
                <a:prstClr val="black"/>
              </a:solidFill>
            </a:endParaRPr>
          </a:p>
          <a:p>
            <a:pPr eaLnBrk="0" hangingPunct="0">
              <a:defRPr/>
            </a:pPr>
            <a:r>
              <a:rPr lang="ru-RU" b="0" dirty="0">
                <a:solidFill>
                  <a:prstClr val="black"/>
                </a:solidFill>
              </a:rPr>
              <a:t>«Оказание мер социальной </a:t>
            </a:r>
          </a:p>
          <a:p>
            <a:pPr eaLnBrk="0" hangingPunct="0">
              <a:defRPr/>
            </a:pPr>
            <a:r>
              <a:rPr lang="ru-RU" b="0" dirty="0">
                <a:solidFill>
                  <a:prstClr val="black"/>
                </a:solidFill>
              </a:rPr>
              <a:t>поддержки медицинским работникам</a:t>
            </a:r>
          </a:p>
          <a:p>
            <a:pPr eaLnBrk="0" hangingPunct="0">
              <a:defRPr/>
            </a:pPr>
            <a:r>
              <a:rPr lang="ru-RU" b="0" dirty="0">
                <a:solidFill>
                  <a:prstClr val="black"/>
                </a:solidFill>
              </a:rPr>
              <a:t>  ОБУЗ </a:t>
            </a:r>
            <a:r>
              <a:rPr lang="ru-RU" dirty="0">
                <a:solidFill>
                  <a:prstClr val="black"/>
                </a:solidFill>
              </a:rPr>
              <a:t>«</a:t>
            </a:r>
            <a:r>
              <a:rPr lang="ru-RU" b="0" dirty="0">
                <a:solidFill>
                  <a:prstClr val="black"/>
                </a:solidFill>
              </a:rPr>
              <a:t>Вичугская ЦРБ»</a:t>
            </a:r>
          </a:p>
          <a:p>
            <a:pPr algn="just" eaLnBrk="0" hangingPunct="0">
              <a:defRPr/>
            </a:pPr>
            <a:endParaRPr lang="ru-RU" b="0" dirty="0">
              <a:solidFill>
                <a:prstClr val="black"/>
              </a:solidFill>
            </a:endParaRPr>
          </a:p>
        </p:txBody>
      </p:sp>
      <p:sp>
        <p:nvSpPr>
          <p:cNvPr id="50189" name="AutoShape 149"/>
          <p:cNvSpPr>
            <a:spLocks noChangeArrowheads="1"/>
          </p:cNvSpPr>
          <p:nvPr/>
        </p:nvSpPr>
        <p:spPr bwMode="auto">
          <a:xfrm>
            <a:off x="4379913" y="4075113"/>
            <a:ext cx="1665287" cy="773112"/>
          </a:xfrm>
          <a:prstGeom prst="octagon">
            <a:avLst>
              <a:gd name="adj" fmla="val 29287"/>
            </a:avLst>
          </a:prstGeom>
          <a:solidFill>
            <a:schemeClr val="accent5"/>
          </a:solidFill>
          <a:ln w="28575">
            <a:solidFill>
              <a:schemeClr val="accent5">
                <a:lumMod val="75000"/>
              </a:schemeClr>
            </a:solidFill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b="0" dirty="0" smtClean="0">
                <a:solidFill>
                  <a:prstClr val="black"/>
                </a:solidFill>
              </a:rPr>
              <a:t>626 300,00 рублей</a:t>
            </a:r>
            <a:endParaRPr lang="ru-RU" b="0" dirty="0">
              <a:solidFill>
                <a:prstClr val="black"/>
              </a:solidFill>
            </a:endParaRPr>
          </a:p>
        </p:txBody>
      </p:sp>
      <p:pic>
        <p:nvPicPr>
          <p:cNvPr id="28679" name="Picture 15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5263" y="1435100"/>
            <a:ext cx="2082800" cy="2146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680" name="Picture 26" descr="https://encrypted-tbn3.gstatic.com/images?q=tbn:ANd9GcT4ZqERoMRqlRBRo09Z3zC7-4glvsTCmTJfcydMVWImRY5dg4ccFQ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9538" y="5180013"/>
            <a:ext cx="28575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1" name="Picture 28" descr="https://encrypted-tbn1.gstatic.com/images?q=tbn:ANd9GcQ-Mkjnsup0_103K0xeiaCEG3FxaUX7J2liyduXhGepriQIsD6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6813" y="4068763"/>
            <a:ext cx="2843212" cy="176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2" name="Picture 30" descr="https://encrypted-tbn1.gstatic.com/images?q=tbn:ANd9GcTtbHMPIHMAQ7vlWVIn-frp3bFrSXFTYP8jjAX9Q7g6e-IobK1DR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7038" y="5180013"/>
            <a:ext cx="2609850" cy="166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Прямоугольник 33"/>
          <p:cNvSpPr/>
          <p:nvPr/>
        </p:nvSpPr>
        <p:spPr>
          <a:xfrm>
            <a:off x="184150" y="5980113"/>
            <a:ext cx="3019425" cy="36988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1800" b="0" dirty="0">
                <a:solidFill>
                  <a:srgbClr val="C00000"/>
                </a:solidFill>
                <a:latin typeface="Arial" pitchFamily="34" charset="0"/>
                <a:cs typeface="+mn-cs"/>
              </a:rPr>
              <a:t>  </a:t>
            </a:r>
            <a:endParaRPr lang="ru-RU" sz="18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+mn-cs"/>
            </a:endParaRPr>
          </a:p>
        </p:txBody>
      </p:sp>
      <p:sp>
        <p:nvSpPr>
          <p:cNvPr id="22" name="AutoShape 149"/>
          <p:cNvSpPr>
            <a:spLocks noChangeArrowheads="1"/>
          </p:cNvSpPr>
          <p:nvPr/>
        </p:nvSpPr>
        <p:spPr bwMode="auto">
          <a:xfrm>
            <a:off x="4370388" y="2381250"/>
            <a:ext cx="1665287" cy="620713"/>
          </a:xfrm>
          <a:prstGeom prst="octagon">
            <a:avLst>
              <a:gd name="adj" fmla="val 29287"/>
            </a:avLst>
          </a:prstGeom>
          <a:solidFill>
            <a:schemeClr val="accent5"/>
          </a:solidFill>
          <a:ln w="28575">
            <a:solidFill>
              <a:schemeClr val="accent5">
                <a:lumMod val="75000"/>
              </a:schemeClr>
            </a:solidFill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b="0" dirty="0" smtClean="0">
                <a:solidFill>
                  <a:prstClr val="black"/>
                </a:solidFill>
              </a:rPr>
              <a:t>395 200,00 </a:t>
            </a:r>
            <a:r>
              <a:rPr lang="ru-RU" b="0" dirty="0">
                <a:solidFill>
                  <a:prstClr val="black"/>
                </a:solidFill>
              </a:rPr>
              <a:t>рублей</a:t>
            </a:r>
          </a:p>
        </p:txBody>
      </p:sp>
      <p:sp>
        <p:nvSpPr>
          <p:cNvPr id="23" name="AutoShape 149"/>
          <p:cNvSpPr>
            <a:spLocks noChangeArrowheads="1"/>
          </p:cNvSpPr>
          <p:nvPr/>
        </p:nvSpPr>
        <p:spPr bwMode="auto">
          <a:xfrm>
            <a:off x="4370388" y="3227388"/>
            <a:ext cx="1665287" cy="706437"/>
          </a:xfrm>
          <a:prstGeom prst="octagon">
            <a:avLst>
              <a:gd name="adj" fmla="val 29287"/>
            </a:avLst>
          </a:prstGeom>
          <a:solidFill>
            <a:schemeClr val="accent5"/>
          </a:solidFill>
          <a:ln w="28575">
            <a:solidFill>
              <a:schemeClr val="accent5">
                <a:lumMod val="75000"/>
              </a:schemeClr>
            </a:solidFill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b="0" dirty="0">
                <a:solidFill>
                  <a:prstClr val="black"/>
                </a:solidFill>
              </a:rPr>
              <a:t> </a:t>
            </a:r>
            <a:r>
              <a:rPr lang="ru-RU" b="0" dirty="0" smtClean="0">
                <a:solidFill>
                  <a:prstClr val="black"/>
                </a:solidFill>
              </a:rPr>
              <a:t>150 000,00рублей</a:t>
            </a:r>
            <a:endParaRPr lang="ru-RU" b="0" dirty="0">
              <a:solidFill>
                <a:prstClr val="black"/>
              </a:solidFill>
            </a:endParaRPr>
          </a:p>
        </p:txBody>
      </p:sp>
      <p:sp>
        <p:nvSpPr>
          <p:cNvPr id="24" name="AutoShape 149"/>
          <p:cNvSpPr>
            <a:spLocks noChangeArrowheads="1"/>
          </p:cNvSpPr>
          <p:nvPr/>
        </p:nvSpPr>
        <p:spPr bwMode="auto">
          <a:xfrm>
            <a:off x="4379914" y="1608138"/>
            <a:ext cx="1655762" cy="658812"/>
          </a:xfrm>
          <a:prstGeom prst="octagon">
            <a:avLst>
              <a:gd name="adj" fmla="val 29287"/>
            </a:avLst>
          </a:prstGeom>
          <a:solidFill>
            <a:schemeClr val="accent5"/>
          </a:solidFill>
          <a:ln w="28575">
            <a:solidFill>
              <a:schemeClr val="accent5">
                <a:lumMod val="75000"/>
              </a:schemeClr>
            </a:solidFill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b="0" dirty="0" smtClean="0">
                <a:solidFill>
                  <a:prstClr val="black"/>
                </a:solidFill>
              </a:rPr>
              <a:t>473 136,00 </a:t>
            </a:r>
            <a:r>
              <a:rPr lang="ru-RU" b="0" dirty="0">
                <a:solidFill>
                  <a:prstClr val="black"/>
                </a:solidFill>
              </a:rPr>
              <a:t>рублей</a:t>
            </a:r>
          </a:p>
        </p:txBody>
      </p:sp>
      <p:sp>
        <p:nvSpPr>
          <p:cNvPr id="2" name="Выноска со стрелкой вниз 1"/>
          <p:cNvSpPr/>
          <p:nvPr/>
        </p:nvSpPr>
        <p:spPr>
          <a:xfrm>
            <a:off x="315119" y="1123950"/>
            <a:ext cx="3543300" cy="484188"/>
          </a:xfrm>
          <a:prstGeom prst="downArrowCallou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600" b="0" dirty="0">
                <a:solidFill>
                  <a:prstClr val="black"/>
                </a:solidFill>
              </a:rPr>
              <a:t>Подпрограммы</a:t>
            </a:r>
          </a:p>
        </p:txBody>
      </p:sp>
      <p:sp>
        <p:nvSpPr>
          <p:cNvPr id="25" name="AutoShape 37"/>
          <p:cNvSpPr>
            <a:spLocks noChangeArrowheads="1"/>
          </p:cNvSpPr>
          <p:nvPr/>
        </p:nvSpPr>
        <p:spPr bwMode="auto">
          <a:xfrm>
            <a:off x="251520" y="342900"/>
            <a:ext cx="8595617" cy="67627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txBody>
          <a:bodyPr anchor="ctr">
            <a:flatTx/>
          </a:bodyPr>
          <a:lstStyle/>
          <a:p>
            <a:pPr eaLnBrk="0" hangingPunct="0">
              <a:defRPr/>
            </a:pP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МП «Социальная поддержка  населения городского округа Вичуга»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155"/>
          <p:cNvSpPr>
            <a:spLocks noChangeArrowheads="1"/>
          </p:cNvSpPr>
          <p:nvPr/>
        </p:nvSpPr>
        <p:spPr bwMode="auto">
          <a:xfrm>
            <a:off x="328613" y="1922463"/>
            <a:ext cx="5899150" cy="547687"/>
          </a:xfrm>
          <a:prstGeom prst="rect">
            <a:avLst/>
          </a:prstGeom>
          <a:solidFill>
            <a:schemeClr val="bg1"/>
          </a:solidFill>
          <a:ln w="9525">
            <a:solidFill>
              <a:schemeClr val="hlink"/>
            </a:solidFill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wrap="none" anchor="ctr"/>
          <a:lstStyle/>
          <a:p>
            <a:pPr eaLnBrk="0" hangingPunct="0">
              <a:defRPr/>
            </a:pPr>
            <a:endParaRPr lang="ru-RU" sz="1200" dirty="0">
              <a:solidFill>
                <a:srgbClr val="000000"/>
              </a:solidFill>
              <a:latin typeface="Arial" pitchFamily="34" charset="0"/>
              <a:cs typeface="+mn-cs"/>
            </a:endParaRPr>
          </a:p>
        </p:txBody>
      </p:sp>
      <p:sp>
        <p:nvSpPr>
          <p:cNvPr id="43012" name="Rectangle 157"/>
          <p:cNvSpPr>
            <a:spLocks noChangeArrowheads="1"/>
          </p:cNvSpPr>
          <p:nvPr/>
        </p:nvSpPr>
        <p:spPr bwMode="auto">
          <a:xfrm>
            <a:off x="328614" y="2705100"/>
            <a:ext cx="5822056" cy="1233488"/>
          </a:xfrm>
          <a:prstGeom prst="rect">
            <a:avLst/>
          </a:prstGeom>
          <a:ln>
            <a:headEnd/>
            <a:tailEnd/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sz="1200" b="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b="0" dirty="0">
                <a:solidFill>
                  <a:schemeClr val="accent5">
                    <a:lumMod val="50000"/>
                  </a:schemeClr>
                </a:solidFill>
              </a:rPr>
              <a:t>Подпрограмма  «Капитальный ремонт общего имущества </a:t>
            </a:r>
          </a:p>
          <a:p>
            <a:pPr eaLnBrk="0" hangingPunct="0">
              <a:defRPr/>
            </a:pPr>
            <a:r>
              <a:rPr lang="ru-RU" b="0" dirty="0">
                <a:solidFill>
                  <a:schemeClr val="accent5">
                    <a:lumMod val="50000"/>
                  </a:schemeClr>
                </a:solidFill>
              </a:rPr>
              <a:t>многоквартирных  жилых домов и муниципального жилого фонда»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3013" name="Rectangle 159"/>
          <p:cNvSpPr>
            <a:spLocks noChangeArrowheads="1"/>
          </p:cNvSpPr>
          <p:nvPr/>
        </p:nvSpPr>
        <p:spPr bwMode="auto">
          <a:xfrm>
            <a:off x="419101" y="5641975"/>
            <a:ext cx="5638800" cy="882650"/>
          </a:xfrm>
          <a:prstGeom prst="rect">
            <a:avLst/>
          </a:prstGeom>
          <a:ln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b="0" dirty="0">
                <a:solidFill>
                  <a:schemeClr val="accent5">
                    <a:lumMod val="50000"/>
                  </a:schemeClr>
                </a:solidFill>
              </a:rPr>
              <a:t>Подпрограмма  «Организация льготного банного обслуживания»</a:t>
            </a:r>
          </a:p>
        </p:txBody>
      </p:sp>
      <p:sp>
        <p:nvSpPr>
          <p:cNvPr id="46087" name="AutoShape 163"/>
          <p:cNvSpPr>
            <a:spLocks noChangeArrowheads="1"/>
          </p:cNvSpPr>
          <p:nvPr/>
        </p:nvSpPr>
        <p:spPr bwMode="auto">
          <a:xfrm>
            <a:off x="6267450" y="2078038"/>
            <a:ext cx="215900" cy="431800"/>
          </a:xfrm>
          <a:prstGeom prst="notchedRightArrow">
            <a:avLst>
              <a:gd name="adj1" fmla="val 50000"/>
              <a:gd name="adj2" fmla="val 25000"/>
            </a:avLst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l">
              <a:defRPr/>
            </a:pPr>
            <a:endParaRPr lang="ru-RU" sz="1800" b="0" dirty="0">
              <a:solidFill>
                <a:prstClr val="white"/>
              </a:solidFill>
            </a:endParaRPr>
          </a:p>
        </p:txBody>
      </p:sp>
      <p:sp>
        <p:nvSpPr>
          <p:cNvPr id="46089" name="AutoShape 165"/>
          <p:cNvSpPr>
            <a:spLocks noChangeArrowheads="1"/>
          </p:cNvSpPr>
          <p:nvPr/>
        </p:nvSpPr>
        <p:spPr bwMode="auto">
          <a:xfrm>
            <a:off x="6278563" y="3106738"/>
            <a:ext cx="215900" cy="431800"/>
          </a:xfrm>
          <a:prstGeom prst="notchedRightArrow">
            <a:avLst>
              <a:gd name="adj1" fmla="val 50000"/>
              <a:gd name="adj2" fmla="val 25000"/>
            </a:avLst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l">
              <a:defRPr/>
            </a:pPr>
            <a:endParaRPr lang="ru-RU" sz="1800" b="0" dirty="0">
              <a:solidFill>
                <a:prstClr val="white"/>
              </a:solidFill>
            </a:endParaRPr>
          </a:p>
        </p:txBody>
      </p:sp>
      <p:sp>
        <p:nvSpPr>
          <p:cNvPr id="46090" name="AutoShape 166"/>
          <p:cNvSpPr>
            <a:spLocks noChangeArrowheads="1"/>
          </p:cNvSpPr>
          <p:nvPr/>
        </p:nvSpPr>
        <p:spPr bwMode="auto">
          <a:xfrm>
            <a:off x="6375400" y="5867400"/>
            <a:ext cx="215900" cy="431800"/>
          </a:xfrm>
          <a:prstGeom prst="notchedRightArrow">
            <a:avLst>
              <a:gd name="adj1" fmla="val 50000"/>
              <a:gd name="adj2" fmla="val 25000"/>
            </a:avLst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l">
              <a:defRPr/>
            </a:pPr>
            <a:endParaRPr lang="ru-RU" sz="1800" b="0" dirty="0">
              <a:solidFill>
                <a:prstClr val="white"/>
              </a:solidFill>
            </a:endParaRPr>
          </a:p>
        </p:txBody>
      </p:sp>
      <p:sp>
        <p:nvSpPr>
          <p:cNvPr id="43020" name="Rectangle 171"/>
          <p:cNvSpPr>
            <a:spLocks noChangeArrowheads="1"/>
          </p:cNvSpPr>
          <p:nvPr/>
        </p:nvSpPr>
        <p:spPr bwMode="auto">
          <a:xfrm>
            <a:off x="6613525" y="2005013"/>
            <a:ext cx="1296988" cy="576262"/>
          </a:xfrm>
          <a:prstGeom prst="rect">
            <a:avLst/>
          </a:prstGeom>
          <a:solidFill>
            <a:schemeClr val="bg1"/>
          </a:solidFill>
          <a:ln w="9525">
            <a:solidFill>
              <a:schemeClr val="hlink"/>
            </a:solidFill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wrap="none" anchor="ctr"/>
          <a:lstStyle/>
          <a:p>
            <a:pPr eaLnBrk="0" hangingPunct="0">
              <a:defRPr/>
            </a:pPr>
            <a:r>
              <a:rPr lang="ru-RU" dirty="0" smtClean="0">
                <a:solidFill>
                  <a:srgbClr val="000000"/>
                </a:solidFill>
                <a:latin typeface="Arial" pitchFamily="34" charset="0"/>
                <a:cs typeface="+mn-cs"/>
              </a:rPr>
              <a:t>500 000</a:t>
            </a:r>
            <a:endParaRPr lang="ru-RU" dirty="0">
              <a:solidFill>
                <a:srgbClr val="000000"/>
              </a:solidFill>
              <a:latin typeface="Arial" pitchFamily="34" charset="0"/>
              <a:cs typeface="+mn-cs"/>
            </a:endParaRPr>
          </a:p>
          <a:p>
            <a:pPr eaLnBrk="0" hangingPunct="0">
              <a:defRPr/>
            </a:pPr>
            <a:r>
              <a:rPr lang="ru-RU" dirty="0">
                <a:solidFill>
                  <a:srgbClr val="000000"/>
                </a:solidFill>
                <a:latin typeface="Arial" pitchFamily="34" charset="0"/>
                <a:cs typeface="+mn-cs"/>
              </a:rPr>
              <a:t>рублей</a:t>
            </a:r>
          </a:p>
        </p:txBody>
      </p:sp>
      <p:sp>
        <p:nvSpPr>
          <p:cNvPr id="43022" name="Rectangle 173"/>
          <p:cNvSpPr>
            <a:spLocks noChangeArrowheads="1"/>
          </p:cNvSpPr>
          <p:nvPr/>
        </p:nvSpPr>
        <p:spPr bwMode="auto">
          <a:xfrm>
            <a:off x="6591300" y="2809874"/>
            <a:ext cx="1296988" cy="942975"/>
          </a:xfrm>
          <a:prstGeom prst="rect">
            <a:avLst/>
          </a:prstGeom>
          <a:solidFill>
            <a:schemeClr val="bg1"/>
          </a:solidFill>
          <a:ln w="9525">
            <a:solidFill>
              <a:schemeClr val="hlink"/>
            </a:solidFill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wrap="none" anchor="ctr"/>
          <a:lstStyle/>
          <a:p>
            <a:pPr eaLnBrk="0" hangingPunct="0"/>
            <a:r>
              <a:rPr lang="ru-RU" dirty="0" smtClean="0">
                <a:solidFill>
                  <a:srgbClr val="000000"/>
                </a:solidFill>
                <a:latin typeface="Arial" pitchFamily="34" charset="0"/>
                <a:cs typeface="+mn-cs"/>
              </a:rPr>
              <a:t>533 </a:t>
            </a:r>
            <a:r>
              <a:rPr lang="ru-RU" dirty="0">
                <a:solidFill>
                  <a:srgbClr val="000000"/>
                </a:solidFill>
                <a:latin typeface="Arial" pitchFamily="34" charset="0"/>
                <a:cs typeface="+mn-cs"/>
              </a:rPr>
              <a:t>700</a:t>
            </a:r>
          </a:p>
          <a:p>
            <a:pPr eaLnBrk="0" hangingPunct="0"/>
            <a:r>
              <a:rPr lang="ru-RU" dirty="0">
                <a:solidFill>
                  <a:srgbClr val="000000"/>
                </a:solidFill>
                <a:latin typeface="Arial" pitchFamily="34" charset="0"/>
                <a:cs typeface="+mn-cs"/>
              </a:rPr>
              <a:t>рублей</a:t>
            </a:r>
          </a:p>
        </p:txBody>
      </p:sp>
      <p:sp>
        <p:nvSpPr>
          <p:cNvPr id="43023" name="Rectangle 174"/>
          <p:cNvSpPr>
            <a:spLocks noChangeArrowheads="1"/>
          </p:cNvSpPr>
          <p:nvPr/>
        </p:nvSpPr>
        <p:spPr bwMode="auto">
          <a:xfrm>
            <a:off x="6732588" y="4410075"/>
            <a:ext cx="1296987" cy="857250"/>
          </a:xfrm>
          <a:prstGeom prst="rect">
            <a:avLst/>
          </a:prstGeom>
          <a:solidFill>
            <a:schemeClr val="bg1"/>
          </a:solidFill>
          <a:ln w="9525">
            <a:solidFill>
              <a:schemeClr val="hlink"/>
            </a:solidFill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wrap="none" anchor="ctr"/>
          <a:lstStyle/>
          <a:p>
            <a:pPr eaLnBrk="0" hangingPunct="0">
              <a:defRPr/>
            </a:pPr>
            <a:r>
              <a:rPr lang="ru-RU" dirty="0" smtClean="0">
                <a:solidFill>
                  <a:srgbClr val="000000"/>
                </a:solidFill>
                <a:latin typeface="Arial" pitchFamily="34" charset="0"/>
                <a:cs typeface="+mn-cs"/>
              </a:rPr>
              <a:t>230 588</a:t>
            </a:r>
            <a:endParaRPr lang="ru-RU" dirty="0">
              <a:solidFill>
                <a:srgbClr val="000000"/>
              </a:solidFill>
              <a:latin typeface="Arial" pitchFamily="34" charset="0"/>
              <a:cs typeface="+mn-cs"/>
            </a:endParaRPr>
          </a:p>
          <a:p>
            <a:pPr eaLnBrk="0" hangingPunct="0">
              <a:defRPr/>
            </a:pPr>
            <a:r>
              <a:rPr lang="ru-RU" dirty="0">
                <a:solidFill>
                  <a:srgbClr val="000000"/>
                </a:solidFill>
                <a:latin typeface="Arial" pitchFamily="34" charset="0"/>
                <a:cs typeface="+mn-cs"/>
              </a:rPr>
              <a:t>рублей</a:t>
            </a:r>
          </a:p>
        </p:txBody>
      </p:sp>
      <p:sp>
        <p:nvSpPr>
          <p:cNvPr id="22" name="AutoShape 37"/>
          <p:cNvSpPr>
            <a:spLocks noChangeArrowheads="1"/>
          </p:cNvSpPr>
          <p:nvPr/>
        </p:nvSpPr>
        <p:spPr bwMode="auto">
          <a:xfrm>
            <a:off x="251520" y="558627"/>
            <a:ext cx="8595617" cy="1008112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txBody>
          <a:bodyPr anchor="ctr">
            <a:flatTx/>
          </a:bodyPr>
          <a:lstStyle/>
          <a:p>
            <a:pPr eaLnBrk="0" hangingPunct="0">
              <a:defRPr/>
            </a:pPr>
            <a:r>
              <a:rPr lang="ru-RU" sz="1600" dirty="0">
                <a:solidFill>
                  <a:prstClr val="white"/>
                </a:solidFill>
                <a:latin typeface="Times New Roman"/>
                <a:cs typeface="+mn-cs"/>
              </a:rPr>
              <a:t>Муниципальная программа </a:t>
            </a:r>
          </a:p>
          <a:p>
            <a:pPr eaLnBrk="0" hangingPunct="0">
              <a:defRPr/>
            </a:pPr>
            <a:r>
              <a:rPr lang="ru-RU" sz="1600" dirty="0">
                <a:solidFill>
                  <a:prstClr val="white"/>
                </a:solidFill>
                <a:latin typeface="Times New Roman"/>
                <a:cs typeface="+mn-cs"/>
              </a:rPr>
              <a:t>«Обеспечение доступным и комфортным жильем, объектами инженерной инфраструктуры  и услугами жилищно- коммунального хозяйства населения  </a:t>
            </a:r>
          </a:p>
          <a:p>
            <a:pPr eaLnBrk="0" hangingPunct="0">
              <a:defRPr/>
            </a:pPr>
            <a:r>
              <a:rPr lang="ru-RU" sz="1600" dirty="0">
                <a:solidFill>
                  <a:prstClr val="white"/>
                </a:solidFill>
                <a:latin typeface="Times New Roman"/>
                <a:cs typeface="+mn-cs"/>
              </a:rPr>
              <a:t>городского округа Вичуга» 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8004087"/>
              </p:ext>
            </p:extLst>
          </p:nvPr>
        </p:nvGraphicFramePr>
        <p:xfrm>
          <a:off x="372169" y="1971675"/>
          <a:ext cx="5778500" cy="44926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778500"/>
              </a:tblGrid>
              <a:tr h="4492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Подпрограмма «Обеспечение жильем молодых семей»</a:t>
                      </a:r>
                      <a:endParaRPr lang="ru-RU" sz="14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3" name="Rectangle 159"/>
          <p:cNvSpPr>
            <a:spLocks noChangeArrowheads="1"/>
          </p:cNvSpPr>
          <p:nvPr/>
        </p:nvSpPr>
        <p:spPr bwMode="auto">
          <a:xfrm>
            <a:off x="328612" y="4219575"/>
            <a:ext cx="5822057" cy="1219200"/>
          </a:xfrm>
          <a:prstGeom prst="rect">
            <a:avLst/>
          </a:prstGeom>
          <a:ln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b="0" dirty="0">
                <a:solidFill>
                  <a:schemeClr val="accent5">
                    <a:lumMod val="50000"/>
                  </a:schemeClr>
                </a:solidFill>
              </a:rPr>
              <a:t>Подпрограмма  «Государственная и муниципальная поддержка </a:t>
            </a:r>
          </a:p>
          <a:p>
            <a:pPr eaLnBrk="0" hangingPunct="0">
              <a:defRPr/>
            </a:pPr>
            <a:r>
              <a:rPr lang="ru-RU" b="0" dirty="0">
                <a:solidFill>
                  <a:schemeClr val="accent5">
                    <a:lumMod val="50000"/>
                  </a:schemeClr>
                </a:solidFill>
              </a:rPr>
              <a:t>граждан в сфере ипотечного жилищного кредитования»</a:t>
            </a:r>
          </a:p>
        </p:txBody>
      </p:sp>
      <p:sp>
        <p:nvSpPr>
          <p:cNvPr id="14" name="AutoShape 166"/>
          <p:cNvSpPr>
            <a:spLocks noChangeArrowheads="1"/>
          </p:cNvSpPr>
          <p:nvPr/>
        </p:nvSpPr>
        <p:spPr bwMode="auto">
          <a:xfrm>
            <a:off x="6375400" y="4622800"/>
            <a:ext cx="215900" cy="431800"/>
          </a:xfrm>
          <a:prstGeom prst="notchedRightArrow">
            <a:avLst>
              <a:gd name="adj1" fmla="val 50000"/>
              <a:gd name="adj2" fmla="val 25000"/>
            </a:avLst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l">
              <a:defRPr/>
            </a:pPr>
            <a:endParaRPr lang="ru-RU" sz="1800" b="0" dirty="0">
              <a:solidFill>
                <a:prstClr val="white"/>
              </a:solidFill>
            </a:endParaRPr>
          </a:p>
        </p:txBody>
      </p:sp>
      <p:sp>
        <p:nvSpPr>
          <p:cNvPr id="15" name="Rectangle 174"/>
          <p:cNvSpPr>
            <a:spLocks noChangeArrowheads="1"/>
          </p:cNvSpPr>
          <p:nvPr/>
        </p:nvSpPr>
        <p:spPr bwMode="auto">
          <a:xfrm>
            <a:off x="6713538" y="5641975"/>
            <a:ext cx="1295400" cy="1012825"/>
          </a:xfrm>
          <a:prstGeom prst="rect">
            <a:avLst/>
          </a:prstGeom>
          <a:solidFill>
            <a:schemeClr val="bg1"/>
          </a:solidFill>
          <a:ln w="9525">
            <a:solidFill>
              <a:schemeClr val="hlink"/>
            </a:solidFill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wrap="none" anchor="ctr"/>
          <a:lstStyle/>
          <a:p>
            <a:pPr eaLnBrk="0" hangingPunct="0">
              <a:defRPr/>
            </a:pPr>
            <a:r>
              <a:rPr lang="ru-RU" dirty="0" smtClean="0">
                <a:solidFill>
                  <a:srgbClr val="000000"/>
                </a:solidFill>
                <a:latin typeface="Arial" pitchFamily="34" charset="0"/>
                <a:cs typeface="+mn-cs"/>
              </a:rPr>
              <a:t>1 410 000</a:t>
            </a:r>
            <a:endParaRPr lang="ru-RU" dirty="0">
              <a:solidFill>
                <a:srgbClr val="000000"/>
              </a:solidFill>
              <a:latin typeface="Arial" pitchFamily="34" charset="0"/>
              <a:cs typeface="+mn-cs"/>
            </a:endParaRPr>
          </a:p>
          <a:p>
            <a:pPr eaLnBrk="0" hangingPunct="0">
              <a:defRPr/>
            </a:pPr>
            <a:r>
              <a:rPr lang="ru-RU" dirty="0">
                <a:solidFill>
                  <a:srgbClr val="000000"/>
                </a:solidFill>
                <a:latin typeface="Arial" pitchFamily="34" charset="0"/>
                <a:cs typeface="+mn-cs"/>
              </a:rPr>
              <a:t>рублей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815" y="1733550"/>
            <a:ext cx="5641848" cy="3593592"/>
          </a:xfrm>
          <a:prstGeom prst="rect">
            <a:avLst/>
          </a:prstGeom>
        </p:spPr>
      </p:pic>
      <p:sp>
        <p:nvSpPr>
          <p:cNvPr id="12" name="AutoShape 37"/>
          <p:cNvSpPr>
            <a:spLocks noChangeArrowheads="1"/>
          </p:cNvSpPr>
          <p:nvPr/>
        </p:nvSpPr>
        <p:spPr bwMode="auto">
          <a:xfrm>
            <a:off x="463790" y="609600"/>
            <a:ext cx="8595617" cy="86677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txBody>
          <a:bodyPr anchor="ctr">
            <a:flatTx/>
          </a:bodyPr>
          <a:lstStyle/>
          <a:p>
            <a:pPr eaLnBrk="0" hangingPunct="0">
              <a:defRPr/>
            </a:pPr>
            <a:endParaRPr lang="ru-RU" sz="1800" dirty="0">
              <a:solidFill>
                <a:prstClr val="white"/>
              </a:solidFill>
              <a:latin typeface="Arial" pitchFamily="34" charset="0"/>
              <a:cs typeface="+mn-cs"/>
            </a:endParaRPr>
          </a:p>
          <a:p>
            <a:pPr eaLnBrk="0" hangingPunct="0">
              <a:defRPr/>
            </a:pP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МП «Экономическое развитие и инновационная </a:t>
            </a:r>
            <a:r>
              <a:rPr lang="ru-RU" sz="1800" dirty="0" smtClean="0">
                <a:solidFill>
                  <a:prstClr val="white"/>
                </a:solidFill>
                <a:latin typeface="Arial" pitchFamily="34" charset="0"/>
                <a:cs typeface="+mn-cs"/>
              </a:rPr>
              <a:t>экономика</a:t>
            </a:r>
          </a:p>
          <a:p>
            <a:pPr eaLnBrk="0" hangingPunct="0">
              <a:defRPr/>
            </a:pPr>
            <a:r>
              <a:rPr lang="ru-RU" sz="1800" dirty="0" smtClean="0">
                <a:solidFill>
                  <a:prstClr val="white"/>
                </a:solidFill>
                <a:latin typeface="Arial" pitchFamily="34" charset="0"/>
                <a:cs typeface="+mn-cs"/>
              </a:rPr>
              <a:t>городского </a:t>
            </a: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округа Вичуга»</a:t>
            </a:r>
          </a:p>
          <a:p>
            <a:pPr eaLnBrk="0" hangingPunct="0">
              <a:defRPr/>
            </a:pPr>
            <a:endParaRPr lang="ru-RU" sz="1800" dirty="0">
              <a:solidFill>
                <a:prstClr val="white"/>
              </a:solidFill>
              <a:latin typeface="Arial" pitchFamily="34" charset="0"/>
              <a:cs typeface="+mn-cs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438775" y="4267200"/>
            <a:ext cx="3398838" cy="161925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600" b="0" dirty="0" smtClean="0">
                <a:solidFill>
                  <a:schemeClr val="bg1"/>
                </a:solidFill>
              </a:rPr>
              <a:t>Подпрограмма</a:t>
            </a:r>
          </a:p>
          <a:p>
            <a:pPr>
              <a:defRPr/>
            </a:pPr>
            <a:r>
              <a:rPr lang="ru-RU" sz="1600" b="0" dirty="0" smtClean="0">
                <a:solidFill>
                  <a:schemeClr val="bg1"/>
                </a:solidFill>
              </a:rPr>
              <a:t>«Поддержка </a:t>
            </a:r>
            <a:r>
              <a:rPr lang="ru-RU" sz="1600" b="0" dirty="0">
                <a:solidFill>
                  <a:schemeClr val="bg1"/>
                </a:solidFill>
              </a:rPr>
              <a:t>субъектов малого и среднего предпринимательства</a:t>
            </a:r>
            <a:r>
              <a:rPr lang="ru-RU" sz="1600" b="0" dirty="0" smtClean="0">
                <a:solidFill>
                  <a:schemeClr val="bg1"/>
                </a:solidFill>
              </a:rPr>
              <a:t>»</a:t>
            </a:r>
          </a:p>
          <a:p>
            <a:pPr>
              <a:defRPr/>
            </a:pPr>
            <a:endParaRPr lang="ru-RU" sz="1600" b="0" dirty="0">
              <a:solidFill>
                <a:schemeClr val="bg1"/>
              </a:solidFill>
            </a:endParaRPr>
          </a:p>
          <a:p>
            <a:pPr>
              <a:defRPr/>
            </a:pPr>
            <a:r>
              <a:rPr lang="ru-RU" sz="1600" b="0" dirty="0">
                <a:solidFill>
                  <a:schemeClr val="bg1"/>
                </a:solidFill>
              </a:rPr>
              <a:t> </a:t>
            </a:r>
            <a:r>
              <a:rPr lang="ru-RU" sz="1600" b="0" dirty="0">
                <a:solidFill>
                  <a:schemeClr val="tx1"/>
                </a:solidFill>
              </a:rPr>
              <a:t>100 000 рублей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4413" y="3933825"/>
            <a:ext cx="5203825" cy="249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7" name="AutoShape 4"/>
          <p:cNvSpPr>
            <a:spLocks noChangeArrowheads="1"/>
          </p:cNvSpPr>
          <p:nvPr/>
        </p:nvSpPr>
        <p:spPr bwMode="auto">
          <a:xfrm>
            <a:off x="788988" y="620713"/>
            <a:ext cx="2700337" cy="1585912"/>
          </a:xfrm>
          <a:prstGeom prst="flowChartAlternateProcess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Подпрограмма </a:t>
            </a:r>
          </a:p>
          <a:p>
            <a:pPr algn="just" eaLnBrk="0" hangingPunct="0">
              <a:defRPr/>
            </a:pP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«Наружное освещение» </a:t>
            </a:r>
          </a:p>
          <a:p>
            <a:pPr eaLnBrk="0" hangingPunct="0">
              <a:defRPr/>
            </a:pP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- 13 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187 200 </a:t>
            </a: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руб.</a:t>
            </a:r>
          </a:p>
        </p:txBody>
      </p:sp>
      <p:sp>
        <p:nvSpPr>
          <p:cNvPr id="47108" name="AutoShape 6"/>
          <p:cNvSpPr>
            <a:spLocks noChangeArrowheads="1"/>
          </p:cNvSpPr>
          <p:nvPr/>
        </p:nvSpPr>
        <p:spPr bwMode="auto">
          <a:xfrm>
            <a:off x="5580063" y="557213"/>
            <a:ext cx="3086100" cy="1439862"/>
          </a:xfrm>
          <a:prstGeom prst="flowChartAlternateProcess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Подпрограмма </a:t>
            </a:r>
          </a:p>
          <a:p>
            <a:pPr eaLnBrk="0" hangingPunct="0">
              <a:defRPr/>
            </a:pP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«Озеленение территорий</a:t>
            </a:r>
          </a:p>
          <a:p>
            <a:pPr eaLnBrk="0" hangingPunct="0">
              <a:defRPr/>
            </a:pP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 общего пользования»</a:t>
            </a:r>
          </a:p>
          <a:p>
            <a:pPr eaLnBrk="0" hangingPunct="0">
              <a:defRPr/>
            </a:pP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-  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1 758 </a:t>
            </a: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200 руб.</a:t>
            </a:r>
          </a:p>
        </p:txBody>
      </p:sp>
      <p:sp>
        <p:nvSpPr>
          <p:cNvPr id="45063" name="AutoShape 12"/>
          <p:cNvSpPr>
            <a:spLocks noChangeArrowheads="1"/>
          </p:cNvSpPr>
          <p:nvPr/>
        </p:nvSpPr>
        <p:spPr bwMode="auto">
          <a:xfrm rot="2268917">
            <a:off x="3021013" y="4352925"/>
            <a:ext cx="285750" cy="373063"/>
          </a:xfrm>
          <a:prstGeom prst="downArrow">
            <a:avLst>
              <a:gd name="adj1" fmla="val 50000"/>
              <a:gd name="adj2" fmla="val 32639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>
              <a:defRPr/>
            </a:pPr>
            <a:endParaRPr lang="ru-RU" sz="1800" b="0" dirty="0">
              <a:solidFill>
                <a:prstClr val="black"/>
              </a:solidFill>
              <a:latin typeface="Arial" pitchFamily="34" charset="0"/>
              <a:cs typeface="+mn-cs"/>
            </a:endParaRPr>
          </a:p>
        </p:txBody>
      </p:sp>
      <p:sp>
        <p:nvSpPr>
          <p:cNvPr id="45067" name="AutoShape 18"/>
          <p:cNvSpPr>
            <a:spLocks noChangeArrowheads="1"/>
          </p:cNvSpPr>
          <p:nvPr/>
        </p:nvSpPr>
        <p:spPr bwMode="auto">
          <a:xfrm rot="-2516006">
            <a:off x="2779713" y="2341563"/>
            <a:ext cx="314325" cy="423862"/>
          </a:xfrm>
          <a:prstGeom prst="upArrow">
            <a:avLst>
              <a:gd name="adj1" fmla="val 50000"/>
              <a:gd name="adj2" fmla="val 3371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>
              <a:defRPr/>
            </a:pPr>
            <a:endParaRPr lang="ru-RU" sz="1800" b="0" dirty="0">
              <a:solidFill>
                <a:prstClr val="black"/>
              </a:solidFill>
              <a:latin typeface="Arial" pitchFamily="34" charset="0"/>
              <a:cs typeface="+mn-cs"/>
            </a:endParaRPr>
          </a:p>
        </p:txBody>
      </p:sp>
      <p:sp>
        <p:nvSpPr>
          <p:cNvPr id="45068" name="AutoShape 19"/>
          <p:cNvSpPr>
            <a:spLocks noChangeArrowheads="1"/>
          </p:cNvSpPr>
          <p:nvPr/>
        </p:nvSpPr>
        <p:spPr bwMode="auto">
          <a:xfrm rot="2386050">
            <a:off x="5859463" y="2073275"/>
            <a:ext cx="288925" cy="360363"/>
          </a:xfrm>
          <a:prstGeom prst="upArrow">
            <a:avLst>
              <a:gd name="adj1" fmla="val 50000"/>
              <a:gd name="adj2" fmla="val 3118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>
              <a:defRPr/>
            </a:pPr>
            <a:endParaRPr lang="ru-RU" sz="1800" b="0" dirty="0">
              <a:solidFill>
                <a:prstClr val="black"/>
              </a:solidFill>
              <a:latin typeface="Arial" pitchFamily="34" charset="0"/>
              <a:cs typeface="+mn-cs"/>
            </a:endParaRPr>
          </a:p>
        </p:txBody>
      </p:sp>
      <p:sp>
        <p:nvSpPr>
          <p:cNvPr id="15" name="AutoShape 37"/>
          <p:cNvSpPr>
            <a:spLocks noChangeArrowheads="1"/>
          </p:cNvSpPr>
          <p:nvPr/>
        </p:nvSpPr>
        <p:spPr bwMode="auto">
          <a:xfrm>
            <a:off x="3307930" y="2425020"/>
            <a:ext cx="2696665" cy="210827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txBody>
          <a:bodyPr anchor="ctr">
            <a:flatTx/>
          </a:bodyPr>
          <a:lstStyle/>
          <a:p>
            <a:pPr eaLnBrk="0" hangingPunct="0">
              <a:defRPr/>
            </a:pPr>
            <a:r>
              <a:rPr lang="ru-RU" sz="1600" dirty="0">
                <a:solidFill>
                  <a:prstClr val="black"/>
                </a:solidFill>
                <a:cs typeface="+mn-cs"/>
              </a:rPr>
              <a:t>МП</a:t>
            </a:r>
          </a:p>
          <a:p>
            <a:pPr eaLnBrk="0" hangingPunct="0">
              <a:defRPr/>
            </a:pPr>
            <a:r>
              <a:rPr lang="ru-RU" sz="1600" dirty="0">
                <a:solidFill>
                  <a:prstClr val="black"/>
                </a:solidFill>
                <a:cs typeface="+mn-cs"/>
              </a:rPr>
              <a:t> «Благоустройство городского округа Вичуга» </a:t>
            </a:r>
          </a:p>
          <a:p>
            <a:pPr eaLnBrk="0" hangingPunct="0">
              <a:defRPr/>
            </a:pPr>
            <a:r>
              <a:rPr lang="ru-RU" sz="1600" dirty="0">
                <a:solidFill>
                  <a:prstClr val="black"/>
                </a:solidFill>
                <a:cs typeface="+mn-cs"/>
              </a:rPr>
              <a:t>       –  </a:t>
            </a:r>
            <a:r>
              <a:rPr lang="ru-RU" sz="1600" dirty="0" smtClean="0">
                <a:solidFill>
                  <a:prstClr val="black"/>
                </a:solidFill>
                <a:cs typeface="+mn-cs"/>
              </a:rPr>
              <a:t>15 559 448 </a:t>
            </a:r>
            <a:r>
              <a:rPr lang="ru-RU" sz="1600" dirty="0">
                <a:solidFill>
                  <a:prstClr val="black"/>
                </a:solidFill>
                <a:cs typeface="+mn-cs"/>
              </a:rPr>
              <a:t>рублей  </a:t>
            </a:r>
          </a:p>
          <a:p>
            <a:pPr algn="just" eaLnBrk="0" hangingPunct="0">
              <a:defRPr/>
            </a:pPr>
            <a:endParaRPr lang="ru-RU" sz="2800" b="0" dirty="0">
              <a:solidFill>
                <a:prstClr val="black"/>
              </a:solidFill>
              <a:cs typeface="+mn-cs"/>
            </a:endParaRPr>
          </a:p>
        </p:txBody>
      </p:sp>
      <p:sp>
        <p:nvSpPr>
          <p:cNvPr id="19" name="AutoShape 8"/>
          <p:cNvSpPr>
            <a:spLocks noChangeArrowheads="1"/>
          </p:cNvSpPr>
          <p:nvPr/>
        </p:nvSpPr>
        <p:spPr bwMode="auto">
          <a:xfrm>
            <a:off x="395288" y="4076700"/>
            <a:ext cx="2520950" cy="2084388"/>
          </a:xfrm>
          <a:prstGeom prst="flowChartAlternateProcess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Подпрограмма </a:t>
            </a:r>
          </a:p>
          <a:p>
            <a:pPr algn="just" eaLnBrk="0" hangingPunct="0">
              <a:defRPr/>
            </a:pP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   «Благоустройство </a:t>
            </a:r>
          </a:p>
          <a:p>
            <a:pPr algn="just" eaLnBrk="0" hangingPunct="0">
              <a:defRPr/>
            </a:pP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      территорий</a:t>
            </a:r>
          </a:p>
          <a:p>
            <a:pPr algn="just" eaLnBrk="0" hangingPunct="0">
              <a:defRPr/>
            </a:pP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общего пользования» </a:t>
            </a:r>
          </a:p>
          <a:p>
            <a:pPr eaLnBrk="0" hangingPunct="0">
              <a:defRPr/>
            </a:pP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614 248 </a:t>
            </a: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руб.</a:t>
            </a:r>
          </a:p>
          <a:p>
            <a:pPr eaLnBrk="0" hangingPunct="0">
              <a:defRPr/>
            </a:pPr>
            <a:endParaRPr lang="ru-RU" sz="1600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37900741"/>
              </p:ext>
            </p:extLst>
          </p:nvPr>
        </p:nvGraphicFramePr>
        <p:xfrm>
          <a:off x="539552" y="1215802"/>
          <a:ext cx="8064896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2286000" y="2828925"/>
            <a:ext cx="4572000" cy="369888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ru-RU" sz="1800" dirty="0">
                <a:solidFill>
                  <a:prstClr val="black"/>
                </a:solidFill>
                <a:cs typeface="+mn-cs"/>
              </a:rPr>
              <a:t>  </a:t>
            </a:r>
          </a:p>
        </p:txBody>
      </p:sp>
      <p:sp>
        <p:nvSpPr>
          <p:cNvPr id="5" name="AutoShape 37"/>
          <p:cNvSpPr>
            <a:spLocks noChangeArrowheads="1"/>
          </p:cNvSpPr>
          <p:nvPr/>
        </p:nvSpPr>
        <p:spPr bwMode="auto">
          <a:xfrm>
            <a:off x="419796" y="701276"/>
            <a:ext cx="8024117" cy="75349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txBody>
          <a:bodyPr anchor="ctr">
            <a:flatTx/>
          </a:bodyPr>
          <a:lstStyle/>
          <a:p>
            <a:pPr eaLnBrk="0" hangingPunct="0">
              <a:defRPr/>
            </a:pPr>
            <a:endParaRPr lang="ru-RU" sz="1800" dirty="0">
              <a:solidFill>
                <a:prstClr val="white"/>
              </a:solidFill>
              <a:latin typeface="Arial" pitchFamily="34" charset="0"/>
              <a:cs typeface="+mn-cs"/>
            </a:endParaRPr>
          </a:p>
          <a:p>
            <a:pPr eaLnBrk="0" hangingPunct="0">
              <a:defRPr/>
            </a:pP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Муниципальная программа </a:t>
            </a:r>
          </a:p>
          <a:p>
            <a:pPr eaLnBrk="0" hangingPunct="0">
              <a:defRPr/>
            </a:pP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«Развитие транспортной системы в  городском округе Вичуга»  </a:t>
            </a:r>
          </a:p>
          <a:p>
            <a:pPr eaLnBrk="0" hangingPunct="0">
              <a:defRPr/>
            </a:pPr>
            <a:endParaRPr lang="ru-RU" sz="1800" dirty="0">
              <a:solidFill>
                <a:prstClr val="white"/>
              </a:solidFill>
              <a:latin typeface="Arial" pitchFamily="34" charset="0"/>
              <a:cs typeface="+mn-cs"/>
            </a:endParaRPr>
          </a:p>
        </p:txBody>
      </p:sp>
      <p:sp>
        <p:nvSpPr>
          <p:cNvPr id="6" name="Стрелка вниз 5"/>
          <p:cNvSpPr/>
          <p:nvPr/>
        </p:nvSpPr>
        <p:spPr>
          <a:xfrm>
            <a:off x="2252663" y="2828925"/>
            <a:ext cx="485775" cy="67151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ru-RU" sz="1800" b="0" dirty="0">
              <a:solidFill>
                <a:prstClr val="whit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7"/>
          <p:cNvSpPr txBox="1">
            <a:spLocks noChangeArrowheads="1"/>
          </p:cNvSpPr>
          <p:nvPr/>
        </p:nvSpPr>
        <p:spPr bwMode="auto">
          <a:xfrm>
            <a:off x="1011238" y="1603375"/>
            <a:ext cx="2216150" cy="36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 b="0">
              <a:latin typeface="Times New Roman" pitchFamily="18" charset="0"/>
            </a:endParaRPr>
          </a:p>
        </p:txBody>
      </p:sp>
      <p:sp>
        <p:nvSpPr>
          <p:cNvPr id="10244" name="Text Box 8"/>
          <p:cNvSpPr txBox="1">
            <a:spLocks noChangeArrowheads="1"/>
          </p:cNvSpPr>
          <p:nvPr/>
        </p:nvSpPr>
        <p:spPr bwMode="auto">
          <a:xfrm>
            <a:off x="406400" y="2432050"/>
            <a:ext cx="2384425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1pPr>
            <a:lvl2pPr marL="742950" indent="-285750"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bg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bg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bg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bg2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endParaRPr lang="ru-RU" dirty="0" smtClean="0">
              <a:solidFill>
                <a:schemeClr val="accent5">
                  <a:lumMod val="50000"/>
                </a:schemeClr>
              </a:solidFill>
              <a:cs typeface="Arial" charset="0"/>
            </a:endParaRPr>
          </a:p>
        </p:txBody>
      </p:sp>
      <p:sp>
        <p:nvSpPr>
          <p:cNvPr id="8196" name="Text Box 10"/>
          <p:cNvSpPr txBox="1">
            <a:spLocks noChangeArrowheads="1"/>
          </p:cNvSpPr>
          <p:nvPr/>
        </p:nvSpPr>
        <p:spPr bwMode="auto">
          <a:xfrm>
            <a:off x="6588125" y="1657350"/>
            <a:ext cx="2036763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 b="0">
              <a:latin typeface="Times New Roman" pitchFamily="18" charset="0"/>
            </a:endParaRPr>
          </a:p>
        </p:txBody>
      </p:sp>
      <p:sp>
        <p:nvSpPr>
          <p:cNvPr id="8197" name="Text Box 11"/>
          <p:cNvSpPr txBox="1">
            <a:spLocks noChangeArrowheads="1"/>
          </p:cNvSpPr>
          <p:nvPr/>
        </p:nvSpPr>
        <p:spPr bwMode="auto">
          <a:xfrm>
            <a:off x="6588125" y="2565400"/>
            <a:ext cx="2120900" cy="215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>
              <a:latin typeface="Times New Roman" pitchFamily="18" charset="0"/>
            </a:endParaRPr>
          </a:p>
        </p:txBody>
      </p:sp>
      <p:sp>
        <p:nvSpPr>
          <p:cNvPr id="10251" name="AutoShape 15"/>
          <p:cNvSpPr>
            <a:spLocks noChangeArrowheads="1"/>
          </p:cNvSpPr>
          <p:nvPr/>
        </p:nvSpPr>
        <p:spPr bwMode="auto">
          <a:xfrm>
            <a:off x="4491038" y="4933950"/>
            <a:ext cx="3273425" cy="1512888"/>
          </a:xfrm>
          <a:prstGeom prst="flowChartAlternateProcess">
            <a:avLst/>
          </a:prstGeom>
          <a:gradFill rotWithShape="1">
            <a:gsLst>
              <a:gs pos="0">
                <a:srgbClr val="FFFF99"/>
              </a:gs>
              <a:gs pos="100000">
                <a:srgbClr val="FFCC00"/>
              </a:gs>
            </a:gsLst>
            <a:lin ang="2700000" scaled="1"/>
          </a:gra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18900000" algn="ctr" rotWithShape="0">
              <a:srgbClr val="FF9900">
                <a:alpha val="50000"/>
              </a:srgbClr>
            </a:outerShdw>
          </a:effectLst>
        </p:spPr>
        <p:txBody>
          <a:bodyPr/>
          <a:lstStyle/>
          <a:p>
            <a:pPr algn="just">
              <a:defRPr/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Cambria"/>
                <a:cs typeface="Arial" charset="0"/>
              </a:rPr>
              <a:t>При превышении доходов над расходами принимается решение, как их использовать (например, накапливать остатки, погашать долг).</a:t>
            </a:r>
          </a:p>
        </p:txBody>
      </p:sp>
      <p:sp>
        <p:nvSpPr>
          <p:cNvPr id="10252" name="Text Box 16"/>
          <p:cNvSpPr txBox="1">
            <a:spLocks noChangeArrowheads="1"/>
          </p:cNvSpPr>
          <p:nvPr/>
        </p:nvSpPr>
        <p:spPr bwMode="auto">
          <a:xfrm>
            <a:off x="406400" y="5000625"/>
            <a:ext cx="3527425" cy="1236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1pPr>
            <a:lvl2pPr marL="742950" indent="-285750"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bg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bg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bg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bg2"/>
                </a:solidFill>
                <a:latin typeface="Times New Roman" pitchFamily="18" charset="0"/>
              </a:defRPr>
            </a:lvl9pPr>
          </a:lstStyle>
          <a:p>
            <a:pPr algn="just">
              <a:defRPr/>
            </a:pP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Cambria"/>
                <a:cs typeface="Arial" charset="0"/>
              </a:rPr>
              <a:t>При превышении расходов над доходами принимается решение об источниках покрытия дефицита (например, использовать имеющиеся остатки, взять  в долг)</a:t>
            </a:r>
            <a:endParaRPr lang="ru-RU" dirty="0">
              <a:solidFill>
                <a:schemeClr val="accent5">
                  <a:lumMod val="50000"/>
                </a:schemeClr>
              </a:solidFill>
              <a:latin typeface="Cambria"/>
              <a:cs typeface="Arial" charset="0"/>
            </a:endParaRPr>
          </a:p>
        </p:txBody>
      </p:sp>
      <p:sp>
        <p:nvSpPr>
          <p:cNvPr id="8200" name="Text Box 17"/>
          <p:cNvSpPr txBox="1">
            <a:spLocks noChangeArrowheads="1"/>
          </p:cNvSpPr>
          <p:nvPr/>
        </p:nvSpPr>
        <p:spPr bwMode="auto">
          <a:xfrm>
            <a:off x="539750" y="6237288"/>
            <a:ext cx="8072438" cy="51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500" b="0">
              <a:solidFill>
                <a:srgbClr val="0000FF"/>
              </a:solidFill>
              <a:latin typeface="Times New Roman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500" b="0">
              <a:latin typeface="Times New Roman" pitchFamily="18" charset="0"/>
            </a:endParaRPr>
          </a:p>
        </p:txBody>
      </p:sp>
      <p:pic>
        <p:nvPicPr>
          <p:cNvPr id="8201" name="Picture 20" descr="Hangisi_do_ru_hangisi_yanl___2384864332019094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3775" y="741363"/>
            <a:ext cx="1547812" cy="1585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2" name="Прямоугольник 13"/>
          <p:cNvSpPr>
            <a:spLocks noChangeArrowheads="1"/>
          </p:cNvSpPr>
          <p:nvPr/>
        </p:nvSpPr>
        <p:spPr bwMode="auto">
          <a:xfrm>
            <a:off x="733425" y="665163"/>
            <a:ext cx="7229475" cy="138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dirty="0">
                <a:solidFill>
                  <a:schemeClr val="bg2"/>
                </a:solidFill>
                <a:latin typeface="Times New Roman" pitchFamily="18" charset="0"/>
              </a:rPr>
              <a:t>Бюджет - это форма образования и расходования денежных средств, предназначенных для финансового обеспечения задач и функций государства и местного самоуправления.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dirty="0">
                <a:solidFill>
                  <a:schemeClr val="bg2"/>
                </a:solidFill>
                <a:latin typeface="Times New Roman" pitchFamily="18" charset="0"/>
              </a:rPr>
              <a:t> 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dirty="0">
                <a:solidFill>
                  <a:schemeClr val="bg2"/>
                </a:solidFill>
                <a:latin typeface="Times New Roman" pitchFamily="18" charset="0"/>
              </a:rPr>
              <a:t>Доходы – Расходы = Дефицит (Профицит)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dirty="0">
                <a:solidFill>
                  <a:schemeClr val="bg2"/>
                </a:solidFill>
                <a:latin typeface="Times New Roman" pitchFamily="18" charset="0"/>
              </a:rPr>
              <a:t> </a:t>
            </a:r>
          </a:p>
        </p:txBody>
      </p:sp>
      <p:pic>
        <p:nvPicPr>
          <p:cNvPr id="8203" name="Рисунок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40" b="17459"/>
          <a:stretch>
            <a:fillRect/>
          </a:stretch>
        </p:blipFill>
        <p:spPr bwMode="auto">
          <a:xfrm>
            <a:off x="1598613" y="3133725"/>
            <a:ext cx="122872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4" name="Рисунок 1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59" b="17294"/>
          <a:stretch>
            <a:fillRect/>
          </a:stretch>
        </p:blipFill>
        <p:spPr bwMode="auto">
          <a:xfrm>
            <a:off x="2798763" y="2276475"/>
            <a:ext cx="1200150" cy="215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5" name="Рисунок 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38" b="17294"/>
          <a:stretch>
            <a:fillRect/>
          </a:stretch>
        </p:blipFill>
        <p:spPr bwMode="auto">
          <a:xfrm>
            <a:off x="4772025" y="2327275"/>
            <a:ext cx="1238250" cy="215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6" name="Rectangle 6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>
              <a:solidFill>
                <a:schemeClr val="bg2"/>
              </a:solidFill>
              <a:latin typeface="Times New Roman" pitchFamily="18" charset="0"/>
            </a:endParaRPr>
          </a:p>
        </p:txBody>
      </p:sp>
      <p:sp>
        <p:nvSpPr>
          <p:cNvPr id="8207" name="Rectangle 62"/>
          <p:cNvSpPr>
            <a:spLocks noChangeArrowheads="1"/>
          </p:cNvSpPr>
          <p:nvPr/>
        </p:nvSpPr>
        <p:spPr bwMode="auto">
          <a:xfrm>
            <a:off x="0" y="1295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>
                <a:solidFill>
                  <a:schemeClr val="bg2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8208" name="Rectangle 63"/>
          <p:cNvSpPr>
            <a:spLocks noChangeArrowheads="1"/>
          </p:cNvSpPr>
          <p:nvPr/>
        </p:nvSpPr>
        <p:spPr bwMode="auto">
          <a:xfrm>
            <a:off x="-309563" y="1968500"/>
            <a:ext cx="9315451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>
                <a:solidFill>
                  <a:schemeClr val="bg2"/>
                </a:solidFill>
                <a:latin typeface="Times New Roman" pitchFamily="18" charset="0"/>
              </a:rPr>
              <a:t>                                     </a:t>
            </a:r>
          </a:p>
        </p:txBody>
      </p:sp>
      <p:sp>
        <p:nvSpPr>
          <p:cNvPr id="8209" name="Rectangle 64"/>
          <p:cNvSpPr>
            <a:spLocks noChangeArrowheads="1"/>
          </p:cNvSpPr>
          <p:nvPr/>
        </p:nvSpPr>
        <p:spPr bwMode="auto">
          <a:xfrm>
            <a:off x="0" y="5600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600">
                <a:solidFill>
                  <a:schemeClr val="bg2"/>
                </a:solidFill>
                <a:latin typeface="Times New Roman" pitchFamily="18" charset="0"/>
              </a:rPr>
              <a:t> </a:t>
            </a:r>
            <a:endParaRPr lang="ru-RU" altLang="ru-RU" sz="1400">
              <a:solidFill>
                <a:schemeClr val="bg2"/>
              </a:solidFill>
              <a:latin typeface="Times New Roman" pitchFamily="18" charset="0"/>
            </a:endParaRPr>
          </a:p>
        </p:txBody>
      </p:sp>
      <p:pic>
        <p:nvPicPr>
          <p:cNvPr id="8210" name="Рисунок 5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60" b="17461"/>
          <a:stretch>
            <a:fillRect/>
          </a:stretch>
        </p:blipFill>
        <p:spPr bwMode="auto">
          <a:xfrm>
            <a:off x="6010275" y="3035300"/>
            <a:ext cx="1076325" cy="139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406400" y="3275013"/>
            <a:ext cx="2689225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Cambria"/>
                <a:cs typeface="Arial" charset="0"/>
              </a:rPr>
              <a:t>Дефицит (расходы больше доходов)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4505325" y="3275013"/>
            <a:ext cx="3009900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Cambria"/>
                <a:cs typeface="Arial" charset="0"/>
              </a:rPr>
              <a:t>Профицит (доходы больше расходов)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444" y="3588472"/>
            <a:ext cx="3560763" cy="2574203"/>
          </a:xfrm>
          <a:prstGeom prst="rect">
            <a:avLst/>
          </a:prstGeom>
        </p:spPr>
      </p:pic>
      <p:pic>
        <p:nvPicPr>
          <p:cNvPr id="3379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1900" y="1844675"/>
            <a:ext cx="3121025" cy="312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5" name="Rectangle 4"/>
          <p:cNvSpPr>
            <a:spLocks noChangeArrowheads="1"/>
          </p:cNvSpPr>
          <p:nvPr/>
        </p:nvSpPr>
        <p:spPr bwMode="white">
          <a:xfrm>
            <a:off x="1524000" y="5181600"/>
            <a:ext cx="70866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buClr>
                <a:schemeClr val="hlink"/>
              </a:buClr>
              <a:buSzTx/>
              <a:buFont typeface="Wingdings" pitchFamily="2" charset="2"/>
              <a:buNone/>
            </a:pPr>
            <a:endParaRPr lang="ru-RU" altLang="ru-RU" sz="200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5" name="AutoShape 37"/>
          <p:cNvSpPr>
            <a:spLocks noChangeArrowheads="1"/>
          </p:cNvSpPr>
          <p:nvPr/>
        </p:nvSpPr>
        <p:spPr bwMode="auto">
          <a:xfrm>
            <a:off x="372386" y="464084"/>
            <a:ext cx="8595617" cy="75349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txBody>
          <a:bodyPr anchor="ctr">
            <a:flatTx/>
          </a:bodyPr>
          <a:lstStyle/>
          <a:p>
            <a:pPr eaLnBrk="0" hangingPunct="0">
              <a:defRPr/>
            </a:pPr>
            <a:endParaRPr lang="ru-RU" dirty="0">
              <a:solidFill>
                <a:schemeClr val="bg1"/>
              </a:solidFill>
            </a:endParaRPr>
          </a:p>
          <a:p>
            <a:pPr eaLnBrk="0" hangingPunct="0">
              <a:defRPr/>
            </a:pPr>
            <a:r>
              <a:rPr lang="ru-RU" dirty="0">
                <a:solidFill>
                  <a:schemeClr val="bg1"/>
                </a:solidFill>
                <a:latin typeface="+mn-lt"/>
              </a:rPr>
              <a:t>МП «Содействие занятости населения городского округа Вичуга»</a:t>
            </a:r>
          </a:p>
          <a:p>
            <a:pPr eaLnBrk="0" hangingPunct="0">
              <a:defRPr/>
            </a:pPr>
            <a:endParaRPr lang="ru-RU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Rectangle 159"/>
          <p:cNvSpPr>
            <a:spLocks noChangeArrowheads="1"/>
          </p:cNvSpPr>
          <p:nvPr/>
        </p:nvSpPr>
        <p:spPr bwMode="auto">
          <a:xfrm>
            <a:off x="756444" y="1628775"/>
            <a:ext cx="4903787" cy="431800"/>
          </a:xfrm>
          <a:prstGeom prst="rect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just" eaLnBrk="0" hangingPunct="0">
              <a:defRPr/>
            </a:pPr>
            <a:r>
              <a:rPr lang="ru-RU" dirty="0">
                <a:solidFill>
                  <a:schemeClr val="bg1"/>
                </a:solidFill>
              </a:rPr>
              <a:t>Подпрограмма  «Организация общественных работ»</a:t>
            </a:r>
          </a:p>
        </p:txBody>
      </p:sp>
      <p:sp>
        <p:nvSpPr>
          <p:cNvPr id="10" name="Rectangle 171"/>
          <p:cNvSpPr>
            <a:spLocks noChangeArrowheads="1"/>
          </p:cNvSpPr>
          <p:nvPr/>
        </p:nvSpPr>
        <p:spPr bwMode="auto">
          <a:xfrm>
            <a:off x="3482282" y="5562600"/>
            <a:ext cx="1146406" cy="57626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hangingPunct="0">
              <a:defRPr/>
            </a:pPr>
            <a:endParaRPr lang="ru-RU" sz="1400" dirty="0" smtClean="0">
              <a:solidFill>
                <a:srgbClr val="000000"/>
              </a:solidFill>
            </a:endParaRPr>
          </a:p>
          <a:p>
            <a:pPr eaLnBrk="0" hangingPunct="0">
              <a:defRPr/>
            </a:pPr>
            <a:r>
              <a:rPr lang="ru-RU" sz="1400" dirty="0" smtClean="0">
                <a:solidFill>
                  <a:srgbClr val="000000"/>
                </a:solidFill>
              </a:rPr>
              <a:t>100 998 </a:t>
            </a:r>
          </a:p>
          <a:p>
            <a:pPr eaLnBrk="0" hangingPunct="0">
              <a:defRPr/>
            </a:pPr>
            <a:r>
              <a:rPr lang="ru-RU" sz="1400" dirty="0" smtClean="0">
                <a:solidFill>
                  <a:srgbClr val="000000"/>
                </a:solidFill>
              </a:rPr>
              <a:t>рублей</a:t>
            </a:r>
            <a:endParaRPr lang="ru-RU" sz="1400" dirty="0">
              <a:solidFill>
                <a:srgbClr val="000000"/>
              </a:solidFill>
            </a:endParaRPr>
          </a:p>
          <a:p>
            <a:pPr eaLnBrk="0" hangingPunct="0">
              <a:defRPr/>
            </a:pPr>
            <a:endParaRPr lang="ru-RU" sz="1400" dirty="0">
              <a:solidFill>
                <a:srgbClr val="000000"/>
              </a:solidFill>
            </a:endParaRPr>
          </a:p>
        </p:txBody>
      </p:sp>
      <p:sp>
        <p:nvSpPr>
          <p:cNvPr id="9" name="Rectangle 171"/>
          <p:cNvSpPr>
            <a:spLocks noChangeArrowheads="1"/>
          </p:cNvSpPr>
          <p:nvPr/>
        </p:nvSpPr>
        <p:spPr bwMode="auto">
          <a:xfrm>
            <a:off x="4385353" y="2188364"/>
            <a:ext cx="979718" cy="57626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hangingPunct="0">
              <a:defRPr/>
            </a:pPr>
            <a:endParaRPr lang="ru-RU" sz="1400" dirty="0" smtClean="0">
              <a:solidFill>
                <a:srgbClr val="000000"/>
              </a:solidFill>
            </a:endParaRPr>
          </a:p>
          <a:p>
            <a:pPr eaLnBrk="0" hangingPunct="0">
              <a:defRPr/>
            </a:pPr>
            <a:r>
              <a:rPr lang="ru-RU" sz="1400" dirty="0" smtClean="0">
                <a:solidFill>
                  <a:srgbClr val="000000"/>
                </a:solidFill>
              </a:rPr>
              <a:t>303 002</a:t>
            </a:r>
          </a:p>
          <a:p>
            <a:pPr eaLnBrk="0" hangingPunct="0">
              <a:defRPr/>
            </a:pPr>
            <a:r>
              <a:rPr lang="ru-RU" sz="1400" dirty="0" smtClean="0">
                <a:solidFill>
                  <a:srgbClr val="000000"/>
                </a:solidFill>
              </a:rPr>
              <a:t>рублей</a:t>
            </a:r>
            <a:endParaRPr lang="ru-RU" sz="1400" dirty="0">
              <a:solidFill>
                <a:srgbClr val="000000"/>
              </a:solidFill>
            </a:endParaRPr>
          </a:p>
          <a:p>
            <a:pPr eaLnBrk="0" hangingPunct="0">
              <a:defRPr/>
            </a:pPr>
            <a:endParaRPr lang="ru-RU" sz="1400" dirty="0">
              <a:solidFill>
                <a:srgbClr val="000000"/>
              </a:solidFill>
            </a:endParaRPr>
          </a:p>
        </p:txBody>
      </p:sp>
      <p:sp>
        <p:nvSpPr>
          <p:cNvPr id="12" name="Rectangle 159"/>
          <p:cNvSpPr>
            <a:spLocks noChangeArrowheads="1"/>
          </p:cNvSpPr>
          <p:nvPr/>
        </p:nvSpPr>
        <p:spPr bwMode="auto">
          <a:xfrm>
            <a:off x="3100387" y="5054600"/>
            <a:ext cx="4129087" cy="431800"/>
          </a:xfrm>
          <a:prstGeom prst="rect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dirty="0">
                <a:solidFill>
                  <a:schemeClr val="bg1"/>
                </a:solidFill>
              </a:rPr>
              <a:t>Подпрограмма  «Организация </a:t>
            </a:r>
            <a:r>
              <a:rPr lang="ru-RU" dirty="0" smtClean="0">
                <a:solidFill>
                  <a:schemeClr val="bg1"/>
                </a:solidFill>
              </a:rPr>
              <a:t>временной</a:t>
            </a:r>
          </a:p>
          <a:p>
            <a:pPr eaLnBrk="0" hangingPunct="0">
              <a:defRPr/>
            </a:pPr>
            <a:r>
              <a:rPr lang="ru-RU" dirty="0" smtClean="0">
                <a:solidFill>
                  <a:schemeClr val="bg1"/>
                </a:solidFill>
              </a:rPr>
              <a:t> занятости молодежи»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Заголовок 1"/>
          <p:cNvSpPr>
            <a:spLocks/>
          </p:cNvSpPr>
          <p:nvPr/>
        </p:nvSpPr>
        <p:spPr bwMode="auto">
          <a:xfrm>
            <a:off x="611188" y="277813"/>
            <a:ext cx="8075612" cy="1017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300">
                <a:solidFill>
                  <a:schemeClr val="accent2"/>
                </a:solidFill>
                <a:latin typeface="Calibri" pitchFamily="34" charset="0"/>
              </a:rPr>
              <a:t>Контактная информация для граждан</a:t>
            </a:r>
          </a:p>
        </p:txBody>
      </p:sp>
      <p:sp>
        <p:nvSpPr>
          <p:cNvPr id="34819" name="Содержимое 2"/>
          <p:cNvSpPr>
            <a:spLocks/>
          </p:cNvSpPr>
          <p:nvPr/>
        </p:nvSpPr>
        <p:spPr bwMode="auto">
          <a:xfrm>
            <a:off x="2514600" y="1600200"/>
            <a:ext cx="6143625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buClrTx/>
              <a:buSzTx/>
              <a:buFont typeface="Arial" pitchFamily="34" charset="0"/>
              <a:buNone/>
            </a:pPr>
            <a:r>
              <a:rPr lang="ru-RU" altLang="ru-RU" sz="1800" dirty="0">
                <a:latin typeface="Times New Roman" pitchFamily="18" charset="0"/>
              </a:rPr>
              <a:t>Финансовый отдел </a:t>
            </a:r>
          </a:p>
          <a:p>
            <a:pPr algn="ctr">
              <a:buClrTx/>
              <a:buSzTx/>
              <a:buFont typeface="Arial" pitchFamily="34" charset="0"/>
              <a:buNone/>
            </a:pPr>
            <a:r>
              <a:rPr lang="ru-RU" altLang="ru-RU" sz="1800" dirty="0">
                <a:latin typeface="Times New Roman" pitchFamily="18" charset="0"/>
              </a:rPr>
              <a:t>администрации городского округа Вичуга</a:t>
            </a:r>
            <a:r>
              <a:rPr lang="ru-RU" altLang="ru-RU" sz="1800" dirty="0">
                <a:latin typeface="Calibri" pitchFamily="34" charset="0"/>
              </a:rPr>
              <a:t>–</a:t>
            </a:r>
            <a:endParaRPr lang="ru-RU" altLang="ru-RU" sz="1800" dirty="0">
              <a:latin typeface="Times New Roman" pitchFamily="18" charset="0"/>
            </a:endParaRPr>
          </a:p>
          <a:p>
            <a:pPr algn="ctr">
              <a:buClrTx/>
              <a:buSzTx/>
              <a:buFont typeface="Arial" pitchFamily="34" charset="0"/>
              <a:buNone/>
            </a:pPr>
            <a:r>
              <a:rPr lang="ru-RU" altLang="ru-RU" sz="1600" b="0" dirty="0">
                <a:latin typeface="Times New Roman" pitchFamily="18" charset="0"/>
              </a:rPr>
              <a:t>функциональный орган администрации, обеспечивающий проведение единой финансовой, бюджетной и налоговой политики в городском округе Вичуга</a:t>
            </a:r>
            <a:endParaRPr lang="ru-RU" altLang="ru-RU" sz="1800" b="0" dirty="0">
              <a:latin typeface="Times New Roman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7886" y="2193546"/>
            <a:ext cx="2553889" cy="2389979"/>
          </a:xfrm>
          <a:prstGeom prst="ellipse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  <a:effectLst/>
        </p:spPr>
      </p:pic>
      <p:sp>
        <p:nvSpPr>
          <p:cNvPr id="34821" name="Содержимое 3"/>
          <p:cNvSpPr>
            <a:spLocks/>
          </p:cNvSpPr>
          <p:nvPr/>
        </p:nvSpPr>
        <p:spPr bwMode="auto">
          <a:xfrm>
            <a:off x="2771775" y="3227388"/>
            <a:ext cx="6084888" cy="212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lnSpc>
                <a:spcPct val="80000"/>
              </a:lnSpc>
              <a:buClrTx/>
              <a:buSzTx/>
              <a:buFont typeface="Arial" pitchFamily="34" charset="0"/>
              <a:buChar char="•"/>
            </a:pPr>
            <a:r>
              <a:rPr lang="ru-RU" altLang="ru-RU" sz="1300" dirty="0">
                <a:latin typeface="Times New Roman" pitchFamily="18" charset="0"/>
              </a:rPr>
              <a:t>Начальник: </a:t>
            </a:r>
            <a:r>
              <a:rPr lang="ru-RU" altLang="ru-RU" sz="1300" dirty="0" smtClean="0">
                <a:latin typeface="Times New Roman" pitchFamily="18" charset="0"/>
              </a:rPr>
              <a:t>Каменкова Ирина Борисовна</a:t>
            </a:r>
            <a:endParaRPr lang="ru-RU" altLang="ru-RU" sz="1600" b="0" i="1" dirty="0">
              <a:latin typeface="Times New Roman" pitchFamily="18" charset="0"/>
            </a:endParaRPr>
          </a:p>
          <a:p>
            <a:pPr>
              <a:lnSpc>
                <a:spcPct val="80000"/>
              </a:lnSpc>
              <a:buClrTx/>
              <a:buSzTx/>
              <a:buFont typeface="Arial" pitchFamily="34" charset="0"/>
              <a:buChar char="•"/>
            </a:pPr>
            <a:r>
              <a:rPr lang="ru-RU" altLang="ru-RU" sz="1300" dirty="0">
                <a:latin typeface="Times New Roman" pitchFamily="18" charset="0"/>
              </a:rPr>
              <a:t>Адрес: 155310 город Вичуга ,ул. 50 лет Октября, дом 15, кабинет № </a:t>
            </a:r>
            <a:r>
              <a:rPr lang="ru-RU" altLang="ru-RU" sz="1300" dirty="0" smtClean="0">
                <a:latin typeface="Times New Roman" pitchFamily="18" charset="0"/>
              </a:rPr>
              <a:t>5</a:t>
            </a:r>
            <a:endParaRPr lang="ru-RU" altLang="ru-RU" sz="1300" dirty="0">
              <a:latin typeface="Times New Roman" pitchFamily="18" charset="0"/>
            </a:endParaRPr>
          </a:p>
          <a:p>
            <a:pPr>
              <a:lnSpc>
                <a:spcPct val="80000"/>
              </a:lnSpc>
              <a:buClrTx/>
              <a:buSzTx/>
              <a:buFont typeface="Arial" pitchFamily="34" charset="0"/>
              <a:buChar char="•"/>
            </a:pPr>
            <a:r>
              <a:rPr lang="ru-RU" altLang="ru-RU" sz="1300" dirty="0" smtClean="0">
                <a:latin typeface="Times New Roman" pitchFamily="18" charset="0"/>
              </a:rPr>
              <a:t>Телефон</a:t>
            </a:r>
            <a:r>
              <a:rPr lang="ru-RU" altLang="ru-RU" sz="1300" dirty="0">
                <a:latin typeface="Times New Roman" pitchFamily="18" charset="0"/>
              </a:rPr>
              <a:t>, факс: </a:t>
            </a:r>
            <a:r>
              <a:rPr lang="ru-RU" altLang="ru-RU" sz="1300" b="0" dirty="0">
                <a:latin typeface="Times New Roman" pitchFamily="18" charset="0"/>
              </a:rPr>
              <a:t>тел. 8(49354) 2-22-41, факс 2-46-92</a:t>
            </a:r>
          </a:p>
          <a:p>
            <a:pPr>
              <a:lnSpc>
                <a:spcPct val="80000"/>
              </a:lnSpc>
              <a:buClrTx/>
              <a:buSzTx/>
              <a:buFont typeface="Arial" pitchFamily="34" charset="0"/>
              <a:buChar char="•"/>
            </a:pPr>
            <a:r>
              <a:rPr lang="ru-RU" altLang="ru-RU" sz="1300" dirty="0">
                <a:latin typeface="Times New Roman" pitchFamily="18" charset="0"/>
              </a:rPr>
              <a:t>Адрес электронной почты</a:t>
            </a:r>
            <a:r>
              <a:rPr lang="ru-RU" altLang="ru-RU" sz="1300" b="0" dirty="0">
                <a:latin typeface="Times New Roman" pitchFamily="18" charset="0"/>
              </a:rPr>
              <a:t>: </a:t>
            </a:r>
            <a:r>
              <a:rPr lang="en-US" altLang="ru-RU" sz="1300" b="0" dirty="0">
                <a:latin typeface="Times New Roman" pitchFamily="18" charset="0"/>
              </a:rPr>
              <a:t>finotdel.vichuga@mail.ru </a:t>
            </a:r>
            <a:endParaRPr lang="ru-RU" altLang="ru-RU" sz="1300" b="0" dirty="0">
              <a:latin typeface="Times New Roman" pitchFamily="18" charset="0"/>
            </a:endParaRPr>
          </a:p>
          <a:p>
            <a:pPr>
              <a:lnSpc>
                <a:spcPct val="80000"/>
              </a:lnSpc>
              <a:buClrTx/>
              <a:buSzTx/>
              <a:buFont typeface="Arial" pitchFamily="34" charset="0"/>
              <a:buChar char="•"/>
            </a:pPr>
            <a:r>
              <a:rPr lang="ru-RU" altLang="ru-RU" sz="1300" dirty="0">
                <a:latin typeface="Times New Roman" pitchFamily="18" charset="0"/>
              </a:rPr>
              <a:t>Режим работы: </a:t>
            </a:r>
            <a:r>
              <a:rPr lang="en-US" altLang="ru-RU" sz="1300" dirty="0">
                <a:latin typeface="Times New Roman" pitchFamily="18" charset="0"/>
              </a:rPr>
              <a:t> </a:t>
            </a:r>
            <a:r>
              <a:rPr lang="en-US" altLang="ru-RU" sz="1300" b="0" dirty="0">
                <a:latin typeface="Times New Roman" pitchFamily="18" charset="0"/>
              </a:rPr>
              <a:t>8</a:t>
            </a:r>
            <a:r>
              <a:rPr lang="ru-RU" altLang="ru-RU" sz="1300" b="0" dirty="0">
                <a:latin typeface="Times New Roman" pitchFamily="18" charset="0"/>
              </a:rPr>
              <a:t>.00 - 1</a:t>
            </a:r>
            <a:r>
              <a:rPr lang="en-US" altLang="ru-RU" sz="1300" b="0" dirty="0">
                <a:latin typeface="Times New Roman" pitchFamily="18" charset="0"/>
              </a:rPr>
              <a:t>7</a:t>
            </a:r>
            <a:r>
              <a:rPr lang="ru-RU" altLang="ru-RU" sz="1300" b="0" dirty="0">
                <a:latin typeface="Times New Roman" pitchFamily="18" charset="0"/>
              </a:rPr>
              <a:t>.00,  обеденный перерыв 12.00 - 13.00</a:t>
            </a:r>
          </a:p>
        </p:txBody>
      </p:sp>
      <p:sp>
        <p:nvSpPr>
          <p:cNvPr id="34822" name="Slide Number Placeholder 5"/>
          <p:cNvSpPr txBox="1">
            <a:spLocks noGrp="1"/>
          </p:cNvSpPr>
          <p:nvPr/>
        </p:nvSpPr>
        <p:spPr bwMode="auto">
          <a:xfrm>
            <a:off x="8101013" y="6381750"/>
            <a:ext cx="90963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50008E00-1D4E-4F87-BE78-62493E222B40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31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 descr="http://fs.homegate.ru/file/266753.jpg"/>
          <p:cNvPicPr>
            <a:picLocks noGrp="1" noChangeAspect="1" noChangeArrowheads="1"/>
          </p:cNvPicPr>
          <p:nvPr>
            <p:ph type="title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428625"/>
            <a:ext cx="1862138" cy="1943100"/>
          </a:xfrm>
          <a:solidFill>
            <a:srgbClr val="000000"/>
          </a:solidFill>
        </p:spPr>
      </p:pic>
      <p:sp>
        <p:nvSpPr>
          <p:cNvPr id="9219" name="AutoShape 7"/>
          <p:cNvSpPr>
            <a:spLocks noChangeArrowheads="1"/>
          </p:cNvSpPr>
          <p:nvPr/>
        </p:nvSpPr>
        <p:spPr bwMode="auto">
          <a:xfrm>
            <a:off x="247650" y="2698750"/>
            <a:ext cx="8721725" cy="584200"/>
          </a:xfrm>
          <a:prstGeom prst="chevron">
            <a:avLst>
              <a:gd name="adj" fmla="val 373234"/>
            </a:avLst>
          </a:prstGeom>
          <a:solidFill>
            <a:srgbClr val="CCFF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 b="0">
              <a:latin typeface="Times New Roman" pitchFamily="18" charset="0"/>
            </a:endParaRPr>
          </a:p>
        </p:txBody>
      </p:sp>
      <p:sp>
        <p:nvSpPr>
          <p:cNvPr id="9220" name="AutoShape 20"/>
          <p:cNvSpPr>
            <a:spLocks noChangeArrowheads="1"/>
          </p:cNvSpPr>
          <p:nvPr/>
        </p:nvSpPr>
        <p:spPr bwMode="auto">
          <a:xfrm>
            <a:off x="5862638" y="5592763"/>
            <a:ext cx="2547937" cy="1073150"/>
          </a:xfrm>
          <a:prstGeom prst="flowChartAlternateProcess">
            <a:avLst/>
          </a:prstGeom>
          <a:solidFill>
            <a:srgbClr val="CC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 b="0">
              <a:latin typeface="Times New Roman" pitchFamily="18" charset="0"/>
            </a:endParaRPr>
          </a:p>
        </p:txBody>
      </p:sp>
      <p:sp>
        <p:nvSpPr>
          <p:cNvPr id="9221" name="AutoShape 22"/>
          <p:cNvSpPr>
            <a:spLocks noChangeArrowheads="1"/>
          </p:cNvSpPr>
          <p:nvPr/>
        </p:nvSpPr>
        <p:spPr bwMode="auto">
          <a:xfrm>
            <a:off x="8353425" y="4454525"/>
            <a:ext cx="569913" cy="1692275"/>
          </a:xfrm>
          <a:prstGeom prst="curvedLeftArrow">
            <a:avLst>
              <a:gd name="adj1" fmla="val 59387"/>
              <a:gd name="adj2" fmla="val 118774"/>
              <a:gd name="adj3" fmla="val 33333"/>
            </a:avLst>
          </a:prstGeom>
          <a:solidFill>
            <a:srgbClr val="0000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 b="0">
              <a:latin typeface="Times New Roman" pitchFamily="18" charset="0"/>
            </a:endParaRPr>
          </a:p>
        </p:txBody>
      </p:sp>
      <p:grpSp>
        <p:nvGrpSpPr>
          <p:cNvPr id="9222" name="Group 49"/>
          <p:cNvGrpSpPr>
            <a:grpSpLocks/>
          </p:cNvGrpSpPr>
          <p:nvPr/>
        </p:nvGrpSpPr>
        <p:grpSpPr bwMode="auto">
          <a:xfrm>
            <a:off x="179388" y="2663825"/>
            <a:ext cx="8174037" cy="4030663"/>
            <a:chOff x="113" y="1678"/>
            <a:chExt cx="5149" cy="2539"/>
          </a:xfrm>
        </p:grpSpPr>
        <p:sp>
          <p:nvSpPr>
            <p:cNvPr id="9226" name="Text Box 8"/>
            <p:cNvSpPr txBox="1">
              <a:spLocks noChangeArrowheads="1"/>
            </p:cNvSpPr>
            <p:nvPr/>
          </p:nvSpPr>
          <p:spPr bwMode="auto">
            <a:xfrm>
              <a:off x="1810" y="1678"/>
              <a:ext cx="2499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>
                  <a:solidFill>
                    <a:srgbClr val="008000"/>
                  </a:solidFill>
                  <a:latin typeface="Times New Roman" pitchFamily="18" charset="0"/>
                </a:rPr>
                <a:t>ЭТАПЫ БЮДЖЕТНОГО ПРОЦЕССА</a:t>
              </a: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27" name="AutoShape 10"/>
            <p:cNvSpPr>
              <a:spLocks noChangeArrowheads="1"/>
            </p:cNvSpPr>
            <p:nvPr/>
          </p:nvSpPr>
          <p:spPr bwMode="auto">
            <a:xfrm>
              <a:off x="113" y="2351"/>
              <a:ext cx="1605" cy="724"/>
            </a:xfrm>
            <a:prstGeom prst="flowChartAlternateProcess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28" name="Text Box 11"/>
            <p:cNvSpPr txBox="1">
              <a:spLocks noChangeArrowheads="1"/>
            </p:cNvSpPr>
            <p:nvPr/>
          </p:nvSpPr>
          <p:spPr bwMode="auto">
            <a:xfrm>
              <a:off x="196" y="2390"/>
              <a:ext cx="1468" cy="4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solidFill>
                    <a:srgbClr val="0000FF"/>
                  </a:solidFill>
                  <a:latin typeface="Times New Roman" pitchFamily="18" charset="0"/>
                </a:rPr>
                <a:t>1. Составление проекта бюджета</a:t>
              </a: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29" name="AutoShape 12"/>
            <p:cNvSpPr>
              <a:spLocks noChangeArrowheads="1"/>
            </p:cNvSpPr>
            <p:nvPr/>
          </p:nvSpPr>
          <p:spPr bwMode="auto">
            <a:xfrm>
              <a:off x="1904" y="2351"/>
              <a:ext cx="1605" cy="724"/>
            </a:xfrm>
            <a:prstGeom prst="flowChartAlternateProcess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30" name="Text Box 13"/>
            <p:cNvSpPr txBox="1">
              <a:spLocks noChangeArrowheads="1"/>
            </p:cNvSpPr>
            <p:nvPr/>
          </p:nvSpPr>
          <p:spPr bwMode="auto">
            <a:xfrm>
              <a:off x="1998" y="2351"/>
              <a:ext cx="1468" cy="4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solidFill>
                    <a:srgbClr val="0000FF"/>
                  </a:solidFill>
                  <a:latin typeface="Times New Roman" pitchFamily="18" charset="0"/>
                </a:rPr>
                <a:t>2. Рассмотрение проекта бюджета</a:t>
              </a: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31" name="AutoShape 15"/>
            <p:cNvSpPr>
              <a:spLocks noChangeArrowheads="1"/>
            </p:cNvSpPr>
            <p:nvPr/>
          </p:nvSpPr>
          <p:spPr bwMode="auto">
            <a:xfrm>
              <a:off x="3657" y="2351"/>
              <a:ext cx="1605" cy="724"/>
            </a:xfrm>
            <a:prstGeom prst="flowChartAlternateProcess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32" name="Text Box 16"/>
            <p:cNvSpPr txBox="1">
              <a:spLocks noChangeArrowheads="1"/>
            </p:cNvSpPr>
            <p:nvPr/>
          </p:nvSpPr>
          <p:spPr bwMode="auto">
            <a:xfrm>
              <a:off x="3740" y="2390"/>
              <a:ext cx="1468" cy="4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solidFill>
                    <a:srgbClr val="0000FF"/>
                  </a:solidFill>
                  <a:latin typeface="Times New Roman" pitchFamily="18" charset="0"/>
                </a:rPr>
                <a:t>3. Утверждение бюджета</a:t>
              </a: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33" name="AutoShape 17"/>
            <p:cNvSpPr>
              <a:spLocks noChangeArrowheads="1"/>
            </p:cNvSpPr>
            <p:nvPr/>
          </p:nvSpPr>
          <p:spPr bwMode="auto">
            <a:xfrm>
              <a:off x="1373" y="3075"/>
              <a:ext cx="796" cy="168"/>
            </a:xfrm>
            <a:prstGeom prst="curvedUpArrow">
              <a:avLst>
                <a:gd name="adj1" fmla="val 94762"/>
                <a:gd name="adj2" fmla="val 189524"/>
                <a:gd name="adj3" fmla="val 33333"/>
              </a:avLst>
            </a:prstGeom>
            <a:solidFill>
              <a:srgbClr val="0000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34" name="AutoShape 18"/>
            <p:cNvSpPr>
              <a:spLocks noChangeArrowheads="1"/>
            </p:cNvSpPr>
            <p:nvPr/>
          </p:nvSpPr>
          <p:spPr bwMode="auto">
            <a:xfrm>
              <a:off x="3251" y="3075"/>
              <a:ext cx="796" cy="168"/>
            </a:xfrm>
            <a:prstGeom prst="curvedUpArrow">
              <a:avLst>
                <a:gd name="adj1" fmla="val 94762"/>
                <a:gd name="adj2" fmla="val 189524"/>
                <a:gd name="adj3" fmla="val 33333"/>
              </a:avLst>
            </a:prstGeom>
            <a:solidFill>
              <a:srgbClr val="0000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35" name="Text Box 21"/>
            <p:cNvSpPr txBox="1">
              <a:spLocks noChangeArrowheads="1"/>
            </p:cNvSpPr>
            <p:nvPr/>
          </p:nvSpPr>
          <p:spPr bwMode="auto">
            <a:xfrm>
              <a:off x="3776" y="3562"/>
              <a:ext cx="1468" cy="4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solidFill>
                    <a:srgbClr val="0000FF"/>
                  </a:solidFill>
                  <a:latin typeface="Times New Roman" pitchFamily="18" charset="0"/>
                </a:rPr>
                <a:t>4. Исполнение бюджета</a:t>
              </a: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36" name="AutoShape 24"/>
            <p:cNvSpPr>
              <a:spLocks noChangeArrowheads="1"/>
            </p:cNvSpPr>
            <p:nvPr/>
          </p:nvSpPr>
          <p:spPr bwMode="auto">
            <a:xfrm>
              <a:off x="1904" y="3523"/>
              <a:ext cx="1605" cy="694"/>
            </a:xfrm>
            <a:prstGeom prst="flowChartAlternateProcess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37" name="Text Box 25"/>
            <p:cNvSpPr txBox="1">
              <a:spLocks noChangeArrowheads="1"/>
            </p:cNvSpPr>
            <p:nvPr/>
          </p:nvSpPr>
          <p:spPr bwMode="auto">
            <a:xfrm>
              <a:off x="1987" y="3560"/>
              <a:ext cx="1468" cy="4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solidFill>
                    <a:srgbClr val="0000FF"/>
                  </a:solidFill>
                  <a:latin typeface="Times New Roman" pitchFamily="18" charset="0"/>
                </a:rPr>
                <a:t>5. Формирование отчета об исполнении бюджета</a:t>
              </a: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38" name="AutoShape 26"/>
            <p:cNvSpPr>
              <a:spLocks noChangeArrowheads="1"/>
            </p:cNvSpPr>
            <p:nvPr/>
          </p:nvSpPr>
          <p:spPr bwMode="auto">
            <a:xfrm rot="10800000">
              <a:off x="3115" y="3355"/>
              <a:ext cx="795" cy="168"/>
            </a:xfrm>
            <a:prstGeom prst="curvedUpArrow">
              <a:avLst>
                <a:gd name="adj1" fmla="val 94643"/>
                <a:gd name="adj2" fmla="val 189286"/>
                <a:gd name="adj3" fmla="val 33333"/>
              </a:avLst>
            </a:prstGeom>
            <a:solidFill>
              <a:srgbClr val="0000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10800000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39" name="AutoShape 28"/>
            <p:cNvSpPr>
              <a:spLocks noChangeArrowheads="1"/>
            </p:cNvSpPr>
            <p:nvPr/>
          </p:nvSpPr>
          <p:spPr bwMode="auto">
            <a:xfrm>
              <a:off x="113" y="3523"/>
              <a:ext cx="1605" cy="682"/>
            </a:xfrm>
            <a:prstGeom prst="flowChartAlternateProcess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40" name="Text Box 29"/>
            <p:cNvSpPr txBox="1">
              <a:spLocks noChangeArrowheads="1"/>
            </p:cNvSpPr>
            <p:nvPr/>
          </p:nvSpPr>
          <p:spPr bwMode="auto">
            <a:xfrm>
              <a:off x="196" y="3560"/>
              <a:ext cx="1468" cy="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solidFill>
                    <a:srgbClr val="0000FF"/>
                  </a:solidFill>
                  <a:latin typeface="Times New Roman" pitchFamily="18" charset="0"/>
                </a:rPr>
                <a:t>6. Муниципальный финансовый контроль</a:t>
              </a: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41" name="AutoShape 30"/>
            <p:cNvSpPr>
              <a:spLocks noChangeArrowheads="1"/>
            </p:cNvSpPr>
            <p:nvPr/>
          </p:nvSpPr>
          <p:spPr bwMode="auto">
            <a:xfrm rot="10800000">
              <a:off x="1402" y="3355"/>
              <a:ext cx="796" cy="168"/>
            </a:xfrm>
            <a:prstGeom prst="curvedUpArrow">
              <a:avLst>
                <a:gd name="adj1" fmla="val 94762"/>
                <a:gd name="adj2" fmla="val 189524"/>
                <a:gd name="adj3" fmla="val 33333"/>
              </a:avLst>
            </a:prstGeom>
            <a:solidFill>
              <a:srgbClr val="0000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10800000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</p:grpSp>
      <p:sp>
        <p:nvSpPr>
          <p:cNvPr id="9223" name="Text Box 31"/>
          <p:cNvSpPr txBox="1">
            <a:spLocks noChangeArrowheads="1"/>
          </p:cNvSpPr>
          <p:nvPr/>
        </p:nvSpPr>
        <p:spPr bwMode="auto">
          <a:xfrm>
            <a:off x="2460625" y="438150"/>
            <a:ext cx="4522788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3600" b="0">
                <a:solidFill>
                  <a:srgbClr val="008000"/>
                </a:solidFill>
                <a:latin typeface="Times New Roman" pitchFamily="18" charset="0"/>
              </a:rPr>
              <a:t> что такое бюджетный процесс?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 b="0">
              <a:latin typeface="Times New Roman" pitchFamily="18" charset="0"/>
            </a:endParaRPr>
          </a:p>
        </p:txBody>
      </p:sp>
      <p:sp>
        <p:nvSpPr>
          <p:cNvPr id="9224" name="Text Box 32"/>
          <p:cNvSpPr txBox="1">
            <a:spLocks noChangeArrowheads="1"/>
          </p:cNvSpPr>
          <p:nvPr/>
        </p:nvSpPr>
        <p:spPr bwMode="auto">
          <a:xfrm>
            <a:off x="247650" y="1819275"/>
            <a:ext cx="874395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>
                <a:solidFill>
                  <a:srgbClr val="0000FF"/>
                </a:solidFill>
                <a:latin typeface="Times New Roman" pitchFamily="18" charset="0"/>
              </a:rPr>
              <a:t>       Бюджетный процесс - ежегодное формирование и исполнение бюджета</a:t>
            </a:r>
            <a:endParaRPr lang="ru-RU" altLang="ru-RU" sz="1400" b="0">
              <a:latin typeface="Times New Roman" pitchFamily="18" charset="0"/>
            </a:endParaRPr>
          </a:p>
        </p:txBody>
      </p:sp>
      <p:sp>
        <p:nvSpPr>
          <p:cNvPr id="9225" name="Slide Number Placeholder 5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54FDC4DE-8490-48C7-BB6D-8A9CD821CDAB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4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6" descr="money_6d42b05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569571"/>
            <a:ext cx="2030413" cy="1786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243" name="Group 27"/>
          <p:cNvGrpSpPr>
            <a:grpSpLocks/>
          </p:cNvGrpSpPr>
          <p:nvPr/>
        </p:nvGrpSpPr>
        <p:grpSpPr bwMode="auto">
          <a:xfrm>
            <a:off x="468313" y="260350"/>
            <a:ext cx="8281987" cy="6192838"/>
            <a:chOff x="476" y="164"/>
            <a:chExt cx="5217" cy="3901"/>
          </a:xfrm>
        </p:grpSpPr>
        <p:sp>
          <p:nvSpPr>
            <p:cNvPr id="10245" name="Rectangle 4"/>
            <p:cNvSpPr>
              <a:spLocks noChangeArrowheads="1"/>
            </p:cNvSpPr>
            <p:nvPr/>
          </p:nvSpPr>
          <p:spPr bwMode="auto">
            <a:xfrm>
              <a:off x="1519" y="164"/>
              <a:ext cx="4037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800">
                <a:solidFill>
                  <a:srgbClr val="000066"/>
                </a:solidFill>
                <a:latin typeface="Times New Roman" pitchFamily="18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>
                  <a:solidFill>
                    <a:srgbClr val="000066"/>
                  </a:solidFill>
                  <a:latin typeface="Times New Roman" pitchFamily="18" charset="0"/>
                </a:rPr>
                <a:t>Доходы бюджета – это безвозмездные и безвозвратные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>
                  <a:solidFill>
                    <a:srgbClr val="000066"/>
                  </a:solidFill>
                  <a:latin typeface="Times New Roman" pitchFamily="18" charset="0"/>
                </a:rPr>
                <a:t>поступления денежных средств в бюджет.</a:t>
              </a:r>
            </a:p>
          </p:txBody>
        </p:sp>
        <p:sp>
          <p:nvSpPr>
            <p:cNvPr id="10246" name="AutoShape 12"/>
            <p:cNvSpPr>
              <a:spLocks noChangeArrowheads="1"/>
            </p:cNvSpPr>
            <p:nvPr/>
          </p:nvSpPr>
          <p:spPr bwMode="auto">
            <a:xfrm>
              <a:off x="2426" y="981"/>
              <a:ext cx="2495" cy="317"/>
            </a:xfrm>
            <a:prstGeom prst="flowChartAlternateProcess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>
                  <a:solidFill>
                    <a:schemeClr val="bg1"/>
                  </a:solidFill>
                  <a:latin typeface="Times New Roman" pitchFamily="18" charset="0"/>
                </a:rPr>
                <a:t>Доходы бюджета</a:t>
              </a:r>
            </a:p>
          </p:txBody>
        </p:sp>
        <p:sp>
          <p:nvSpPr>
            <p:cNvPr id="10247" name="AutoShape 13"/>
            <p:cNvSpPr>
              <a:spLocks noChangeArrowheads="1"/>
            </p:cNvSpPr>
            <p:nvPr/>
          </p:nvSpPr>
          <p:spPr bwMode="auto">
            <a:xfrm>
              <a:off x="476" y="1480"/>
              <a:ext cx="1679" cy="317"/>
            </a:xfrm>
            <a:prstGeom prst="flowChartAlternateProcess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solidFill>
                    <a:schemeClr val="bg1"/>
                  </a:solidFill>
                  <a:latin typeface="Times New Roman" pitchFamily="18" charset="0"/>
                </a:rPr>
                <a:t>Налоговые доходы</a:t>
              </a:r>
            </a:p>
          </p:txBody>
        </p:sp>
        <p:sp>
          <p:nvSpPr>
            <p:cNvPr id="10248" name="AutoShape 14"/>
            <p:cNvSpPr>
              <a:spLocks noChangeArrowheads="1"/>
            </p:cNvSpPr>
            <p:nvPr/>
          </p:nvSpPr>
          <p:spPr bwMode="auto">
            <a:xfrm>
              <a:off x="2245" y="1480"/>
              <a:ext cx="1679" cy="317"/>
            </a:xfrm>
            <a:prstGeom prst="flowChartAlternateProcess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solidFill>
                    <a:schemeClr val="bg1"/>
                  </a:solidFill>
                  <a:latin typeface="Times New Roman" pitchFamily="18" charset="0"/>
                </a:rPr>
                <a:t>Неналоговые доходы</a:t>
              </a:r>
            </a:p>
          </p:txBody>
        </p:sp>
        <p:sp>
          <p:nvSpPr>
            <p:cNvPr id="10249" name="AutoShape 15"/>
            <p:cNvSpPr>
              <a:spLocks noChangeArrowheads="1"/>
            </p:cNvSpPr>
            <p:nvPr/>
          </p:nvSpPr>
          <p:spPr bwMode="auto">
            <a:xfrm>
              <a:off x="4014" y="1480"/>
              <a:ext cx="1679" cy="317"/>
            </a:xfrm>
            <a:prstGeom prst="flowChartAlternateProcess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solidFill>
                    <a:schemeClr val="bg1"/>
                  </a:solidFill>
                  <a:latin typeface="Times New Roman" pitchFamily="18" charset="0"/>
                </a:rPr>
                <a:t>Безвозмездные поступления</a:t>
              </a:r>
            </a:p>
          </p:txBody>
        </p:sp>
        <p:sp>
          <p:nvSpPr>
            <p:cNvPr id="10250" name="AutoShape 16"/>
            <p:cNvSpPr>
              <a:spLocks noChangeArrowheads="1"/>
            </p:cNvSpPr>
            <p:nvPr/>
          </p:nvSpPr>
          <p:spPr bwMode="auto">
            <a:xfrm>
              <a:off x="476" y="1797"/>
              <a:ext cx="1678" cy="2268"/>
            </a:xfrm>
            <a:prstGeom prst="flowChartAlternateProcess">
              <a:avLst/>
            </a:prstGeom>
            <a:solidFill>
              <a:srgbClr val="FF9933"/>
            </a:solidFill>
            <a:ln w="9525">
              <a:solidFill>
                <a:srgbClr val="C0C0C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Поступления от уплаты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налогов, установленных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Налоговым кодексом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Российской Федерации,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например: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- акцизы;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- налог на доходы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физических лиц;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- другие налоги.</a:t>
              </a:r>
            </a:p>
          </p:txBody>
        </p:sp>
        <p:sp>
          <p:nvSpPr>
            <p:cNvPr id="10251" name="AutoShape 17"/>
            <p:cNvSpPr>
              <a:spLocks noChangeArrowheads="1"/>
            </p:cNvSpPr>
            <p:nvPr/>
          </p:nvSpPr>
          <p:spPr bwMode="auto">
            <a:xfrm>
              <a:off x="2245" y="1797"/>
              <a:ext cx="1678" cy="2268"/>
            </a:xfrm>
            <a:prstGeom prst="flowChartAlternateProcess">
              <a:avLst/>
            </a:prstGeom>
            <a:solidFill>
              <a:srgbClr val="FF9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Поступления от уплаты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других платежей и сборов,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установленных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Законодательством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Российской Федерации,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а также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штрафов за нарушение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законодательства,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например: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-доходы от использования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муниципального имущества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и земли;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- штрафные санкции;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- другие.</a:t>
              </a:r>
            </a:p>
          </p:txBody>
        </p:sp>
        <p:sp>
          <p:nvSpPr>
            <p:cNvPr id="10252" name="AutoShape 18"/>
            <p:cNvSpPr>
              <a:spLocks noChangeArrowheads="1"/>
            </p:cNvSpPr>
            <p:nvPr/>
          </p:nvSpPr>
          <p:spPr bwMode="auto">
            <a:xfrm>
              <a:off x="4014" y="1797"/>
              <a:ext cx="1678" cy="2268"/>
            </a:xfrm>
            <a:prstGeom prst="flowChartAlternateProcess">
              <a:avLst/>
            </a:prstGeom>
            <a:solidFill>
              <a:srgbClr val="FF9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Поступления от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других бюджетов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бюджетной системы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(межбюджетные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трансферты),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организаций,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граждан (кроме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налоговых и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неналоговых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доходов).</a:t>
              </a:r>
            </a:p>
          </p:txBody>
        </p:sp>
        <p:sp>
          <p:nvSpPr>
            <p:cNvPr id="10253" name="Line 21"/>
            <p:cNvSpPr>
              <a:spLocks noChangeShapeType="1"/>
            </p:cNvSpPr>
            <p:nvPr/>
          </p:nvSpPr>
          <p:spPr bwMode="auto">
            <a:xfrm>
              <a:off x="3651" y="1298"/>
              <a:ext cx="0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54" name="Line 22"/>
            <p:cNvSpPr>
              <a:spLocks noChangeShapeType="1"/>
            </p:cNvSpPr>
            <p:nvPr/>
          </p:nvSpPr>
          <p:spPr bwMode="auto">
            <a:xfrm flipH="1">
              <a:off x="1292" y="1389"/>
              <a:ext cx="235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55" name="Line 23"/>
            <p:cNvSpPr>
              <a:spLocks noChangeShapeType="1"/>
            </p:cNvSpPr>
            <p:nvPr/>
          </p:nvSpPr>
          <p:spPr bwMode="auto">
            <a:xfrm>
              <a:off x="1292" y="1389"/>
              <a:ext cx="0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56" name="Line 24"/>
            <p:cNvSpPr>
              <a:spLocks noChangeShapeType="1"/>
            </p:cNvSpPr>
            <p:nvPr/>
          </p:nvSpPr>
          <p:spPr bwMode="auto">
            <a:xfrm>
              <a:off x="3651" y="1389"/>
              <a:ext cx="127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57" name="Line 25"/>
            <p:cNvSpPr>
              <a:spLocks noChangeShapeType="1"/>
            </p:cNvSpPr>
            <p:nvPr/>
          </p:nvSpPr>
          <p:spPr bwMode="auto">
            <a:xfrm>
              <a:off x="4921" y="1389"/>
              <a:ext cx="0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58" name="Line 26"/>
            <p:cNvSpPr>
              <a:spLocks noChangeShapeType="1"/>
            </p:cNvSpPr>
            <p:nvPr/>
          </p:nvSpPr>
          <p:spPr bwMode="auto">
            <a:xfrm>
              <a:off x="3107" y="1389"/>
              <a:ext cx="0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0244" name="Slide Number Placeholder 5"/>
          <p:cNvSpPr txBox="1">
            <a:spLocks noGrp="1"/>
          </p:cNvSpPr>
          <p:nvPr/>
        </p:nvSpPr>
        <p:spPr bwMode="auto">
          <a:xfrm>
            <a:off x="8748713" y="6492875"/>
            <a:ext cx="39528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6F27B285-4D3D-451A-8C80-68F81D618639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5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6" name="Group 5"/>
          <p:cNvGrpSpPr>
            <a:grpSpLocks noChangeAspect="1"/>
          </p:cNvGrpSpPr>
          <p:nvPr/>
        </p:nvGrpSpPr>
        <p:grpSpPr bwMode="auto">
          <a:xfrm>
            <a:off x="0" y="765175"/>
            <a:ext cx="9144000" cy="6092825"/>
            <a:chOff x="4603" y="8855"/>
            <a:chExt cx="7669" cy="4654"/>
          </a:xfrm>
        </p:grpSpPr>
        <p:sp>
          <p:nvSpPr>
            <p:cNvPr id="11270" name="AutoShape 6"/>
            <p:cNvSpPr>
              <a:spLocks noChangeAspect="1" noChangeArrowheads="1"/>
            </p:cNvSpPr>
            <p:nvPr/>
          </p:nvSpPr>
          <p:spPr bwMode="auto">
            <a:xfrm>
              <a:off x="4603" y="8855"/>
              <a:ext cx="7669" cy="4654"/>
            </a:xfrm>
            <a:prstGeom prst="rect">
              <a:avLst/>
            </a:prstGeom>
            <a:solidFill>
              <a:srgbClr val="CC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grpSp>
          <p:nvGrpSpPr>
            <p:cNvPr id="11271" name="Group 7"/>
            <p:cNvGrpSpPr>
              <a:grpSpLocks/>
            </p:cNvGrpSpPr>
            <p:nvPr/>
          </p:nvGrpSpPr>
          <p:grpSpPr bwMode="auto">
            <a:xfrm>
              <a:off x="4727" y="12001"/>
              <a:ext cx="7200" cy="1081"/>
              <a:chOff x="4776" y="9200"/>
              <a:chExt cx="7200" cy="1080"/>
            </a:xfrm>
          </p:grpSpPr>
          <p:sp>
            <p:nvSpPr>
              <p:cNvPr id="11282" name="AutoShape 8"/>
              <p:cNvSpPr>
                <a:spLocks noChangeArrowheads="1"/>
              </p:cNvSpPr>
              <p:nvPr/>
            </p:nvSpPr>
            <p:spPr bwMode="auto">
              <a:xfrm>
                <a:off x="4776" y="9200"/>
                <a:ext cx="7200" cy="990"/>
              </a:xfrm>
              <a:prstGeom prst="flowChartTerminator">
                <a:avLst/>
              </a:prstGeom>
              <a:solidFill>
                <a:srgbClr val="FFCC9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400" b="0">
                  <a:latin typeface="Times New Roman" pitchFamily="18" charset="0"/>
                </a:endParaRPr>
              </a:p>
            </p:txBody>
          </p:sp>
          <p:sp>
            <p:nvSpPr>
              <p:cNvPr id="11283" name="Text Box 9"/>
              <p:cNvSpPr txBox="1">
                <a:spLocks noChangeArrowheads="1"/>
              </p:cNvSpPr>
              <p:nvPr/>
            </p:nvSpPr>
            <p:spPr bwMode="auto">
              <a:xfrm>
                <a:off x="5316" y="9290"/>
                <a:ext cx="2070" cy="9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6067" tIns="48034" rIns="96067" bIns="48034"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400" b="0">
                    <a:latin typeface="Times New Roman" pitchFamily="18" charset="0"/>
                  </a:rPr>
                  <a:t>Предоставляются на условиях долевого софинансирования расходов других бюджетов</a:t>
                </a:r>
              </a:p>
            </p:txBody>
          </p:sp>
          <p:sp>
            <p:nvSpPr>
              <p:cNvPr id="11284" name="Text Box 10"/>
              <p:cNvSpPr txBox="1">
                <a:spLocks noChangeArrowheads="1"/>
              </p:cNvSpPr>
              <p:nvPr/>
            </p:nvSpPr>
            <p:spPr bwMode="auto">
              <a:xfrm>
                <a:off x="9366" y="9286"/>
                <a:ext cx="2160" cy="8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6067" tIns="48034" rIns="96067" bIns="48034"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400" b="0">
                  <a:latin typeface="Times New Roman" pitchFamily="18" charset="0"/>
                </a:endParaRPr>
              </a:p>
            </p:txBody>
          </p:sp>
          <p:sp>
            <p:nvSpPr>
              <p:cNvPr id="11285" name="AutoShape 11" descr="Водяные капли"/>
              <p:cNvSpPr>
                <a:spLocks noChangeArrowheads="1"/>
              </p:cNvSpPr>
              <p:nvPr/>
            </p:nvSpPr>
            <p:spPr bwMode="auto">
              <a:xfrm>
                <a:off x="7386" y="9200"/>
                <a:ext cx="1980" cy="1080"/>
              </a:xfrm>
              <a:prstGeom prst="flowChartMagneticDisk">
                <a:avLst/>
              </a:prstGeom>
              <a:blipFill dpi="0" rotWithShape="1">
                <a:blip r:embed="rId2"/>
                <a:srcRect/>
                <a:tile tx="0" ty="0" sx="100000" sy="100000" flip="none" algn="tl"/>
              </a:blip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lIns="96067" tIns="48034" rIns="96067" bIns="48034"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500">
                    <a:latin typeface="Times New Roman" pitchFamily="18" charset="0"/>
                  </a:rPr>
                  <a:t>Субсидии (от латинского «</a:t>
                </a:r>
                <a:r>
                  <a:rPr lang="en-US" altLang="ru-RU" sz="1500">
                    <a:latin typeface="Times New Roman" pitchFamily="18" charset="0"/>
                  </a:rPr>
                  <a:t>Subsidium</a:t>
                </a:r>
                <a:r>
                  <a:rPr lang="ru-RU" altLang="ru-RU" sz="1500">
                    <a:latin typeface="Times New Roman" pitchFamily="18" charset="0"/>
                  </a:rPr>
                  <a:t>»-поддержка)</a:t>
                </a:r>
                <a:endParaRPr lang="ru-RU" altLang="ru-RU" sz="1500" b="0">
                  <a:latin typeface="Times New Roman" pitchFamily="18" charset="0"/>
                </a:endParaRPr>
              </a:p>
            </p:txBody>
          </p:sp>
        </p:grpSp>
        <p:grpSp>
          <p:nvGrpSpPr>
            <p:cNvPr id="11272" name="Group 12"/>
            <p:cNvGrpSpPr>
              <a:grpSpLocks/>
            </p:cNvGrpSpPr>
            <p:nvPr/>
          </p:nvGrpSpPr>
          <p:grpSpPr bwMode="auto">
            <a:xfrm>
              <a:off x="4776" y="9358"/>
              <a:ext cx="7200" cy="1029"/>
              <a:chOff x="4776" y="9616"/>
              <a:chExt cx="7200" cy="1029"/>
            </a:xfrm>
          </p:grpSpPr>
          <p:sp>
            <p:nvSpPr>
              <p:cNvPr id="11278" name="AutoShape 13"/>
              <p:cNvSpPr>
                <a:spLocks noChangeArrowheads="1"/>
              </p:cNvSpPr>
              <p:nvPr/>
            </p:nvSpPr>
            <p:spPr bwMode="auto">
              <a:xfrm>
                <a:off x="4776" y="9616"/>
                <a:ext cx="7200" cy="943"/>
              </a:xfrm>
              <a:prstGeom prst="flowChartTerminator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400" b="0">
                  <a:latin typeface="Times New Roman" pitchFamily="18" charset="0"/>
                </a:endParaRPr>
              </a:p>
            </p:txBody>
          </p:sp>
          <p:sp>
            <p:nvSpPr>
              <p:cNvPr id="11279" name="AutoShape 14" descr="Водяные капли"/>
              <p:cNvSpPr>
                <a:spLocks noChangeArrowheads="1"/>
              </p:cNvSpPr>
              <p:nvPr/>
            </p:nvSpPr>
            <p:spPr bwMode="auto">
              <a:xfrm>
                <a:off x="7386" y="9616"/>
                <a:ext cx="1885" cy="1029"/>
              </a:xfrm>
              <a:prstGeom prst="flowChartMagneticDisk">
                <a:avLst/>
              </a:prstGeom>
              <a:blipFill dpi="0" rotWithShape="1">
                <a:blip r:embed="rId2"/>
                <a:srcRect/>
                <a:tile tx="0" ty="0" sx="100000" sy="100000" flip="none" algn="tl"/>
              </a:blip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400">
                    <a:latin typeface="Times New Roman" pitchFamily="18" charset="0"/>
                  </a:rPr>
                  <a:t>Дотации (от латинского «</a:t>
                </a:r>
                <a:r>
                  <a:rPr lang="en-US" altLang="ru-RU" sz="1400">
                    <a:latin typeface="Times New Roman" pitchFamily="18" charset="0"/>
                  </a:rPr>
                  <a:t>Dotatio</a:t>
                </a:r>
                <a:r>
                  <a:rPr lang="ru-RU" altLang="ru-RU" sz="1400">
                    <a:latin typeface="Times New Roman" pitchFamily="18" charset="0"/>
                  </a:rPr>
                  <a:t>»-дар, пожертвование)</a:t>
                </a:r>
              </a:p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400" b="0">
                  <a:latin typeface="Times New Roman" pitchFamily="18" charset="0"/>
                </a:endParaRPr>
              </a:p>
            </p:txBody>
          </p:sp>
          <p:sp>
            <p:nvSpPr>
              <p:cNvPr id="11280" name="Text Box 15"/>
              <p:cNvSpPr txBox="1">
                <a:spLocks noChangeAspect="1" noChangeArrowheads="1"/>
              </p:cNvSpPr>
              <p:nvPr/>
            </p:nvSpPr>
            <p:spPr bwMode="auto">
              <a:xfrm>
                <a:off x="5209" y="9616"/>
                <a:ext cx="2228" cy="9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400" b="0">
                    <a:latin typeface="Times New Roman" pitchFamily="18" charset="0"/>
                  </a:rPr>
                  <a:t>Предоставляются на безвозмездной и безвозвратной основе без установления направлений и (или) условий их использования</a:t>
                </a:r>
              </a:p>
            </p:txBody>
          </p:sp>
          <p:sp>
            <p:nvSpPr>
              <p:cNvPr id="11281" name="Text Box 16"/>
              <p:cNvSpPr txBox="1">
                <a:spLocks noChangeArrowheads="1"/>
              </p:cNvSpPr>
              <p:nvPr/>
            </p:nvSpPr>
            <p:spPr bwMode="auto">
              <a:xfrm>
                <a:off x="9322" y="9616"/>
                <a:ext cx="2057" cy="7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400" b="0">
                    <a:latin typeface="Times New Roman" pitchFamily="18" charset="0"/>
                  </a:rPr>
                  <a:t>Вы даете своему ребенку деньги на «карманные расходы»</a:t>
                </a:r>
              </a:p>
            </p:txBody>
          </p:sp>
        </p:grpSp>
        <p:sp>
          <p:nvSpPr>
            <p:cNvPr id="11273" name="AutoShape 17"/>
            <p:cNvSpPr>
              <a:spLocks noChangeArrowheads="1"/>
            </p:cNvSpPr>
            <p:nvPr/>
          </p:nvSpPr>
          <p:spPr bwMode="auto">
            <a:xfrm>
              <a:off x="4776" y="10665"/>
              <a:ext cx="7151" cy="943"/>
            </a:xfrm>
            <a:prstGeom prst="flowChartTerminator">
              <a:avLst/>
            </a:prstGeom>
            <a:solidFill>
              <a:srgbClr val="99CC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grpSp>
          <p:nvGrpSpPr>
            <p:cNvPr id="11274" name="Group 18"/>
            <p:cNvGrpSpPr>
              <a:grpSpLocks/>
            </p:cNvGrpSpPr>
            <p:nvPr/>
          </p:nvGrpSpPr>
          <p:grpSpPr bwMode="auto">
            <a:xfrm>
              <a:off x="5034" y="10665"/>
              <a:ext cx="6280" cy="1029"/>
              <a:chOff x="5047" y="10665"/>
              <a:chExt cx="6280" cy="1029"/>
            </a:xfrm>
          </p:grpSpPr>
          <p:sp>
            <p:nvSpPr>
              <p:cNvPr id="11275" name="AutoShape 19" descr="Водяные капли"/>
              <p:cNvSpPr>
                <a:spLocks noChangeArrowheads="1"/>
              </p:cNvSpPr>
              <p:nvPr/>
            </p:nvSpPr>
            <p:spPr bwMode="auto">
              <a:xfrm>
                <a:off x="7361" y="10665"/>
                <a:ext cx="1886" cy="1029"/>
              </a:xfrm>
              <a:prstGeom prst="flowChartMagneticDisk">
                <a:avLst/>
              </a:prstGeom>
              <a:blipFill dpi="0" rotWithShape="1">
                <a:blip r:embed="rId2"/>
                <a:srcRect/>
                <a:tile tx="0" ty="0" sx="100000" sy="100000" flip="none" algn="tl"/>
              </a:blip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400">
                    <a:latin typeface="Times New Roman" pitchFamily="18" charset="0"/>
                  </a:rPr>
                  <a:t>Субвенции (от латинского «</a:t>
                </a:r>
                <a:r>
                  <a:rPr lang="en-US" altLang="ru-RU" sz="1400">
                    <a:latin typeface="Times New Roman" pitchFamily="18" charset="0"/>
                  </a:rPr>
                  <a:t>Subvenire</a:t>
                </a:r>
                <a:r>
                  <a:rPr lang="ru-RU" altLang="ru-RU" sz="1400">
                    <a:latin typeface="Times New Roman" pitchFamily="18" charset="0"/>
                  </a:rPr>
                  <a:t>»-приходить на помощь)</a:t>
                </a:r>
                <a:endParaRPr lang="ru-RU" altLang="ru-RU" sz="1400" b="0">
                  <a:latin typeface="Times New Roman" pitchFamily="18" charset="0"/>
                </a:endParaRPr>
              </a:p>
            </p:txBody>
          </p:sp>
          <p:sp>
            <p:nvSpPr>
              <p:cNvPr id="11276" name="Text Box 20"/>
              <p:cNvSpPr txBox="1">
                <a:spLocks noChangeAspect="1" noChangeArrowheads="1"/>
              </p:cNvSpPr>
              <p:nvPr/>
            </p:nvSpPr>
            <p:spPr bwMode="auto">
              <a:xfrm>
                <a:off x="5047" y="10751"/>
                <a:ext cx="2314" cy="85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400" b="0">
                    <a:latin typeface="Times New Roman" pitchFamily="18" charset="0"/>
                  </a:rPr>
                  <a:t>       Предоставляются на финансирование «переданных» полномочий другим публично-правовым образованиям</a:t>
                </a:r>
              </a:p>
            </p:txBody>
          </p:sp>
          <p:sp>
            <p:nvSpPr>
              <p:cNvPr id="11277" name="Text Box 21"/>
              <p:cNvSpPr txBox="1">
                <a:spLocks noChangeArrowheads="1"/>
              </p:cNvSpPr>
              <p:nvPr/>
            </p:nvSpPr>
            <p:spPr bwMode="auto">
              <a:xfrm>
                <a:off x="9271" y="10751"/>
                <a:ext cx="2056" cy="7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400" b="0">
                    <a:latin typeface="Times New Roman" pitchFamily="18" charset="0"/>
                  </a:rPr>
                  <a:t>Вы даете своему ребенку деньги и посылаете его в магазин купить продукты строго по списку</a:t>
                </a:r>
              </a:p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400" b="0">
                  <a:latin typeface="Times New Roman" pitchFamily="18" charset="0"/>
                </a:endParaRPr>
              </a:p>
            </p:txBody>
          </p:sp>
        </p:grpSp>
      </p:grpSp>
      <p:sp>
        <p:nvSpPr>
          <p:cNvPr id="11267" name="Slide Number Placeholder 5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C1C280C7-457F-49BD-8278-42F46D1ED27B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6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11268" name="Rectangle 21"/>
          <p:cNvSpPr>
            <a:spLocks noChangeArrowheads="1"/>
          </p:cNvSpPr>
          <p:nvPr/>
        </p:nvSpPr>
        <p:spPr bwMode="auto">
          <a:xfrm>
            <a:off x="5651500" y="5013325"/>
            <a:ext cx="2736850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b="0">
                <a:latin typeface="Times New Roman" pitchFamily="18" charset="0"/>
              </a:rPr>
              <a:t>Вы «добавляете» средства, чтобы ваш ребенок купил себе новый телефон, если остальные он накопил сам</a:t>
            </a:r>
          </a:p>
        </p:txBody>
      </p:sp>
      <p:sp>
        <p:nvSpPr>
          <p:cNvPr id="11269" name="WordArt 4"/>
          <p:cNvSpPr>
            <a:spLocks noChangeArrowheads="1" noChangeShapeType="1" noTextEdit="1"/>
          </p:cNvSpPr>
          <p:nvPr/>
        </p:nvSpPr>
        <p:spPr bwMode="auto">
          <a:xfrm>
            <a:off x="817563" y="484188"/>
            <a:ext cx="7572375" cy="5905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l"/>
            <a:r>
              <a:rPr lang="ru-RU" sz="2000" kern="1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solidFill>
                  <a:srgbClr val="008000"/>
                </a:solidFill>
                <a:latin typeface="Times New Roman"/>
                <a:cs typeface="Times New Roman"/>
              </a:rPr>
              <a:t>Виды финансовой помощи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1" descr="http://dnews.donetsk.ua/storage/fotos/2010/08/27/128289415521289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000" y="653061"/>
            <a:ext cx="3105350" cy="19234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AutoShape 26"/>
          <p:cNvSpPr>
            <a:spLocks noChangeArrowheads="1"/>
          </p:cNvSpPr>
          <p:nvPr/>
        </p:nvSpPr>
        <p:spPr bwMode="auto">
          <a:xfrm>
            <a:off x="133350" y="2782888"/>
            <a:ext cx="8896350" cy="587375"/>
          </a:xfrm>
          <a:prstGeom prst="flowChartAlternate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>
                <a:solidFill>
                  <a:schemeClr val="bg1"/>
                </a:solidFill>
                <a:latin typeface="Times New Roman" pitchFamily="18" charset="0"/>
              </a:rPr>
              <a:t>Разделы классификации расходов бюджета</a:t>
            </a:r>
          </a:p>
        </p:txBody>
      </p:sp>
      <p:grpSp>
        <p:nvGrpSpPr>
          <p:cNvPr id="12292" name="Group 100"/>
          <p:cNvGrpSpPr>
            <a:grpSpLocks/>
          </p:cNvGrpSpPr>
          <p:nvPr/>
        </p:nvGrpSpPr>
        <p:grpSpPr bwMode="auto">
          <a:xfrm>
            <a:off x="0" y="370608"/>
            <a:ext cx="8878888" cy="5366617"/>
            <a:chOff x="0" y="152"/>
            <a:chExt cx="5675" cy="3686"/>
          </a:xfrm>
        </p:grpSpPr>
        <p:sp>
          <p:nvSpPr>
            <p:cNvPr id="12296" name="Rectangle 5"/>
            <p:cNvSpPr>
              <a:spLocks noChangeArrowheads="1"/>
            </p:cNvSpPr>
            <p:nvPr/>
          </p:nvSpPr>
          <p:spPr bwMode="auto">
            <a:xfrm>
              <a:off x="1247" y="152"/>
              <a:ext cx="2551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 dirty="0">
                  <a:solidFill>
                    <a:schemeClr val="bg2"/>
                  </a:solidFill>
                  <a:latin typeface="Times New Roman" pitchFamily="18" charset="0"/>
                </a:rPr>
                <a:t>            Расходы бюджета</a:t>
              </a:r>
            </a:p>
          </p:txBody>
        </p:sp>
        <p:sp>
          <p:nvSpPr>
            <p:cNvPr id="12297" name="Text Box 23"/>
            <p:cNvSpPr txBox="1">
              <a:spLocks noChangeArrowheads="1"/>
            </p:cNvSpPr>
            <p:nvPr/>
          </p:nvSpPr>
          <p:spPr bwMode="auto">
            <a:xfrm>
              <a:off x="0" y="527"/>
              <a:ext cx="3606" cy="2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15372" name="Text Box 24"/>
            <p:cNvSpPr txBox="1">
              <a:spLocks noChangeArrowheads="1"/>
            </p:cNvSpPr>
            <p:nvPr/>
          </p:nvSpPr>
          <p:spPr bwMode="auto">
            <a:xfrm>
              <a:off x="180" y="346"/>
              <a:ext cx="4508" cy="11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ru-RU" sz="1600" b="0" dirty="0" smtClean="0">
                  <a:solidFill>
                    <a:schemeClr val="tx1"/>
                  </a:solidFill>
                  <a:cs typeface="Arial" charset="0"/>
                </a:rPr>
                <a:t>  </a:t>
              </a:r>
              <a:r>
                <a:rPr lang="ru-RU" b="0" dirty="0" smtClean="0">
                  <a:solidFill>
                    <a:schemeClr val="accent5">
                      <a:lumMod val="50000"/>
                    </a:schemeClr>
                  </a:solidFill>
                  <a:cs typeface="Arial" charset="0"/>
                </a:rPr>
                <a:t>Формирование расходов осуществляется в соответствии с расходными обязательствами, обусловленными установленным законодательством разграничением полномочий, исполнение которых должно происходить в очередном финансовом году и плановом периоде за счет средств соответствующих бюджетов.</a:t>
              </a:r>
            </a:p>
            <a:p>
              <a:pPr eaLnBrk="1" hangingPunct="1">
                <a:defRPr/>
              </a:pPr>
              <a:r>
                <a:rPr lang="ru-RU" b="0" dirty="0" smtClean="0">
                  <a:solidFill>
                    <a:schemeClr val="accent5">
                      <a:lumMod val="50000"/>
                    </a:schemeClr>
                  </a:solidFill>
                  <a:cs typeface="Arial" charset="0"/>
                </a:rPr>
                <a:t>   Расходы бюджета сформированы и утверждены:</a:t>
              </a:r>
            </a:p>
            <a:p>
              <a:pPr eaLnBrk="1" hangingPunct="1">
                <a:buFontTx/>
                <a:buChar char="•"/>
                <a:defRPr/>
              </a:pPr>
              <a:r>
                <a:rPr lang="ru-RU" b="0" dirty="0" smtClean="0">
                  <a:solidFill>
                    <a:schemeClr val="accent5">
                      <a:lumMod val="50000"/>
                    </a:schemeClr>
                  </a:solidFill>
                  <a:cs typeface="Arial" charset="0"/>
                </a:rPr>
                <a:t> по муниципальным программам и непрограммным направлениям деятельности;</a:t>
              </a:r>
            </a:p>
            <a:p>
              <a:pPr eaLnBrk="1" hangingPunct="1">
                <a:buFontTx/>
                <a:buChar char="•"/>
                <a:defRPr/>
              </a:pPr>
              <a:r>
                <a:rPr lang="ru-RU" b="0" dirty="0" smtClean="0">
                  <a:solidFill>
                    <a:schemeClr val="accent5">
                      <a:lumMod val="50000"/>
                    </a:schemeClr>
                  </a:solidFill>
                  <a:cs typeface="Arial" charset="0"/>
                </a:rPr>
                <a:t> по ведомственной структуре. </a:t>
              </a:r>
            </a:p>
          </p:txBody>
        </p:sp>
        <p:sp>
          <p:nvSpPr>
            <p:cNvPr id="12299" name="AutoShape 38"/>
            <p:cNvSpPr>
              <a:spLocks noChangeArrowheads="1"/>
            </p:cNvSpPr>
            <p:nvPr/>
          </p:nvSpPr>
          <p:spPr bwMode="auto">
            <a:xfrm>
              <a:off x="3606" y="3235"/>
              <a:ext cx="2069" cy="603"/>
            </a:xfrm>
            <a:prstGeom prst="flowChartAlternateProcess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>
                <a:solidFill>
                  <a:schemeClr val="bg1"/>
                </a:solidFill>
                <a:latin typeface="Times New Roman" pitchFamily="18" charset="0"/>
              </a:endParaRPr>
            </a:p>
          </p:txBody>
        </p:sp>
        <p:grpSp>
          <p:nvGrpSpPr>
            <p:cNvPr id="12300" name="Group 43"/>
            <p:cNvGrpSpPr>
              <a:grpSpLocks/>
            </p:cNvGrpSpPr>
            <p:nvPr/>
          </p:nvGrpSpPr>
          <p:grpSpPr bwMode="auto">
            <a:xfrm>
              <a:off x="68" y="2205"/>
              <a:ext cx="748" cy="817"/>
              <a:chOff x="113" y="2205"/>
              <a:chExt cx="829" cy="817"/>
            </a:xfrm>
          </p:grpSpPr>
          <p:sp>
            <p:nvSpPr>
              <p:cNvPr id="12342" name="AutoShape 27"/>
              <p:cNvSpPr>
                <a:spLocks noChangeArrowheads="1"/>
              </p:cNvSpPr>
              <p:nvPr/>
            </p:nvSpPr>
            <p:spPr bwMode="auto">
              <a:xfrm>
                <a:off x="113" y="2205"/>
                <a:ext cx="817" cy="817"/>
              </a:xfrm>
              <a:prstGeom prst="flowChartAlternateProcess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400">
                  <a:solidFill>
                    <a:schemeClr val="bg1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343" name="Text Box 42"/>
              <p:cNvSpPr txBox="1">
                <a:spLocks noChangeArrowheads="1"/>
              </p:cNvSpPr>
              <p:nvPr/>
            </p:nvSpPr>
            <p:spPr bwMode="auto">
              <a:xfrm>
                <a:off x="113" y="2251"/>
                <a:ext cx="829" cy="4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300">
                    <a:solidFill>
                      <a:schemeClr val="bg1"/>
                    </a:solidFill>
                    <a:latin typeface="Times New Roman" pitchFamily="18" charset="0"/>
                  </a:rPr>
                  <a:t>«Общегосу-                                                            дарственные вопросы»</a:t>
                </a:r>
              </a:p>
            </p:txBody>
          </p:sp>
        </p:grpSp>
        <p:grpSp>
          <p:nvGrpSpPr>
            <p:cNvPr id="12301" name="Group 44"/>
            <p:cNvGrpSpPr>
              <a:grpSpLocks/>
            </p:cNvGrpSpPr>
            <p:nvPr/>
          </p:nvGrpSpPr>
          <p:grpSpPr bwMode="auto">
            <a:xfrm>
              <a:off x="975" y="2205"/>
              <a:ext cx="795" cy="817"/>
              <a:chOff x="113" y="2205"/>
              <a:chExt cx="855" cy="817"/>
            </a:xfrm>
          </p:grpSpPr>
          <p:sp>
            <p:nvSpPr>
              <p:cNvPr id="12340" name="AutoShape 45"/>
              <p:cNvSpPr>
                <a:spLocks noChangeArrowheads="1"/>
              </p:cNvSpPr>
              <p:nvPr/>
            </p:nvSpPr>
            <p:spPr bwMode="auto">
              <a:xfrm>
                <a:off x="113" y="2205"/>
                <a:ext cx="817" cy="817"/>
              </a:xfrm>
              <a:prstGeom prst="flowChartAlternateProcess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200">
                    <a:solidFill>
                      <a:schemeClr val="bg1"/>
                    </a:solidFill>
                    <a:latin typeface="Times New Roman" pitchFamily="18" charset="0"/>
                  </a:rPr>
                  <a:t>«Национальная</a:t>
                </a:r>
                <a:r>
                  <a:rPr lang="ru-RU" altLang="ru-RU" sz="1400">
                    <a:solidFill>
                      <a:schemeClr val="bg1"/>
                    </a:solidFill>
                    <a:latin typeface="Times New Roman" pitchFamily="18" charset="0"/>
                  </a:rPr>
                  <a:t> </a:t>
                </a:r>
              </a:p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200">
                    <a:solidFill>
                      <a:schemeClr val="bg1"/>
                    </a:solidFill>
                    <a:latin typeface="Times New Roman" pitchFamily="18" charset="0"/>
                  </a:rPr>
                  <a:t>безопасность»</a:t>
                </a:r>
              </a:p>
            </p:txBody>
          </p:sp>
          <p:sp>
            <p:nvSpPr>
              <p:cNvPr id="12341" name="Text Box 46"/>
              <p:cNvSpPr txBox="1">
                <a:spLocks noChangeArrowheads="1"/>
              </p:cNvSpPr>
              <p:nvPr/>
            </p:nvSpPr>
            <p:spPr bwMode="auto">
              <a:xfrm>
                <a:off x="139" y="2282"/>
                <a:ext cx="829" cy="2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300">
                  <a:solidFill>
                    <a:schemeClr val="bg1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2302" name="Group 47"/>
            <p:cNvGrpSpPr>
              <a:grpSpLocks/>
            </p:cNvGrpSpPr>
            <p:nvPr/>
          </p:nvGrpSpPr>
          <p:grpSpPr bwMode="auto">
            <a:xfrm flipH="1">
              <a:off x="1882" y="2204"/>
              <a:ext cx="908" cy="907"/>
              <a:chOff x="113" y="2205"/>
              <a:chExt cx="830" cy="817"/>
            </a:xfrm>
          </p:grpSpPr>
          <p:sp>
            <p:nvSpPr>
              <p:cNvPr id="12338" name="AutoShape 48"/>
              <p:cNvSpPr>
                <a:spLocks noChangeArrowheads="1"/>
              </p:cNvSpPr>
              <p:nvPr/>
            </p:nvSpPr>
            <p:spPr bwMode="auto">
              <a:xfrm>
                <a:off x="113" y="2205"/>
                <a:ext cx="817" cy="817"/>
              </a:xfrm>
              <a:prstGeom prst="flowChartAlternateProcess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400">
                    <a:solidFill>
                      <a:schemeClr val="bg1"/>
                    </a:solidFill>
                    <a:latin typeface="Times New Roman" pitchFamily="18" charset="0"/>
                  </a:rPr>
                  <a:t>«Образование»</a:t>
                </a:r>
                <a:r>
                  <a:rPr lang="ru-RU" altLang="ru-RU" sz="1400" b="0">
                    <a:solidFill>
                      <a:schemeClr val="bg1"/>
                    </a:solidFill>
                    <a:latin typeface="Times New Roman" pitchFamily="18" charset="0"/>
                  </a:rPr>
                  <a:t> </a:t>
                </a:r>
              </a:p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400">
                  <a:solidFill>
                    <a:schemeClr val="bg1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339" name="Text Box 49"/>
              <p:cNvSpPr txBox="1">
                <a:spLocks noChangeArrowheads="1"/>
              </p:cNvSpPr>
              <p:nvPr/>
            </p:nvSpPr>
            <p:spPr bwMode="auto">
              <a:xfrm>
                <a:off x="114" y="2251"/>
                <a:ext cx="829" cy="1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300">
                  <a:solidFill>
                    <a:schemeClr val="bg1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2303" name="Group 61"/>
            <p:cNvGrpSpPr>
              <a:grpSpLocks/>
            </p:cNvGrpSpPr>
            <p:nvPr/>
          </p:nvGrpSpPr>
          <p:grpSpPr bwMode="auto">
            <a:xfrm>
              <a:off x="2880" y="2205"/>
              <a:ext cx="907" cy="817"/>
              <a:chOff x="3334" y="2205"/>
              <a:chExt cx="998" cy="817"/>
            </a:xfrm>
          </p:grpSpPr>
          <p:grpSp>
            <p:nvGrpSpPr>
              <p:cNvPr id="12334" name="Group 50"/>
              <p:cNvGrpSpPr>
                <a:grpSpLocks/>
              </p:cNvGrpSpPr>
              <p:nvPr/>
            </p:nvGrpSpPr>
            <p:grpSpPr bwMode="auto">
              <a:xfrm>
                <a:off x="3379" y="2205"/>
                <a:ext cx="907" cy="817"/>
                <a:chOff x="113" y="2205"/>
                <a:chExt cx="829" cy="817"/>
              </a:xfrm>
            </p:grpSpPr>
            <p:sp>
              <p:nvSpPr>
                <p:cNvPr id="12336" name="AutoShape 51"/>
                <p:cNvSpPr>
                  <a:spLocks noChangeArrowheads="1"/>
                </p:cNvSpPr>
                <p:nvPr/>
              </p:nvSpPr>
              <p:spPr bwMode="auto">
                <a:xfrm>
                  <a:off x="113" y="2205"/>
                  <a:ext cx="817" cy="817"/>
                </a:xfrm>
                <a:prstGeom prst="flowChartAlternateProcess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ru-RU" altLang="ru-RU" sz="1400">
                    <a:solidFill>
                      <a:schemeClr val="bg1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2337" name="Text Box 52"/>
                <p:cNvSpPr txBox="1">
                  <a:spLocks noChangeArrowheads="1"/>
                </p:cNvSpPr>
                <p:nvPr/>
              </p:nvSpPr>
              <p:spPr bwMode="auto">
                <a:xfrm>
                  <a:off x="113" y="2251"/>
                  <a:ext cx="829" cy="20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ru-RU" altLang="ru-RU" sz="1400">
                    <a:solidFill>
                      <a:schemeClr val="bg1"/>
                    </a:solidFill>
                    <a:latin typeface="Times New Roman" pitchFamily="18" charset="0"/>
                  </a:endParaRPr>
                </a:p>
              </p:txBody>
            </p:sp>
          </p:grpSp>
          <p:sp>
            <p:nvSpPr>
              <p:cNvPr id="12335" name="Text Box 56"/>
              <p:cNvSpPr txBox="1">
                <a:spLocks noChangeArrowheads="1"/>
              </p:cNvSpPr>
              <p:nvPr/>
            </p:nvSpPr>
            <p:spPr bwMode="auto">
              <a:xfrm>
                <a:off x="3334" y="2297"/>
                <a:ext cx="998" cy="4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300">
                    <a:solidFill>
                      <a:schemeClr val="bg1"/>
                    </a:solidFill>
                    <a:latin typeface="Times New Roman" pitchFamily="18" charset="0"/>
                  </a:rPr>
                  <a:t> «Национальная</a:t>
                </a:r>
              </a:p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300">
                    <a:solidFill>
                      <a:schemeClr val="bg1"/>
                    </a:solidFill>
                    <a:latin typeface="Times New Roman" pitchFamily="18" charset="0"/>
                  </a:rPr>
                  <a:t>экономика»</a:t>
                </a:r>
              </a:p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300" b="0">
                    <a:solidFill>
                      <a:schemeClr val="bg1"/>
                    </a:solidFill>
                    <a:latin typeface="Times New Roman" pitchFamily="18" charset="0"/>
                  </a:rPr>
                  <a:t> </a:t>
                </a:r>
              </a:p>
            </p:txBody>
          </p:sp>
        </p:grpSp>
        <p:grpSp>
          <p:nvGrpSpPr>
            <p:cNvPr id="12304" name="Group 62"/>
            <p:cNvGrpSpPr>
              <a:grpSpLocks/>
            </p:cNvGrpSpPr>
            <p:nvPr/>
          </p:nvGrpSpPr>
          <p:grpSpPr bwMode="auto">
            <a:xfrm>
              <a:off x="3878" y="2205"/>
              <a:ext cx="861" cy="817"/>
              <a:chOff x="3334" y="2205"/>
              <a:chExt cx="998" cy="817"/>
            </a:xfrm>
          </p:grpSpPr>
          <p:grpSp>
            <p:nvGrpSpPr>
              <p:cNvPr id="12330" name="Group 63"/>
              <p:cNvGrpSpPr>
                <a:grpSpLocks/>
              </p:cNvGrpSpPr>
              <p:nvPr/>
            </p:nvGrpSpPr>
            <p:grpSpPr bwMode="auto">
              <a:xfrm>
                <a:off x="3379" y="2205"/>
                <a:ext cx="907" cy="817"/>
                <a:chOff x="113" y="2205"/>
                <a:chExt cx="829" cy="817"/>
              </a:xfrm>
            </p:grpSpPr>
            <p:sp>
              <p:nvSpPr>
                <p:cNvPr id="12332" name="AutoShape 64"/>
                <p:cNvSpPr>
                  <a:spLocks noChangeArrowheads="1"/>
                </p:cNvSpPr>
                <p:nvPr/>
              </p:nvSpPr>
              <p:spPr bwMode="auto">
                <a:xfrm>
                  <a:off x="113" y="2205"/>
                  <a:ext cx="817" cy="817"/>
                </a:xfrm>
                <a:prstGeom prst="flowChartAlternateProcess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ru-RU" altLang="ru-RU" sz="1400">
                    <a:solidFill>
                      <a:schemeClr val="bg1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2333" name="Text Box 65"/>
                <p:cNvSpPr txBox="1">
                  <a:spLocks noChangeArrowheads="1"/>
                </p:cNvSpPr>
                <p:nvPr/>
              </p:nvSpPr>
              <p:spPr bwMode="auto">
                <a:xfrm>
                  <a:off x="113" y="2251"/>
                  <a:ext cx="829" cy="20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ru-RU" altLang="ru-RU" sz="1400">
                    <a:solidFill>
                      <a:schemeClr val="bg1"/>
                    </a:solidFill>
                    <a:latin typeface="Times New Roman" pitchFamily="18" charset="0"/>
                  </a:endParaRPr>
                </a:p>
              </p:txBody>
            </p:sp>
          </p:grpSp>
          <p:sp>
            <p:nvSpPr>
              <p:cNvPr id="12331" name="Text Box 66"/>
              <p:cNvSpPr txBox="1">
                <a:spLocks noChangeArrowheads="1"/>
              </p:cNvSpPr>
              <p:nvPr/>
            </p:nvSpPr>
            <p:spPr bwMode="auto">
              <a:xfrm>
                <a:off x="3334" y="2297"/>
                <a:ext cx="998" cy="6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300">
                    <a:solidFill>
                      <a:schemeClr val="bg1"/>
                    </a:solidFill>
                    <a:latin typeface="Times New Roman" pitchFamily="18" charset="0"/>
                  </a:rPr>
                  <a:t>«Жилищно-коммунальное хозяйство»</a:t>
                </a:r>
              </a:p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300" b="0">
                    <a:solidFill>
                      <a:schemeClr val="bg1"/>
                    </a:solidFill>
                    <a:latin typeface="Times New Roman" pitchFamily="18" charset="0"/>
                  </a:rPr>
                  <a:t> </a:t>
                </a:r>
              </a:p>
            </p:txBody>
          </p:sp>
        </p:grpSp>
        <p:grpSp>
          <p:nvGrpSpPr>
            <p:cNvPr id="12305" name="Group 67"/>
            <p:cNvGrpSpPr>
              <a:grpSpLocks/>
            </p:cNvGrpSpPr>
            <p:nvPr/>
          </p:nvGrpSpPr>
          <p:grpSpPr bwMode="auto">
            <a:xfrm>
              <a:off x="4785" y="2206"/>
              <a:ext cx="862" cy="701"/>
              <a:chOff x="3334" y="2205"/>
              <a:chExt cx="998" cy="842"/>
            </a:xfrm>
          </p:grpSpPr>
          <p:grpSp>
            <p:nvGrpSpPr>
              <p:cNvPr id="12326" name="Group 68"/>
              <p:cNvGrpSpPr>
                <a:grpSpLocks/>
              </p:cNvGrpSpPr>
              <p:nvPr/>
            </p:nvGrpSpPr>
            <p:grpSpPr bwMode="auto">
              <a:xfrm>
                <a:off x="3379" y="2205"/>
                <a:ext cx="907" cy="817"/>
                <a:chOff x="113" y="2205"/>
                <a:chExt cx="829" cy="817"/>
              </a:xfrm>
            </p:grpSpPr>
            <p:sp>
              <p:nvSpPr>
                <p:cNvPr id="12328" name="AutoShape 69"/>
                <p:cNvSpPr>
                  <a:spLocks noChangeArrowheads="1"/>
                </p:cNvSpPr>
                <p:nvPr/>
              </p:nvSpPr>
              <p:spPr bwMode="auto">
                <a:xfrm>
                  <a:off x="113" y="2205"/>
                  <a:ext cx="817" cy="817"/>
                </a:xfrm>
                <a:prstGeom prst="flowChartAlternateProcess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ru-RU" altLang="ru-RU" sz="1400">
                    <a:solidFill>
                      <a:schemeClr val="bg1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2329" name="Text Box 70"/>
                <p:cNvSpPr txBox="1">
                  <a:spLocks noChangeArrowheads="1"/>
                </p:cNvSpPr>
                <p:nvPr/>
              </p:nvSpPr>
              <p:spPr bwMode="auto">
                <a:xfrm>
                  <a:off x="113" y="2251"/>
                  <a:ext cx="829" cy="25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ru-RU" altLang="ru-RU" sz="1400">
                    <a:solidFill>
                      <a:schemeClr val="bg1"/>
                    </a:solidFill>
                    <a:latin typeface="Times New Roman" pitchFamily="18" charset="0"/>
                  </a:endParaRPr>
                </a:p>
              </p:txBody>
            </p:sp>
          </p:grpSp>
          <p:sp>
            <p:nvSpPr>
              <p:cNvPr id="12327" name="Text Box 71"/>
              <p:cNvSpPr txBox="1">
                <a:spLocks noChangeArrowheads="1"/>
              </p:cNvSpPr>
              <p:nvPr/>
            </p:nvSpPr>
            <p:spPr bwMode="auto">
              <a:xfrm>
                <a:off x="3334" y="2297"/>
                <a:ext cx="998" cy="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300">
                    <a:solidFill>
                      <a:schemeClr val="bg1"/>
                    </a:solidFill>
                    <a:latin typeface="Times New Roman" pitchFamily="18" charset="0"/>
                  </a:rPr>
                  <a:t> «Охрана </a:t>
                </a:r>
              </a:p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300">
                    <a:solidFill>
                      <a:schemeClr val="bg1"/>
                    </a:solidFill>
                    <a:latin typeface="Times New Roman" pitchFamily="18" charset="0"/>
                  </a:rPr>
                  <a:t>окружающей</a:t>
                </a:r>
              </a:p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300">
                    <a:solidFill>
                      <a:schemeClr val="bg1"/>
                    </a:solidFill>
                    <a:latin typeface="Times New Roman" pitchFamily="18" charset="0"/>
                  </a:rPr>
                  <a:t>среды»</a:t>
                </a:r>
              </a:p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400" b="0">
                    <a:solidFill>
                      <a:schemeClr val="bg1"/>
                    </a:solidFill>
                    <a:latin typeface="Times New Roman" pitchFamily="18" charset="0"/>
                  </a:rPr>
                  <a:t> </a:t>
                </a:r>
              </a:p>
            </p:txBody>
          </p:sp>
        </p:grpSp>
        <p:grpSp>
          <p:nvGrpSpPr>
            <p:cNvPr id="12306" name="Group 72"/>
            <p:cNvGrpSpPr>
              <a:grpSpLocks/>
            </p:cNvGrpSpPr>
            <p:nvPr/>
          </p:nvGrpSpPr>
          <p:grpSpPr bwMode="auto">
            <a:xfrm>
              <a:off x="295" y="3158"/>
              <a:ext cx="952" cy="544"/>
              <a:chOff x="3334" y="2205"/>
              <a:chExt cx="998" cy="817"/>
            </a:xfrm>
          </p:grpSpPr>
          <p:grpSp>
            <p:nvGrpSpPr>
              <p:cNvPr id="12322" name="Group 73"/>
              <p:cNvGrpSpPr>
                <a:grpSpLocks/>
              </p:cNvGrpSpPr>
              <p:nvPr/>
            </p:nvGrpSpPr>
            <p:grpSpPr bwMode="auto">
              <a:xfrm>
                <a:off x="3379" y="2205"/>
                <a:ext cx="907" cy="817"/>
                <a:chOff x="113" y="2205"/>
                <a:chExt cx="829" cy="817"/>
              </a:xfrm>
            </p:grpSpPr>
            <p:sp>
              <p:nvSpPr>
                <p:cNvPr id="12324" name="AutoShape 74"/>
                <p:cNvSpPr>
                  <a:spLocks noChangeArrowheads="1"/>
                </p:cNvSpPr>
                <p:nvPr/>
              </p:nvSpPr>
              <p:spPr bwMode="auto">
                <a:xfrm>
                  <a:off x="113" y="2205"/>
                  <a:ext cx="817" cy="817"/>
                </a:xfrm>
                <a:prstGeom prst="flowChartAlternateProcess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ru-RU" altLang="ru-RU" sz="1400">
                      <a:solidFill>
                        <a:schemeClr val="bg1"/>
                      </a:solidFill>
                      <a:latin typeface="Times New Roman" pitchFamily="18" charset="0"/>
                    </a:rPr>
                    <a:t>«Физическая</a:t>
                  </a:r>
                </a:p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ru-RU" altLang="ru-RU" sz="1400">
                      <a:solidFill>
                        <a:schemeClr val="bg1"/>
                      </a:solidFill>
                      <a:latin typeface="Times New Roman" pitchFamily="18" charset="0"/>
                    </a:rPr>
                    <a:t>культура и</a:t>
                  </a:r>
                </a:p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ru-RU" altLang="ru-RU" sz="1400">
                      <a:solidFill>
                        <a:schemeClr val="bg1"/>
                      </a:solidFill>
                      <a:latin typeface="Times New Roman" pitchFamily="18" charset="0"/>
                    </a:rPr>
                    <a:t>спорт»</a:t>
                  </a:r>
                </a:p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ru-RU" altLang="ru-RU" sz="1400">
                    <a:solidFill>
                      <a:schemeClr val="bg1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2325" name="Text Box 75"/>
                <p:cNvSpPr txBox="1">
                  <a:spLocks noChangeArrowheads="1"/>
                </p:cNvSpPr>
                <p:nvPr/>
              </p:nvSpPr>
              <p:spPr bwMode="auto">
                <a:xfrm>
                  <a:off x="113" y="2252"/>
                  <a:ext cx="829" cy="31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ru-RU" altLang="ru-RU" sz="1400">
                    <a:solidFill>
                      <a:schemeClr val="bg1"/>
                    </a:solidFill>
                    <a:latin typeface="Times New Roman" pitchFamily="18" charset="0"/>
                  </a:endParaRPr>
                </a:p>
              </p:txBody>
            </p:sp>
          </p:grpSp>
          <p:sp>
            <p:nvSpPr>
              <p:cNvPr id="12323" name="Text Box 76"/>
              <p:cNvSpPr txBox="1">
                <a:spLocks noChangeArrowheads="1"/>
              </p:cNvSpPr>
              <p:nvPr/>
            </p:nvSpPr>
            <p:spPr bwMode="auto">
              <a:xfrm>
                <a:off x="3334" y="2297"/>
                <a:ext cx="998" cy="3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400" b="0">
                  <a:solidFill>
                    <a:schemeClr val="bg1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2307" name="Group 77"/>
            <p:cNvGrpSpPr>
              <a:grpSpLocks/>
            </p:cNvGrpSpPr>
            <p:nvPr/>
          </p:nvGrpSpPr>
          <p:grpSpPr bwMode="auto">
            <a:xfrm>
              <a:off x="1338" y="3158"/>
              <a:ext cx="1043" cy="680"/>
              <a:chOff x="3334" y="2205"/>
              <a:chExt cx="998" cy="817"/>
            </a:xfrm>
          </p:grpSpPr>
          <p:grpSp>
            <p:nvGrpSpPr>
              <p:cNvPr id="12318" name="Group 78"/>
              <p:cNvGrpSpPr>
                <a:grpSpLocks/>
              </p:cNvGrpSpPr>
              <p:nvPr/>
            </p:nvGrpSpPr>
            <p:grpSpPr bwMode="auto">
              <a:xfrm>
                <a:off x="3379" y="2205"/>
                <a:ext cx="907" cy="817"/>
                <a:chOff x="113" y="2205"/>
                <a:chExt cx="829" cy="817"/>
              </a:xfrm>
            </p:grpSpPr>
            <p:sp>
              <p:nvSpPr>
                <p:cNvPr id="12320" name="AutoShape 79"/>
                <p:cNvSpPr>
                  <a:spLocks noChangeArrowheads="1"/>
                </p:cNvSpPr>
                <p:nvPr/>
              </p:nvSpPr>
              <p:spPr bwMode="auto">
                <a:xfrm>
                  <a:off x="113" y="2205"/>
                  <a:ext cx="817" cy="817"/>
                </a:xfrm>
                <a:prstGeom prst="flowChartAlternateProcess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ru-RU" altLang="ru-RU" sz="1400">
                    <a:solidFill>
                      <a:schemeClr val="bg1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2321" name="Text Box 80"/>
                <p:cNvSpPr txBox="1">
                  <a:spLocks noChangeArrowheads="1"/>
                </p:cNvSpPr>
                <p:nvPr/>
              </p:nvSpPr>
              <p:spPr bwMode="auto">
                <a:xfrm>
                  <a:off x="113" y="2251"/>
                  <a:ext cx="829" cy="25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ru-RU" altLang="ru-RU" sz="1400">
                    <a:solidFill>
                      <a:schemeClr val="bg1"/>
                    </a:solidFill>
                    <a:latin typeface="Times New Roman" pitchFamily="18" charset="0"/>
                  </a:endParaRPr>
                </a:p>
              </p:txBody>
            </p:sp>
          </p:grpSp>
          <p:sp>
            <p:nvSpPr>
              <p:cNvPr id="12319" name="Text Box 81"/>
              <p:cNvSpPr txBox="1">
                <a:spLocks noChangeArrowheads="1"/>
              </p:cNvSpPr>
              <p:nvPr/>
            </p:nvSpPr>
            <p:spPr bwMode="auto">
              <a:xfrm>
                <a:off x="3334" y="2297"/>
                <a:ext cx="998" cy="4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300">
                    <a:solidFill>
                      <a:schemeClr val="bg1"/>
                    </a:solidFill>
                    <a:latin typeface="Times New Roman" pitchFamily="18" charset="0"/>
                  </a:rPr>
                  <a:t>«Культура,</a:t>
                </a:r>
              </a:p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300">
                    <a:solidFill>
                      <a:schemeClr val="bg1"/>
                    </a:solidFill>
                    <a:latin typeface="Times New Roman" pitchFamily="18" charset="0"/>
                  </a:rPr>
                  <a:t>кинематография»</a:t>
                </a:r>
              </a:p>
            </p:txBody>
          </p:sp>
        </p:grpSp>
        <p:sp>
          <p:nvSpPr>
            <p:cNvPr id="12308" name="Text Box 87"/>
            <p:cNvSpPr txBox="1">
              <a:spLocks noChangeArrowheads="1"/>
            </p:cNvSpPr>
            <p:nvPr/>
          </p:nvSpPr>
          <p:spPr bwMode="auto">
            <a:xfrm>
              <a:off x="3606" y="3301"/>
              <a:ext cx="2069" cy="3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ru-RU" altLang="ru-RU" sz="1300">
                  <a:solidFill>
                    <a:schemeClr val="bg1"/>
                  </a:solidFill>
                  <a:latin typeface="Times New Roman" pitchFamily="18" charset="0"/>
                </a:rPr>
                <a:t>«Межбюджетные трансферты бюджетам  муниципальных образований»</a:t>
              </a:r>
            </a:p>
          </p:txBody>
        </p:sp>
        <p:sp>
          <p:nvSpPr>
            <p:cNvPr id="12309" name="Line 88"/>
            <p:cNvSpPr>
              <a:spLocks noChangeShapeType="1"/>
            </p:cNvSpPr>
            <p:nvPr/>
          </p:nvSpPr>
          <p:spPr bwMode="auto">
            <a:xfrm flipV="1">
              <a:off x="431" y="2069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10" name="Line 89"/>
            <p:cNvSpPr>
              <a:spLocks noChangeShapeType="1"/>
            </p:cNvSpPr>
            <p:nvPr/>
          </p:nvSpPr>
          <p:spPr bwMode="auto">
            <a:xfrm flipV="1">
              <a:off x="884" y="2069"/>
              <a:ext cx="0" cy="108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11" name="Line 90"/>
            <p:cNvSpPr>
              <a:spLocks noChangeShapeType="1"/>
            </p:cNvSpPr>
            <p:nvPr/>
          </p:nvSpPr>
          <p:spPr bwMode="auto">
            <a:xfrm flipV="1">
              <a:off x="1338" y="2069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12" name="Line 91"/>
            <p:cNvSpPr>
              <a:spLocks noChangeShapeType="1"/>
            </p:cNvSpPr>
            <p:nvPr/>
          </p:nvSpPr>
          <p:spPr bwMode="auto">
            <a:xfrm flipV="1">
              <a:off x="1791" y="2069"/>
              <a:ext cx="0" cy="108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13" name="Line 92"/>
            <p:cNvSpPr>
              <a:spLocks noChangeShapeType="1"/>
            </p:cNvSpPr>
            <p:nvPr/>
          </p:nvSpPr>
          <p:spPr bwMode="auto">
            <a:xfrm flipV="1">
              <a:off x="2336" y="2069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14" name="Line 94"/>
            <p:cNvSpPr>
              <a:spLocks noChangeShapeType="1"/>
            </p:cNvSpPr>
            <p:nvPr/>
          </p:nvSpPr>
          <p:spPr bwMode="auto">
            <a:xfrm flipV="1">
              <a:off x="3288" y="2069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15" name="Line 96"/>
            <p:cNvSpPr>
              <a:spLocks noChangeShapeType="1"/>
            </p:cNvSpPr>
            <p:nvPr/>
          </p:nvSpPr>
          <p:spPr bwMode="auto">
            <a:xfrm flipV="1">
              <a:off x="4286" y="2069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16" name="Line 97"/>
            <p:cNvSpPr>
              <a:spLocks noChangeShapeType="1"/>
            </p:cNvSpPr>
            <p:nvPr/>
          </p:nvSpPr>
          <p:spPr bwMode="auto">
            <a:xfrm flipV="1">
              <a:off x="5239" y="2069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17" name="Line 99"/>
            <p:cNvSpPr>
              <a:spLocks noChangeShapeType="1"/>
            </p:cNvSpPr>
            <p:nvPr/>
          </p:nvSpPr>
          <p:spPr bwMode="auto">
            <a:xfrm flipV="1">
              <a:off x="4785" y="2079"/>
              <a:ext cx="0" cy="111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2293" name="Slide Number Placeholder 5"/>
          <p:cNvSpPr txBox="1">
            <a:spLocks noGrp="1"/>
          </p:cNvSpPr>
          <p:nvPr/>
        </p:nvSpPr>
        <p:spPr bwMode="auto">
          <a:xfrm>
            <a:off x="8675688" y="6492875"/>
            <a:ext cx="46831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679D502A-4460-4924-B385-F8F8327CC8F7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7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12294" name="AutoShape 79"/>
          <p:cNvSpPr>
            <a:spLocks noChangeArrowheads="1"/>
          </p:cNvSpPr>
          <p:nvPr/>
        </p:nvSpPr>
        <p:spPr bwMode="auto">
          <a:xfrm>
            <a:off x="4006850" y="4802925"/>
            <a:ext cx="1482725" cy="1079500"/>
          </a:xfrm>
          <a:prstGeom prst="flowChartAlternate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>
                <a:solidFill>
                  <a:schemeClr val="bg1"/>
                </a:solidFill>
                <a:latin typeface="Times New Roman" pitchFamily="18" charset="0"/>
              </a:rPr>
              <a:t> «Социальная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>
                <a:solidFill>
                  <a:schemeClr val="bg1"/>
                </a:solidFill>
                <a:latin typeface="Times New Roman" pitchFamily="18" charset="0"/>
              </a:rPr>
              <a:t>политика»</a:t>
            </a: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 flipH="1">
            <a:off x="4581525" y="3370263"/>
            <a:ext cx="1" cy="143266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4" name="Group 23"/>
          <p:cNvGrpSpPr>
            <a:grpSpLocks/>
          </p:cNvGrpSpPr>
          <p:nvPr/>
        </p:nvGrpSpPr>
        <p:grpSpPr bwMode="auto">
          <a:xfrm>
            <a:off x="704850" y="90488"/>
            <a:ext cx="8185150" cy="6305550"/>
            <a:chOff x="400" y="73"/>
            <a:chExt cx="5156" cy="3972"/>
          </a:xfrm>
        </p:grpSpPr>
        <p:pic>
          <p:nvPicPr>
            <p:cNvPr id="13318" name="Picture 6" descr="100297_603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96" y="73"/>
              <a:ext cx="1860" cy="10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319" name="Text Box 9"/>
            <p:cNvSpPr txBox="1">
              <a:spLocks noChangeArrowheads="1"/>
            </p:cNvSpPr>
            <p:nvPr/>
          </p:nvSpPr>
          <p:spPr bwMode="auto">
            <a:xfrm>
              <a:off x="930" y="572"/>
              <a:ext cx="3987" cy="5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2000">
                  <a:solidFill>
                    <a:srgbClr val="000080"/>
                  </a:solidFill>
                  <a:latin typeface="Times New Roman" pitchFamily="18" charset="0"/>
                </a:rPr>
                <a:t>На чем основывается составление проекта бюджета городского округа Вичуга</a:t>
              </a:r>
              <a:endParaRPr lang="ru-RU" altLang="ru-RU" sz="2000" b="0">
                <a:latin typeface="Times New Roman" pitchFamily="18" charset="0"/>
              </a:endParaRPr>
            </a:p>
          </p:txBody>
        </p:sp>
        <p:grpSp>
          <p:nvGrpSpPr>
            <p:cNvPr id="13320" name="Group 10"/>
            <p:cNvGrpSpPr>
              <a:grpSpLocks/>
            </p:cNvGrpSpPr>
            <p:nvPr/>
          </p:nvGrpSpPr>
          <p:grpSpPr bwMode="auto">
            <a:xfrm>
              <a:off x="795" y="1178"/>
              <a:ext cx="4333" cy="483"/>
              <a:chOff x="2460" y="3497"/>
              <a:chExt cx="12522" cy="1560"/>
            </a:xfrm>
          </p:grpSpPr>
          <p:sp>
            <p:nvSpPr>
              <p:cNvPr id="13332" name="AutoShape 11"/>
              <p:cNvSpPr>
                <a:spLocks noChangeArrowheads="1"/>
              </p:cNvSpPr>
              <p:nvPr/>
            </p:nvSpPr>
            <p:spPr bwMode="auto">
              <a:xfrm>
                <a:off x="2460" y="3497"/>
                <a:ext cx="12522" cy="1560"/>
              </a:xfrm>
              <a:prstGeom prst="flowChartProcess">
                <a:avLst/>
              </a:prstGeom>
              <a:solidFill>
                <a:srgbClr val="99CC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107763" dir="18900000" algn="ctr" rotWithShape="0">
                  <a:srgbClr val="000080">
                    <a:alpha val="50000"/>
                  </a:srgbClr>
                </a:outerShdw>
              </a:effectLst>
            </p:spPr>
            <p:txBody>
              <a:bodyPr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400" b="0">
                  <a:latin typeface="Times New Roman" pitchFamily="18" charset="0"/>
                </a:endParaRPr>
              </a:p>
            </p:txBody>
          </p:sp>
          <p:sp>
            <p:nvSpPr>
              <p:cNvPr id="13333" name="Text Box 12"/>
              <p:cNvSpPr txBox="1">
                <a:spLocks noChangeArrowheads="1"/>
              </p:cNvSpPr>
              <p:nvPr/>
            </p:nvSpPr>
            <p:spPr bwMode="auto">
              <a:xfrm>
                <a:off x="2552" y="3632"/>
                <a:ext cx="12258" cy="1320"/>
              </a:xfrm>
              <a:prstGeom prst="rect">
                <a:avLst/>
              </a:prstGeom>
              <a:blipFill dpi="0" rotWithShape="1">
                <a:blip r:embed="rId3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800">
                    <a:solidFill>
                      <a:srgbClr val="000080"/>
                    </a:solidFill>
                    <a:latin typeface="Times New Roman" pitchFamily="18" charset="0"/>
                  </a:rPr>
                  <a:t>Составление проекта бюджета основывается на: </a:t>
                </a:r>
                <a:endParaRPr lang="ru-RU" altLang="ru-RU" sz="1800" b="0">
                  <a:latin typeface="Times New Roman" pitchFamily="18" charset="0"/>
                </a:endParaRPr>
              </a:p>
            </p:txBody>
          </p:sp>
        </p:grpSp>
        <p:sp>
          <p:nvSpPr>
            <p:cNvPr id="13321" name="AutoShape 17"/>
            <p:cNvSpPr>
              <a:spLocks noChangeArrowheads="1"/>
            </p:cNvSpPr>
            <p:nvPr/>
          </p:nvSpPr>
          <p:spPr bwMode="auto">
            <a:xfrm>
              <a:off x="400" y="2169"/>
              <a:ext cx="935" cy="1837"/>
            </a:xfrm>
            <a:prstGeom prst="flowChartProcess">
              <a:avLst/>
            </a:prstGeom>
            <a:solidFill>
              <a:srgbClr val="9BFFFA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000080">
                  <a:alpha val="50000"/>
                </a:srgbClr>
              </a:outerShdw>
            </a:effectLst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2" name="Text Box 18"/>
            <p:cNvSpPr txBox="1">
              <a:spLocks noChangeArrowheads="1"/>
            </p:cNvSpPr>
            <p:nvPr/>
          </p:nvSpPr>
          <p:spPr bwMode="auto">
            <a:xfrm>
              <a:off x="400" y="2275"/>
              <a:ext cx="984" cy="1625"/>
            </a:xfrm>
            <a:prstGeom prst="rect">
              <a:avLst/>
            </a:prstGeom>
            <a:blipFill>
              <a:blip r:embed="rId4"/>
              <a:tile tx="0" ty="0" sx="100000" sy="100000" flip="none" algn="tl"/>
            </a:blipFill>
            <a:ln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/>
            <a:lstStyle>
              <a:lvl1pPr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defRPr/>
              </a:pPr>
              <a:r>
                <a:rPr lang="ru-RU" altLang="ru-RU" sz="1400" dirty="0" smtClean="0">
                  <a:solidFill>
                    <a:srgbClr val="000080"/>
                  </a:solidFill>
                  <a:latin typeface="Times New Roman" pitchFamily="18" charset="0"/>
                </a:rPr>
                <a:t>Прогнозе</a:t>
              </a:r>
            </a:p>
            <a:p>
              <a:pPr>
                <a:defRPr/>
              </a:pPr>
              <a:r>
                <a:rPr lang="ru-RU" altLang="ru-RU" sz="1400" dirty="0" smtClean="0">
                  <a:solidFill>
                    <a:srgbClr val="000080"/>
                  </a:solidFill>
                  <a:latin typeface="Times New Roman" pitchFamily="18" charset="0"/>
                </a:rPr>
                <a:t>социально –</a:t>
              </a:r>
            </a:p>
            <a:p>
              <a:pPr>
                <a:defRPr/>
              </a:pPr>
              <a:r>
                <a:rPr lang="ru-RU" altLang="ru-RU" sz="1400" dirty="0" smtClean="0">
                  <a:solidFill>
                    <a:srgbClr val="000080"/>
                  </a:solidFill>
                  <a:latin typeface="Times New Roman" pitchFamily="18" charset="0"/>
                </a:rPr>
                <a:t>экономического</a:t>
              </a:r>
            </a:p>
            <a:p>
              <a:pPr>
                <a:defRPr/>
              </a:pPr>
              <a:r>
                <a:rPr lang="ru-RU" altLang="ru-RU" sz="1400" dirty="0" smtClean="0">
                  <a:solidFill>
                    <a:srgbClr val="000080"/>
                  </a:solidFill>
                  <a:latin typeface="Times New Roman" pitchFamily="18" charset="0"/>
                </a:rPr>
                <a:t>развития городского округа Вичуга</a:t>
              </a:r>
            </a:p>
          </p:txBody>
        </p:sp>
        <p:sp>
          <p:nvSpPr>
            <p:cNvPr id="13323" name="AutoShape 20"/>
            <p:cNvSpPr>
              <a:spLocks noChangeArrowheads="1"/>
            </p:cNvSpPr>
            <p:nvPr/>
          </p:nvSpPr>
          <p:spPr bwMode="auto">
            <a:xfrm>
              <a:off x="1578" y="2163"/>
              <a:ext cx="1124" cy="1882"/>
            </a:xfrm>
            <a:prstGeom prst="flowChartProcess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000080">
                  <a:alpha val="50000"/>
                </a:srgbClr>
              </a:outerShdw>
            </a:effectLst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3" name="Text Box 21"/>
            <p:cNvSpPr txBox="1">
              <a:spLocks noChangeArrowheads="1"/>
            </p:cNvSpPr>
            <p:nvPr/>
          </p:nvSpPr>
          <p:spPr bwMode="auto">
            <a:xfrm>
              <a:off x="1578" y="2275"/>
              <a:ext cx="1124" cy="1625"/>
            </a:xfrm>
            <a:prstGeom prst="rect">
              <a:avLst/>
            </a:prstGeom>
            <a:blipFill>
              <a:blip r:embed="rId4"/>
              <a:tile tx="0" ty="0" sx="100000" sy="100000" flip="none" algn="tl"/>
            </a:blipFill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defRPr/>
              </a:pPr>
              <a:r>
                <a:rPr lang="ru-RU" altLang="ru-RU" sz="1600" dirty="0" smtClean="0">
                  <a:solidFill>
                    <a:srgbClr val="000080"/>
                  </a:solidFill>
                  <a:latin typeface="Times New Roman" pitchFamily="18" charset="0"/>
                </a:rPr>
                <a:t>Основных</a:t>
              </a:r>
            </a:p>
            <a:p>
              <a:pPr>
                <a:defRPr/>
              </a:pPr>
              <a:r>
                <a:rPr lang="ru-RU" altLang="ru-RU" sz="1600" dirty="0" smtClean="0">
                  <a:solidFill>
                    <a:srgbClr val="000080"/>
                  </a:solidFill>
                  <a:latin typeface="Times New Roman" pitchFamily="18" charset="0"/>
                </a:rPr>
                <a:t>направлениях</a:t>
              </a:r>
            </a:p>
            <a:p>
              <a:pPr>
                <a:defRPr/>
              </a:pPr>
              <a:r>
                <a:rPr lang="ru-RU" altLang="ru-RU" sz="1600" dirty="0" smtClean="0">
                  <a:solidFill>
                    <a:srgbClr val="000080"/>
                  </a:solidFill>
                  <a:latin typeface="Times New Roman" pitchFamily="18" charset="0"/>
                </a:rPr>
                <a:t>бюджетной</a:t>
              </a:r>
            </a:p>
            <a:p>
              <a:pPr>
                <a:defRPr/>
              </a:pPr>
              <a:r>
                <a:rPr lang="ru-RU" altLang="ru-RU" sz="1600" dirty="0" smtClean="0">
                  <a:solidFill>
                    <a:srgbClr val="000080"/>
                  </a:solidFill>
                  <a:latin typeface="Times New Roman" pitchFamily="18" charset="0"/>
                </a:rPr>
                <a:t>политики городского округа Вичуга</a:t>
              </a:r>
              <a:endParaRPr lang="ru-RU" altLang="ru-RU" sz="1600" b="0" dirty="0" smtClean="0">
                <a:latin typeface="Times New Roman" pitchFamily="18" charset="0"/>
              </a:endParaRPr>
            </a:p>
          </p:txBody>
        </p:sp>
        <p:sp>
          <p:nvSpPr>
            <p:cNvPr id="13325" name="AutoShape 23"/>
            <p:cNvSpPr>
              <a:spLocks noChangeArrowheads="1"/>
            </p:cNvSpPr>
            <p:nvPr/>
          </p:nvSpPr>
          <p:spPr bwMode="auto">
            <a:xfrm>
              <a:off x="4301" y="2160"/>
              <a:ext cx="827" cy="1854"/>
            </a:xfrm>
            <a:prstGeom prst="flowChartProcess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000080">
                  <a:alpha val="50000"/>
                </a:srgbClr>
              </a:outerShdw>
            </a:effectLst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13326" name="AutoShape 26"/>
            <p:cNvSpPr>
              <a:spLocks noChangeArrowheads="1"/>
            </p:cNvSpPr>
            <p:nvPr/>
          </p:nvSpPr>
          <p:spPr bwMode="auto">
            <a:xfrm>
              <a:off x="671" y="1790"/>
              <a:ext cx="330" cy="409"/>
            </a:xfrm>
            <a:prstGeom prst="flowChartOffpageConnector">
              <a:avLst/>
            </a:prstGeom>
            <a:solidFill>
              <a:srgbClr val="99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2800">
                  <a:solidFill>
                    <a:srgbClr val="000080"/>
                  </a:solidFill>
                  <a:latin typeface="Times New Roman" pitchFamily="18" charset="0"/>
                </a:rPr>
                <a:t>1</a:t>
              </a: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13327" name="AutoShape 27"/>
            <p:cNvSpPr>
              <a:spLocks noChangeArrowheads="1"/>
            </p:cNvSpPr>
            <p:nvPr/>
          </p:nvSpPr>
          <p:spPr bwMode="auto">
            <a:xfrm>
              <a:off x="1864" y="1849"/>
              <a:ext cx="382" cy="350"/>
            </a:xfrm>
            <a:prstGeom prst="flowChartOffpageConnector">
              <a:avLst/>
            </a:prstGeom>
            <a:solidFill>
              <a:srgbClr val="99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2800">
                  <a:solidFill>
                    <a:srgbClr val="000080"/>
                  </a:solidFill>
                  <a:latin typeface="Times New Roman" pitchFamily="18" charset="0"/>
                </a:rPr>
                <a:t>2</a:t>
              </a:r>
            </a:p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13328" name="AutoShape 20"/>
            <p:cNvSpPr>
              <a:spLocks noChangeArrowheads="1"/>
            </p:cNvSpPr>
            <p:nvPr/>
          </p:nvSpPr>
          <p:spPr bwMode="auto">
            <a:xfrm>
              <a:off x="3020" y="2155"/>
              <a:ext cx="822" cy="1882"/>
            </a:xfrm>
            <a:prstGeom prst="flowChartProcess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000080">
                  <a:alpha val="50000"/>
                </a:srgbClr>
              </a:outerShdw>
            </a:effectLst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13329" name="AutoShape 27"/>
            <p:cNvSpPr>
              <a:spLocks noChangeArrowheads="1"/>
            </p:cNvSpPr>
            <p:nvPr/>
          </p:nvSpPr>
          <p:spPr bwMode="auto">
            <a:xfrm>
              <a:off x="3220" y="1842"/>
              <a:ext cx="324" cy="350"/>
            </a:xfrm>
            <a:prstGeom prst="flowChartOffpageConnector">
              <a:avLst/>
            </a:prstGeom>
            <a:solidFill>
              <a:srgbClr val="99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2800">
                  <a:solidFill>
                    <a:srgbClr val="000080"/>
                  </a:solidFill>
                  <a:latin typeface="Times New Roman" pitchFamily="18" charset="0"/>
                </a:rPr>
                <a:t>3</a:t>
              </a:r>
            </a:p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13330" name="AutoShape 27"/>
            <p:cNvSpPr>
              <a:spLocks noChangeArrowheads="1"/>
            </p:cNvSpPr>
            <p:nvPr/>
          </p:nvSpPr>
          <p:spPr bwMode="auto">
            <a:xfrm>
              <a:off x="4518" y="1820"/>
              <a:ext cx="392" cy="350"/>
            </a:xfrm>
            <a:prstGeom prst="flowChartOffpageConnector">
              <a:avLst/>
            </a:prstGeom>
            <a:solidFill>
              <a:srgbClr val="99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2800">
                  <a:solidFill>
                    <a:srgbClr val="000080"/>
                  </a:solidFill>
                  <a:latin typeface="Times New Roman" pitchFamily="18" charset="0"/>
                </a:rPr>
                <a:t>4</a:t>
              </a:r>
            </a:p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4" name="Text Box 24"/>
            <p:cNvSpPr txBox="1">
              <a:spLocks noChangeArrowheads="1"/>
            </p:cNvSpPr>
            <p:nvPr/>
          </p:nvSpPr>
          <p:spPr bwMode="auto">
            <a:xfrm>
              <a:off x="3020" y="2266"/>
              <a:ext cx="1028" cy="1658"/>
            </a:xfrm>
            <a:prstGeom prst="rect">
              <a:avLst/>
            </a:prstGeom>
            <a:blipFill>
              <a:blip r:embed="rId4"/>
              <a:tile tx="0" ty="0" sx="100000" sy="100000" flip="none" algn="tl"/>
            </a:blipFill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/>
            <a:lstStyle>
              <a:lvl1pPr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defRPr/>
              </a:pPr>
              <a:r>
                <a:rPr lang="ru-RU" altLang="ru-RU" sz="1400" dirty="0" smtClean="0">
                  <a:solidFill>
                    <a:srgbClr val="000080"/>
                  </a:solidFill>
                  <a:latin typeface="Times New Roman" pitchFamily="18" charset="0"/>
                </a:rPr>
                <a:t>Муниципальных</a:t>
              </a:r>
            </a:p>
            <a:p>
              <a:pPr>
                <a:defRPr/>
              </a:pPr>
              <a:r>
                <a:rPr lang="ru-RU" altLang="ru-RU" sz="1400" dirty="0" smtClean="0">
                  <a:solidFill>
                    <a:srgbClr val="000080"/>
                  </a:solidFill>
                  <a:latin typeface="Times New Roman" pitchFamily="18" charset="0"/>
                </a:rPr>
                <a:t>программах городского округа Вичуг</a:t>
              </a:r>
              <a:r>
                <a:rPr lang="ru-RU" altLang="ru-RU" sz="1600" dirty="0" smtClean="0">
                  <a:solidFill>
                    <a:srgbClr val="000080"/>
                  </a:solidFill>
                  <a:latin typeface="Times New Roman" pitchFamily="18" charset="0"/>
                </a:rPr>
                <a:t>а</a:t>
              </a:r>
              <a:endParaRPr lang="ru-RU" altLang="ru-RU" sz="1600" b="0" dirty="0" smtClean="0">
                <a:latin typeface="Times New Roman" pitchFamily="18" charset="0"/>
              </a:endParaRPr>
            </a:p>
          </p:txBody>
        </p:sp>
      </p:grpSp>
      <p:sp>
        <p:nvSpPr>
          <p:cNvPr id="13315" name="Text Box 8"/>
          <p:cNvSpPr txBox="1">
            <a:spLocks noChangeArrowheads="1"/>
          </p:cNvSpPr>
          <p:nvPr/>
        </p:nvSpPr>
        <p:spPr bwMode="auto">
          <a:xfrm>
            <a:off x="5957888" y="0"/>
            <a:ext cx="2611437" cy="167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 b="0">
              <a:latin typeface="Times New Roman" pitchFamily="18" charset="0"/>
            </a:endParaRPr>
          </a:p>
        </p:txBody>
      </p:sp>
      <p:sp>
        <p:nvSpPr>
          <p:cNvPr id="13316" name="Slide Number Placeholder 5"/>
          <p:cNvSpPr txBox="1">
            <a:spLocks noGrp="1"/>
          </p:cNvSpPr>
          <p:nvPr/>
        </p:nvSpPr>
        <p:spPr bwMode="auto">
          <a:xfrm>
            <a:off x="8604250" y="6492875"/>
            <a:ext cx="5397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856E0106-81C7-4BD4-9F3A-CC5B63ED0C0E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8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28" name="Text Box 24"/>
          <p:cNvSpPr txBox="1">
            <a:spLocks noChangeArrowheads="1"/>
          </p:cNvSpPr>
          <p:nvPr/>
        </p:nvSpPr>
        <p:spPr bwMode="auto">
          <a:xfrm>
            <a:off x="6881813" y="3586163"/>
            <a:ext cx="1481137" cy="2617787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defRPr/>
            </a:pPr>
            <a:r>
              <a:rPr lang="ru-RU" altLang="ru-RU" sz="1400" dirty="0" smtClean="0">
                <a:solidFill>
                  <a:srgbClr val="000080"/>
                </a:solidFill>
                <a:latin typeface="Times New Roman" pitchFamily="18" charset="0"/>
              </a:rPr>
              <a:t>Бюджетном прогнозе </a:t>
            </a:r>
            <a:r>
              <a:rPr lang="ru-RU" altLang="ru-RU" sz="1400" dirty="0">
                <a:solidFill>
                  <a:srgbClr val="000080"/>
                </a:solidFill>
                <a:latin typeface="Times New Roman" pitchFamily="18" charset="0"/>
              </a:rPr>
              <a:t>городского округа Вичуг</a:t>
            </a:r>
            <a:r>
              <a:rPr lang="ru-RU" altLang="ru-RU" sz="1600" dirty="0">
                <a:solidFill>
                  <a:srgbClr val="000080"/>
                </a:solidFill>
                <a:latin typeface="Times New Roman" pitchFamily="18" charset="0"/>
              </a:rPr>
              <a:t>а </a:t>
            </a:r>
            <a:r>
              <a:rPr lang="ru-RU" altLang="ru-RU" sz="1400" dirty="0" smtClean="0">
                <a:solidFill>
                  <a:srgbClr val="000080"/>
                </a:solidFill>
                <a:latin typeface="Times New Roman" pitchFamily="18" charset="0"/>
              </a:rPr>
              <a:t>на долгосрочный период </a:t>
            </a:r>
          </a:p>
          <a:p>
            <a:pPr>
              <a:defRPr/>
            </a:pPr>
            <a:endParaRPr lang="ru-RU" altLang="ru-RU" sz="1600" b="0" dirty="0" smtClean="0"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8"/>
          <p:cNvSpPr txBox="1">
            <a:spLocks noChangeArrowheads="1"/>
          </p:cNvSpPr>
          <p:nvPr/>
        </p:nvSpPr>
        <p:spPr bwMode="auto">
          <a:xfrm>
            <a:off x="2771775" y="188913"/>
            <a:ext cx="63722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1pPr>
            <a:lvl2pPr marL="742950" indent="-285750"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bg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bg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bg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bg2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ru-RU" sz="2000" i="1" dirty="0" smtClean="0">
                <a:solidFill>
                  <a:srgbClr val="002060"/>
                </a:solidFill>
                <a:cs typeface="Arial" charset="0"/>
              </a:rPr>
              <a:t>Гражданин, его участие в бюджетном процессе</a:t>
            </a:r>
          </a:p>
        </p:txBody>
      </p:sp>
      <p:pic>
        <p:nvPicPr>
          <p:cNvPr id="14339" name="Picture 12" descr="588px-%D0%9A%D0%BD%D0%B8%D0%B3%D0%B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771775" cy="177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0" name="AutoShape 19"/>
          <p:cNvSpPr>
            <a:spLocks noChangeArrowheads="1"/>
          </p:cNvSpPr>
          <p:nvPr/>
        </p:nvSpPr>
        <p:spPr bwMode="auto">
          <a:xfrm>
            <a:off x="0" y="4581525"/>
            <a:ext cx="4679950" cy="2276475"/>
          </a:xfrm>
          <a:prstGeom prst="flowChartAlternateProcess">
            <a:avLst/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>
                <a:latin typeface="Times New Roman" pitchFamily="18" charset="0"/>
              </a:rPr>
              <a:t>Получает социальные гарантии - расходная часть бюджета (образование, культура,  социальная поддержка и др.)</a:t>
            </a:r>
          </a:p>
        </p:txBody>
      </p:sp>
      <p:pic>
        <p:nvPicPr>
          <p:cNvPr id="14341" name="Picture 21" descr="4733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3764" y="692936"/>
            <a:ext cx="2410236" cy="1583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2" name="Slide Number Placeholder 5"/>
          <p:cNvSpPr txBox="1">
            <a:spLocks noGrp="1"/>
          </p:cNvSpPr>
          <p:nvPr/>
        </p:nvSpPr>
        <p:spPr bwMode="auto">
          <a:xfrm>
            <a:off x="8604250" y="6492875"/>
            <a:ext cx="5397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56782A32-4AE2-4160-941F-490404AD7810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9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  <p:grpSp>
        <p:nvGrpSpPr>
          <p:cNvPr id="14343" name="Group 31"/>
          <p:cNvGrpSpPr>
            <a:grpSpLocks/>
          </p:cNvGrpSpPr>
          <p:nvPr/>
        </p:nvGrpSpPr>
        <p:grpSpPr bwMode="auto">
          <a:xfrm>
            <a:off x="322263" y="692150"/>
            <a:ext cx="8570912" cy="5970588"/>
            <a:chOff x="113" y="436"/>
            <a:chExt cx="5489" cy="3789"/>
          </a:xfrm>
        </p:grpSpPr>
        <p:sp>
          <p:nvSpPr>
            <p:cNvPr id="14344" name="AutoShape 15"/>
            <p:cNvSpPr>
              <a:spLocks noChangeArrowheads="1"/>
            </p:cNvSpPr>
            <p:nvPr/>
          </p:nvSpPr>
          <p:spPr bwMode="auto">
            <a:xfrm>
              <a:off x="431" y="1071"/>
              <a:ext cx="2177" cy="499"/>
            </a:xfrm>
            <a:prstGeom prst="flowChartProcess">
              <a:avLst/>
            </a:prstGeom>
            <a:solidFill>
              <a:srgbClr val="FF99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Помогает формировать доходную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часть бюджета (налог на доходы физических лиц)</a:t>
              </a:r>
            </a:p>
          </p:txBody>
        </p:sp>
        <p:sp>
          <p:nvSpPr>
            <p:cNvPr id="14345" name="Oval 16"/>
            <p:cNvSpPr>
              <a:spLocks noChangeArrowheads="1"/>
            </p:cNvSpPr>
            <p:nvPr/>
          </p:nvSpPr>
          <p:spPr bwMode="auto">
            <a:xfrm>
              <a:off x="567" y="1979"/>
              <a:ext cx="1905" cy="499"/>
            </a:xfrm>
            <a:prstGeom prst="ellipse">
              <a:avLst/>
            </a:prstGeom>
            <a:solidFill>
              <a:srgbClr val="FF99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БЮДЖЕТ</a:t>
              </a:r>
            </a:p>
          </p:txBody>
        </p:sp>
        <p:sp>
          <p:nvSpPr>
            <p:cNvPr id="14346" name="AutoShape 17"/>
            <p:cNvSpPr>
              <a:spLocks noChangeArrowheads="1"/>
            </p:cNvSpPr>
            <p:nvPr/>
          </p:nvSpPr>
          <p:spPr bwMode="auto">
            <a:xfrm>
              <a:off x="113" y="1570"/>
              <a:ext cx="2744" cy="408"/>
            </a:xfrm>
            <a:prstGeom prst="downArrow">
              <a:avLst>
                <a:gd name="adj1" fmla="val 50546"/>
                <a:gd name="adj2" fmla="val 57843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solidFill>
                    <a:schemeClr val="bg1"/>
                  </a:solidFill>
                  <a:latin typeface="Times New Roman" pitchFamily="18" charset="0"/>
                </a:rPr>
                <a:t>как налогоплательщик</a:t>
              </a:r>
            </a:p>
          </p:txBody>
        </p:sp>
        <p:sp>
          <p:nvSpPr>
            <p:cNvPr id="14347" name="AutoShape 18"/>
            <p:cNvSpPr>
              <a:spLocks noChangeArrowheads="1"/>
            </p:cNvSpPr>
            <p:nvPr/>
          </p:nvSpPr>
          <p:spPr bwMode="auto">
            <a:xfrm>
              <a:off x="158" y="2478"/>
              <a:ext cx="2744" cy="408"/>
            </a:xfrm>
            <a:prstGeom prst="downArrow">
              <a:avLst>
                <a:gd name="adj1" fmla="val 50546"/>
                <a:gd name="adj2" fmla="val 57843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solidFill>
                    <a:schemeClr val="bg1"/>
                  </a:solidFill>
                  <a:latin typeface="Times New Roman" pitchFamily="18" charset="0"/>
                </a:rPr>
                <a:t>как получатель социальных гарантий</a:t>
              </a:r>
            </a:p>
          </p:txBody>
        </p:sp>
        <p:sp>
          <p:nvSpPr>
            <p:cNvPr id="14348" name="AutoShape 22"/>
            <p:cNvSpPr>
              <a:spLocks noChangeArrowheads="1"/>
            </p:cNvSpPr>
            <p:nvPr/>
          </p:nvSpPr>
          <p:spPr bwMode="auto">
            <a:xfrm rot="-5400000">
              <a:off x="3333" y="74"/>
              <a:ext cx="817" cy="1542"/>
            </a:xfrm>
            <a:prstGeom prst="wedgeRoundRectCallout">
              <a:avLst>
                <a:gd name="adj1" fmla="val -82069"/>
                <a:gd name="adj2" fmla="val 30412"/>
                <a:gd name="adj3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eaVert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solidFill>
                    <a:schemeClr val="bg1"/>
                  </a:solidFill>
                  <a:latin typeface="Times New Roman" pitchFamily="18" charset="0"/>
                </a:rPr>
                <a:t>Возможности влияния граждан на состав бюджета</a:t>
              </a:r>
            </a:p>
          </p:txBody>
        </p:sp>
        <p:sp>
          <p:nvSpPr>
            <p:cNvPr id="14349" name="AutoShape 23"/>
            <p:cNvSpPr>
              <a:spLocks noChangeArrowheads="1"/>
            </p:cNvSpPr>
            <p:nvPr/>
          </p:nvSpPr>
          <p:spPr bwMode="auto">
            <a:xfrm>
              <a:off x="3334" y="1616"/>
              <a:ext cx="2268" cy="1043"/>
            </a:xfrm>
            <a:prstGeom prst="flowChartAlternateProcess">
              <a:avLst/>
            </a:prstGeom>
            <a:solidFill>
              <a:srgbClr val="FF99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Публичные слушания по проекту бюджета на очередной финансовый год и плановый период </a:t>
              </a:r>
            </a:p>
          </p:txBody>
        </p:sp>
        <p:sp>
          <p:nvSpPr>
            <p:cNvPr id="14350" name="AutoShape 24"/>
            <p:cNvSpPr>
              <a:spLocks noChangeArrowheads="1"/>
            </p:cNvSpPr>
            <p:nvPr/>
          </p:nvSpPr>
          <p:spPr bwMode="auto">
            <a:xfrm>
              <a:off x="3334" y="2750"/>
              <a:ext cx="2268" cy="1043"/>
            </a:xfrm>
            <a:prstGeom prst="flowChartAlternateProcess">
              <a:avLst/>
            </a:prstGeom>
            <a:solidFill>
              <a:srgbClr val="FF99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Публичные слушания по проекту решения об исполнении  бюджета за истекший финансовый год</a:t>
              </a:r>
            </a:p>
          </p:txBody>
        </p:sp>
        <p:pic>
          <p:nvPicPr>
            <p:cNvPr id="14351" name="Picture 27" descr="0013-007-Podtverzhdenie-sootvetstvija-zanimaemoj-dolzhnosti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9" y="3657"/>
              <a:ext cx="635" cy="5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52" name="Picture 29" descr="600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02" y="3612"/>
              <a:ext cx="635" cy="6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иксел">
  <a:themeElements>
    <a:clrScheme name="Пиксел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Пиксел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иксел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Капсулы">
  <a:themeElements>
    <a:clrScheme name="Капсулы 1">
      <a:dk1>
        <a:srgbClr val="003366"/>
      </a:dk1>
      <a:lt1>
        <a:srgbClr val="FFFFFF"/>
      </a:lt1>
      <a:dk2>
        <a:srgbClr val="006666"/>
      </a:dk2>
      <a:lt2>
        <a:srgbClr val="666699"/>
      </a:lt2>
      <a:accent1>
        <a:srgbClr val="33CCCC"/>
      </a:accent1>
      <a:accent2>
        <a:srgbClr val="99CC99"/>
      </a:accent2>
      <a:accent3>
        <a:srgbClr val="FFFFFF"/>
      </a:accent3>
      <a:accent4>
        <a:srgbClr val="002A56"/>
      </a:accent4>
      <a:accent5>
        <a:srgbClr val="ADE2E2"/>
      </a:accent5>
      <a:accent6>
        <a:srgbClr val="8AB98A"/>
      </a:accent6>
      <a:hlink>
        <a:srgbClr val="003366"/>
      </a:hlink>
      <a:folHlink>
        <a:srgbClr val="CC99FF"/>
      </a:folHlink>
    </a:clrScheme>
    <a:fontScheme name="Капсулы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Капсулы 1">
        <a:dk1>
          <a:srgbClr val="003366"/>
        </a:dk1>
        <a:lt1>
          <a:srgbClr val="FFFFFF"/>
        </a:lt1>
        <a:dk2>
          <a:srgbClr val="006666"/>
        </a:dk2>
        <a:lt2>
          <a:srgbClr val="666699"/>
        </a:lt2>
        <a:accent1>
          <a:srgbClr val="33CCCC"/>
        </a:accent1>
        <a:accent2>
          <a:srgbClr val="99CC99"/>
        </a:accent2>
        <a:accent3>
          <a:srgbClr val="FFFFFF"/>
        </a:accent3>
        <a:accent4>
          <a:srgbClr val="002A56"/>
        </a:accent4>
        <a:accent5>
          <a:srgbClr val="ADE2E2"/>
        </a:accent5>
        <a:accent6>
          <a:srgbClr val="8AB98A"/>
        </a:accent6>
        <a:hlink>
          <a:srgbClr val="003366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апсулы 2">
        <a:dk1>
          <a:srgbClr val="000000"/>
        </a:dk1>
        <a:lt1>
          <a:srgbClr val="FFFFFF"/>
        </a:lt1>
        <a:dk2>
          <a:srgbClr val="000000"/>
        </a:dk2>
        <a:lt2>
          <a:srgbClr val="808000"/>
        </a:lt2>
        <a:accent1>
          <a:srgbClr val="FFCC99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8AB900"/>
        </a:accent6>
        <a:hlink>
          <a:srgbClr val="336600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апсулы 3">
        <a:dk1>
          <a:srgbClr val="006699"/>
        </a:dk1>
        <a:lt1>
          <a:srgbClr val="FFFFFF"/>
        </a:lt1>
        <a:dk2>
          <a:srgbClr val="6699FF"/>
        </a:dk2>
        <a:lt2>
          <a:srgbClr val="FFFFFF"/>
        </a:lt2>
        <a:accent1>
          <a:srgbClr val="33CCCC"/>
        </a:accent1>
        <a:accent2>
          <a:srgbClr val="006699"/>
        </a:accent2>
        <a:accent3>
          <a:srgbClr val="B8CAFF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99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апсулы 4">
        <a:dk1>
          <a:srgbClr val="000000"/>
        </a:dk1>
        <a:lt1>
          <a:srgbClr val="FFFFFF"/>
        </a:lt1>
        <a:dk2>
          <a:srgbClr val="9900CC"/>
        </a:dk2>
        <a:lt2>
          <a:srgbClr val="006600"/>
        </a:lt2>
        <a:accent1>
          <a:srgbClr val="33CC33"/>
        </a:accent1>
        <a:accent2>
          <a:srgbClr val="FFCC66"/>
        </a:accent2>
        <a:accent3>
          <a:srgbClr val="FFFFFF"/>
        </a:accent3>
        <a:accent4>
          <a:srgbClr val="000000"/>
        </a:accent4>
        <a:accent5>
          <a:srgbClr val="ADE2AD"/>
        </a:accent5>
        <a:accent6>
          <a:srgbClr val="E7B95C"/>
        </a:accent6>
        <a:hlink>
          <a:srgbClr val="0033CC"/>
        </a:hlink>
        <a:folHlink>
          <a:srgbClr val="CC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апсулы 5">
        <a:dk1>
          <a:srgbClr val="000066"/>
        </a:dk1>
        <a:lt1>
          <a:srgbClr val="FFFFFF"/>
        </a:lt1>
        <a:dk2>
          <a:srgbClr val="336699"/>
        </a:dk2>
        <a:lt2>
          <a:srgbClr val="FFFFEB"/>
        </a:lt2>
        <a:accent1>
          <a:srgbClr val="99CCFF"/>
        </a:accent1>
        <a:accent2>
          <a:srgbClr val="9999FF"/>
        </a:accent2>
        <a:accent3>
          <a:srgbClr val="ADB8CA"/>
        </a:accent3>
        <a:accent4>
          <a:srgbClr val="DADADA"/>
        </a:accent4>
        <a:accent5>
          <a:srgbClr val="CAE2FF"/>
        </a:accent5>
        <a:accent6>
          <a:srgbClr val="8A8A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апсулы 6">
        <a:dk1>
          <a:srgbClr val="808000"/>
        </a:dk1>
        <a:lt1>
          <a:srgbClr val="FFFFFF"/>
        </a:lt1>
        <a:dk2>
          <a:srgbClr val="006666"/>
        </a:dk2>
        <a:lt2>
          <a:srgbClr val="FFFFFF"/>
        </a:lt2>
        <a:accent1>
          <a:srgbClr val="FFCC66"/>
        </a:accent1>
        <a:accent2>
          <a:srgbClr val="00ACA8"/>
        </a:accent2>
        <a:accent3>
          <a:srgbClr val="AAB8B8"/>
        </a:accent3>
        <a:accent4>
          <a:srgbClr val="DADADA"/>
        </a:accent4>
        <a:accent5>
          <a:srgbClr val="FFE2B8"/>
        </a:accent5>
        <a:accent6>
          <a:srgbClr val="009B98"/>
        </a:accent6>
        <a:hlink>
          <a:srgbClr val="CCCC00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апсулы 7">
        <a:dk1>
          <a:srgbClr val="FFFFCC"/>
        </a:dk1>
        <a:lt1>
          <a:srgbClr val="FFFFFF"/>
        </a:lt1>
        <a:dk2>
          <a:srgbClr val="660033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FFCC00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апсулы 8">
        <a:dk1>
          <a:srgbClr val="FF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CC00"/>
        </a:accent1>
        <a:accent2>
          <a:srgbClr val="CC3300"/>
        </a:accent2>
        <a:accent3>
          <a:srgbClr val="AA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FF66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Воздушный поток">
    <a:dk1>
      <a:sysClr val="windowText" lastClr="000000"/>
    </a:dk1>
    <a:lt1>
      <a:sysClr val="window" lastClr="FFFFFF"/>
    </a:lt1>
    <a:dk2>
      <a:srgbClr val="212745"/>
    </a:dk2>
    <a:lt2>
      <a:srgbClr val="B4DCFA"/>
    </a:lt2>
    <a:accent1>
      <a:srgbClr val="4E67C8"/>
    </a:accent1>
    <a:accent2>
      <a:srgbClr val="5ECCF3"/>
    </a:accent2>
    <a:accent3>
      <a:srgbClr val="A7EA52"/>
    </a:accent3>
    <a:accent4>
      <a:srgbClr val="5DCEAF"/>
    </a:accent4>
    <a:accent5>
      <a:srgbClr val="FF8021"/>
    </a:accent5>
    <a:accent6>
      <a:srgbClr val="F14124"/>
    </a:accent6>
    <a:hlink>
      <a:srgbClr val="56C7AA"/>
    </a:hlink>
    <a:folHlink>
      <a:srgbClr val="59A8D1"/>
    </a:folHlink>
  </a:clrScheme>
  <a:fontScheme name="Воздушный поток">
    <a:majorFont>
      <a:latin typeface="Trebuchet MS"/>
      <a:ea typeface=""/>
      <a:cs typeface=""/>
      <a:font script="Jpan" typeface="HGｺﾞｼｯｸM"/>
      <a:font script="Hang" typeface="HY그래픽B"/>
      <a:font script="Hans" typeface="方正姚体"/>
      <a:font script="Hant" typeface="微軟正黑體"/>
      <a:font script="Arab" typeface="Tahoma"/>
      <a:font script="Hebr" typeface="Gisha"/>
      <a:font script="Thai" typeface="Iris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Trebuchet MS"/>
      <a:ea typeface=""/>
      <a:cs typeface=""/>
      <a:font script="Jpan" typeface="HGｺﾞｼｯｸM"/>
      <a:font script="Hang" typeface="HY그래픽M"/>
      <a:font script="Hans" typeface="方正姚体"/>
      <a:font script="Hant" typeface="微軟正黑體"/>
      <a:font script="Arab" typeface="Tahoma"/>
      <a:font script="Hebr" typeface="Gisha"/>
      <a:font script="Thai" typeface="Iris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Воздушный поток">
    <a:fillStyleLst>
      <a:solidFill>
        <a:schemeClr val="phClr"/>
      </a:solidFill>
      <a:gradFill rotWithShape="1">
        <a:gsLst>
          <a:gs pos="28000">
            <a:schemeClr val="phClr">
              <a:tint val="18000"/>
              <a:satMod val="120000"/>
              <a:lumMod val="88000"/>
            </a:schemeClr>
          </a:gs>
          <a:gs pos="100000">
            <a:schemeClr val="phClr">
              <a:tint val="40000"/>
              <a:satMod val="100000"/>
              <a:lumMod val="78000"/>
            </a:schemeClr>
          </a:gs>
        </a:gsLst>
        <a:lin ang="5400000" scaled="0"/>
      </a:gradFill>
      <a:gradFill rotWithShape="1">
        <a:gsLst>
          <a:gs pos="0">
            <a:schemeClr val="phClr">
              <a:lumMod val="95000"/>
            </a:schemeClr>
          </a:gs>
          <a:gs pos="100000">
            <a:schemeClr val="phClr">
              <a:shade val="82000"/>
              <a:satMod val="125000"/>
              <a:lumMod val="74000"/>
            </a:schemeClr>
          </a:gs>
        </a:gsLst>
        <a:lin ang="54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15875" cap="flat" cmpd="sng" algn="ctr">
        <a:solidFill>
          <a:schemeClr val="phClr">
            <a:shade val="75000"/>
            <a:satMod val="125000"/>
            <a:lumMod val="7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</a:effectStyle>
      <a:effectStyle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r"/>
        </a:scene3d>
        <a:sp3d prstMaterial="matte">
          <a:bevelT w="19050" h="38100"/>
        </a:sp3d>
      </a:effectStyle>
      <a:effectStyle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chemeClr val="phClr">
              <a:shade val="30000"/>
              <a:satMod val="12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98000"/>
              <a:shade val="90000"/>
              <a:satMod val="160000"/>
              <a:lumMod val="100000"/>
            </a:schemeClr>
          </a:gs>
          <a:gs pos="60000">
            <a:schemeClr val="phClr">
              <a:tint val="95000"/>
              <a:shade val="100000"/>
              <a:satMod val="130000"/>
              <a:lumMod val="130000"/>
            </a:schemeClr>
          </a:gs>
          <a:gs pos="100000">
            <a:schemeClr val="phClr">
              <a:tint val="97000"/>
              <a:shade val="100000"/>
              <a:hueMod val="100000"/>
              <a:satMod val="140000"/>
              <a:lumMod val="80000"/>
            </a:schemeClr>
          </a:gs>
        </a:gsLst>
        <a:path path="circle">
          <a:fillToRect l="20000" t="10000" r="20000" b="60000"/>
        </a:path>
      </a:gradFill>
      <a:gradFill rotWithShape="1">
        <a:gsLst>
          <a:gs pos="0">
            <a:schemeClr val="phClr">
              <a:tint val="94000"/>
              <a:satMod val="160000"/>
              <a:lumMod val="160000"/>
            </a:schemeClr>
          </a:gs>
          <a:gs pos="42000">
            <a:schemeClr val="phClr">
              <a:tint val="94000"/>
              <a:shade val="94000"/>
              <a:satMod val="160000"/>
              <a:lumMod val="130000"/>
            </a:schemeClr>
          </a:gs>
          <a:gs pos="100000">
            <a:schemeClr val="phClr">
              <a:tint val="97000"/>
              <a:shade val="94000"/>
              <a:satMod val="180000"/>
              <a:lumMod val="84000"/>
            </a:schemeClr>
          </a:gs>
        </a:gsLst>
        <a:path path="circle">
          <a:fillToRect l="24000" t="44000" r="24000" b="12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Воздушный поток">
    <a:dk1>
      <a:sysClr val="windowText" lastClr="000000"/>
    </a:dk1>
    <a:lt1>
      <a:sysClr val="window" lastClr="FFFFFF"/>
    </a:lt1>
    <a:dk2>
      <a:srgbClr val="212745"/>
    </a:dk2>
    <a:lt2>
      <a:srgbClr val="B4DCFA"/>
    </a:lt2>
    <a:accent1>
      <a:srgbClr val="4E67C8"/>
    </a:accent1>
    <a:accent2>
      <a:srgbClr val="5ECCF3"/>
    </a:accent2>
    <a:accent3>
      <a:srgbClr val="A7EA52"/>
    </a:accent3>
    <a:accent4>
      <a:srgbClr val="5DCEAF"/>
    </a:accent4>
    <a:accent5>
      <a:srgbClr val="FF8021"/>
    </a:accent5>
    <a:accent6>
      <a:srgbClr val="F14124"/>
    </a:accent6>
    <a:hlink>
      <a:srgbClr val="56C7AA"/>
    </a:hlink>
    <a:folHlink>
      <a:srgbClr val="59A8D1"/>
    </a:folHlink>
  </a:clrScheme>
  <a:fontScheme name="Апекс">
    <a:majorFont>
      <a:latin typeface="Lucida Sans"/>
      <a:ea typeface=""/>
      <a:cs typeface=""/>
      <a:font script="Grek" typeface="Arial"/>
      <a:font script="Cyrl" typeface="Arial"/>
      <a:font script="Jpan" typeface="HG丸ｺﾞｼｯｸM-PRO"/>
      <a:font script="Hang" typeface="휴먼옛체"/>
      <a:font script="Hans" typeface="黑体"/>
      <a:font script="Hant" typeface="微軟正黑體"/>
      <a:font script="Arab" typeface="Tahoma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Book Antiqua"/>
      <a:ea typeface=""/>
      <a:cs typeface=""/>
      <a:font script="Grek" typeface="Times New Roman"/>
      <a:font script="Cyrl" typeface="Times New Roman"/>
      <a:font script="Jpan" typeface="HG明朝B"/>
      <a:font script="Hang" typeface="돋움"/>
      <a:font script="Hans" typeface="宋体"/>
      <a:font script="Hant" typeface="新細明體"/>
      <a:font script="Arab" typeface="Times New Roman"/>
      <a:font script="Hebr" typeface="David"/>
      <a:font script="Thai" typeface="EucrosiaUPC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inorFont>
  </a:fontScheme>
  <a:fmtScheme name="Воздушный поток">
    <a:fillStyleLst>
      <a:solidFill>
        <a:schemeClr val="phClr"/>
      </a:solidFill>
      <a:gradFill rotWithShape="1">
        <a:gsLst>
          <a:gs pos="28000">
            <a:schemeClr val="phClr">
              <a:tint val="18000"/>
              <a:satMod val="120000"/>
              <a:lumMod val="88000"/>
            </a:schemeClr>
          </a:gs>
          <a:gs pos="100000">
            <a:schemeClr val="phClr">
              <a:tint val="40000"/>
              <a:satMod val="100000"/>
              <a:lumMod val="78000"/>
            </a:schemeClr>
          </a:gs>
        </a:gsLst>
        <a:lin ang="5400000" scaled="0"/>
      </a:gradFill>
      <a:gradFill rotWithShape="1">
        <a:gsLst>
          <a:gs pos="0">
            <a:schemeClr val="phClr">
              <a:lumMod val="95000"/>
            </a:schemeClr>
          </a:gs>
          <a:gs pos="100000">
            <a:schemeClr val="phClr">
              <a:shade val="82000"/>
              <a:satMod val="125000"/>
              <a:lumMod val="74000"/>
            </a:schemeClr>
          </a:gs>
        </a:gsLst>
        <a:lin ang="54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15875" cap="flat" cmpd="sng" algn="ctr">
        <a:solidFill>
          <a:schemeClr val="phClr">
            <a:shade val="75000"/>
            <a:satMod val="125000"/>
            <a:lumMod val="7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</a:effectStyle>
      <a:effectStyle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r"/>
        </a:scene3d>
        <a:sp3d prstMaterial="matte">
          <a:bevelT w="19050" h="38100"/>
        </a:sp3d>
      </a:effectStyle>
      <a:effectStyle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chemeClr val="phClr">
              <a:shade val="30000"/>
              <a:satMod val="12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98000"/>
              <a:shade val="90000"/>
              <a:satMod val="160000"/>
              <a:lumMod val="100000"/>
            </a:schemeClr>
          </a:gs>
          <a:gs pos="60000">
            <a:schemeClr val="phClr">
              <a:tint val="95000"/>
              <a:shade val="100000"/>
              <a:satMod val="130000"/>
              <a:lumMod val="130000"/>
            </a:schemeClr>
          </a:gs>
          <a:gs pos="100000">
            <a:schemeClr val="phClr">
              <a:tint val="97000"/>
              <a:shade val="100000"/>
              <a:hueMod val="100000"/>
              <a:satMod val="140000"/>
              <a:lumMod val="80000"/>
            </a:schemeClr>
          </a:gs>
        </a:gsLst>
        <a:path path="circle">
          <a:fillToRect l="20000" t="10000" r="20000" b="60000"/>
        </a:path>
      </a:gradFill>
      <a:gradFill rotWithShape="1">
        <a:gsLst>
          <a:gs pos="0">
            <a:schemeClr val="phClr">
              <a:tint val="94000"/>
              <a:satMod val="160000"/>
              <a:lumMod val="160000"/>
            </a:schemeClr>
          </a:gs>
          <a:gs pos="42000">
            <a:schemeClr val="phClr">
              <a:tint val="94000"/>
              <a:shade val="94000"/>
              <a:satMod val="160000"/>
              <a:lumMod val="130000"/>
            </a:schemeClr>
          </a:gs>
          <a:gs pos="100000">
            <a:schemeClr val="phClr">
              <a:tint val="97000"/>
              <a:shade val="94000"/>
              <a:satMod val="180000"/>
              <a:lumMod val="84000"/>
            </a:schemeClr>
          </a:gs>
        </a:gsLst>
        <a:path path="circle">
          <a:fillToRect l="24000" t="44000" r="24000" b="12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Pixel</Template>
  <TotalTime>23996</TotalTime>
  <Words>2027</Words>
  <Application>Microsoft Office PowerPoint</Application>
  <PresentationFormat>Экран (4:3)</PresentationFormat>
  <Paragraphs>491</Paragraphs>
  <Slides>31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31</vt:i4>
      </vt:variant>
    </vt:vector>
  </HeadingPairs>
  <TitlesOfParts>
    <vt:vector size="33" baseType="lpstr">
      <vt:lpstr>Пиксел</vt:lpstr>
      <vt:lpstr>Капсулы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Муниципальная программа  «Повышение эффективности реализации молодежной политики и средств массовой информатизации в городском округе Вичуга»</vt:lpstr>
      <vt:lpstr>Муниципальная программа  «Обеспечение безопасности населения городского округа Вичуга»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Olga</dc:creator>
  <cp:lastModifiedBy>Irina B. Kamenkova</cp:lastModifiedBy>
  <cp:revision>1537</cp:revision>
  <cp:lastPrinted>2016-11-29T06:38:16Z</cp:lastPrinted>
  <dcterms:modified xsi:type="dcterms:W3CDTF">2018-12-27T10:50:32Z</dcterms:modified>
</cp:coreProperties>
</file>