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9" r:id="rId2"/>
  </p:sldMasterIdLst>
  <p:notesMasterIdLst>
    <p:notesMasterId r:id="rId35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657" r:id="rId13"/>
    <p:sldId id="630" r:id="rId14"/>
    <p:sldId id="669" r:id="rId15"/>
    <p:sldId id="655" r:id="rId16"/>
    <p:sldId id="656" r:id="rId17"/>
    <p:sldId id="677" r:id="rId18"/>
    <p:sldId id="696" r:id="rId19"/>
    <p:sldId id="697" r:id="rId20"/>
    <p:sldId id="710" r:id="rId21"/>
    <p:sldId id="712" r:id="rId22"/>
    <p:sldId id="722" r:id="rId23"/>
    <p:sldId id="723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21" r:id="rId32"/>
    <p:sldId id="726" r:id="rId33"/>
    <p:sldId id="650" r:id="rId34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FFFA"/>
    <a:srgbClr val="CC99FF"/>
    <a:srgbClr val="940E7A"/>
    <a:srgbClr val="FFFFFF"/>
    <a:srgbClr val="871B2D"/>
    <a:srgbClr val="0000FF"/>
    <a:srgbClr val="9276E0"/>
    <a:srgbClr val="CC9900"/>
    <a:srgbClr val="0A987D"/>
    <a:srgbClr val="7D5C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8" autoAdjust="0"/>
    <p:restoredTop sz="97316" autoAdjust="0"/>
  </p:normalViewPr>
  <p:slideViewPr>
    <p:cSldViewPr snapToGrid="0">
      <p:cViewPr>
        <p:scale>
          <a:sx n="99" d="100"/>
          <a:sy n="99" d="100"/>
        </p:scale>
        <p:origin x="-3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94999736521699E-2"/>
          <c:y val="0.14816302730810355"/>
          <c:w val="0.47432405200627797"/>
          <c:h val="0.9369175627240143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385">
          <a:noFill/>
        </a:ln>
      </c:spPr>
    </c:plotArea>
    <c:legend>
      <c:legendPos val="r"/>
      <c:layout>
        <c:manualLayout>
          <c:xMode val="edge"/>
          <c:yMode val="edge"/>
          <c:x val="0.69892705784658271"/>
          <c:y val="2.0949289735729599E-3"/>
          <c:w val="0.29805809866986965"/>
          <c:h val="0.86831940854721401"/>
        </c:manualLayout>
      </c:layout>
      <c:overlay val="0"/>
      <c:txPr>
        <a:bodyPr/>
        <a:lstStyle/>
        <a:p>
          <a:pPr rtl="0">
            <a:defRPr sz="1199" b="1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201541098608082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9561344"/>
        <c:axId val="89571328"/>
      </c:bubbleChart>
      <c:valAx>
        <c:axId val="89561344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89571328"/>
        <c:crosses val="autoZero"/>
        <c:crossBetween val="midCat"/>
      </c:valAx>
      <c:valAx>
        <c:axId val="89571328"/>
        <c:scaling>
          <c:orientation val="minMax"/>
          <c:max val="1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561344"/>
        <c:crossesAt val="0.9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352583814811926E-2"/>
          <c:y val="0.25145806331730658"/>
          <c:w val="0.46405631639279415"/>
          <c:h val="0.74659679929389355"/>
        </c:manualLayout>
      </c:layout>
      <c:doughnut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dLbl>
              <c:idx val="0"/>
              <c:layout>
                <c:manualLayout>
                  <c:x val="2.3469013568023469E-2"/>
                  <c:y val="-1.41592920353982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Liberation Serif" panose="02020603050405020304" pitchFamily="18" charset="0"/>
                      </a:rPr>
                      <a:t>79,3 </a:t>
                    </a:r>
                    <a:r>
                      <a:rPr lang="ru-RU" sz="1600" dirty="0" smtClean="0">
                        <a:latin typeface="Liberation Serif" panose="02020603050405020304" pitchFamily="18" charset="0"/>
                      </a:rPr>
                      <a:t>млн.руб;</a:t>
                    </a:r>
                    <a:endParaRPr lang="ru-RU" dirty="0" smtClean="0">
                      <a:latin typeface="Liberation Serif" panose="02020603050405020304" pitchFamily="18" charset="0"/>
                    </a:endParaRPr>
                  </a:p>
                  <a:p>
                    <a:r>
                      <a:rPr lang="ru-RU" dirty="0" smtClean="0">
                        <a:latin typeface="Liberation Serif" panose="02020603050405020304" pitchFamily="18" charset="0"/>
                      </a:rPr>
                      <a:t>64,1%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228101025325629"/>
                  <c:y val="-0.14631268436578171"/>
                </c:manualLayout>
              </c:layout>
              <c:tx>
                <c:rich>
                  <a:bodyPr/>
                  <a:lstStyle/>
                  <a:p>
                    <a:pPr algn="just">
                      <a:defRPr sz="1800" b="1" baseline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Arial" panose="020B0604020202020204" pitchFamily="34" charset="0"/>
                      </a:defRPr>
                    </a:pPr>
                    <a:r>
                      <a:rPr lang="ru-RU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5</a:t>
                    </a:r>
                    <a:r>
                      <a:rPr lang="en-US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,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Liberation Serif" panose="02020603050405020304" pitchFamily="18" charset="0"/>
                      </a:rPr>
                      <a:t>8 </a:t>
                    </a:r>
                    <a:r>
                      <a:rPr lang="ru-RU" sz="14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млн.</a:t>
                    </a:r>
                  </a:p>
                  <a:p>
                    <a:pPr algn="just">
                      <a:defRPr sz="1800" b="1" baseline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Arial" panose="020B0604020202020204" pitchFamily="34" charset="0"/>
                      </a:defRPr>
                    </a:pPr>
                    <a:r>
                      <a:rPr lang="ru-RU" sz="14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    руб.;</a:t>
                    </a:r>
                  </a:p>
                  <a:p>
                    <a:pPr algn="just">
                      <a:defRPr sz="1800" b="1" baseline="0">
                        <a:solidFill>
                          <a:schemeClr val="bg1"/>
                        </a:solidFill>
                        <a:latin typeface="Liberation Serif" panose="02020603050405020304" pitchFamily="18" charset="0"/>
                        <a:cs typeface="Arial" panose="020B0604020202020204" pitchFamily="34" charset="0"/>
                      </a:defRPr>
                    </a:pPr>
                    <a:r>
                      <a:rPr lang="ru-RU" sz="18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  4,7</a:t>
                    </a:r>
                    <a:r>
                      <a:rPr lang="ru-RU" sz="1400" b="1" i="0" u="none" strike="noStrike" baseline="0" dirty="0" smtClean="0">
                        <a:solidFill>
                          <a:srgbClr val="C0000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pPr>
                <a:ln>
                  <a:noFill/>
                </a:ln>
              </c:spPr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9871653832049868E-2"/>
                  <c:y val="-0.23126843657817106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8,6 </a:t>
                    </a:r>
                    <a:r>
                      <a:rPr lang="ru-RU" sz="14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  <a:endParaRPr lang="ru-RU" sz="1800" b="1" i="0" u="none" strike="noStrike" baseline="0" dirty="0" smtClean="0">
                      <a:solidFill>
                        <a:srgbClr val="92D050"/>
                      </a:solidFill>
                      <a:effectLst/>
                      <a:latin typeface="Liberation Serif" panose="02020603050405020304" pitchFamily="18" charset="0"/>
                    </a:endParaRP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7,0</a:t>
                    </a:r>
                    <a:r>
                      <a:rPr lang="ru-RU" sz="1600" b="1" i="0" u="none" strike="noStrike" baseline="0" dirty="0" smtClean="0">
                        <a:solidFill>
                          <a:srgbClr val="92D05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endParaRPr lang="en-US" dirty="0">
                      <a:solidFill>
                        <a:srgbClr val="92D05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935826916024934E-2"/>
                  <c:y val="-0.2053097345132743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9276E0"/>
                        </a:solidFill>
                        <a:latin typeface="Liberation Serif" panose="02020603050405020304" pitchFamily="18" charset="0"/>
                      </a:rPr>
                      <a:t>11,8 </a:t>
                    </a:r>
                    <a:r>
                      <a:rPr lang="ru-RU" sz="14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  <a:endParaRPr lang="ru-RU" sz="1800" b="1" i="0" u="none" strike="noStrike" baseline="0" dirty="0" smtClean="0">
                      <a:solidFill>
                        <a:srgbClr val="9276E0"/>
                      </a:solidFill>
                      <a:effectLst/>
                      <a:latin typeface="Liberation Serif" panose="02020603050405020304" pitchFamily="18" charset="0"/>
                    </a:endParaRP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9,5 </a:t>
                    </a:r>
                    <a:r>
                      <a:rPr lang="ru-RU" sz="14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endParaRPr lang="ru-RU" sz="1800" b="1" i="0" u="none" strike="noStrike" baseline="0" dirty="0" smtClean="0">
                      <a:solidFill>
                        <a:srgbClr val="9276E0"/>
                      </a:solidFill>
                      <a:effectLst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0854407225499453"/>
                  <c:y val="-0.16991150442477876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4,6 </a:t>
                    </a:r>
                    <a:r>
                      <a:rPr lang="ru-RU" sz="16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  <a:endParaRPr lang="ru-RU" sz="1800" b="1" i="0" u="none" strike="noStrike" baseline="0" dirty="0" smtClean="0">
                      <a:solidFill>
                        <a:srgbClr val="00B0F0"/>
                      </a:solidFill>
                      <a:effectLst/>
                      <a:latin typeface="Liberation Serif" panose="02020603050405020304" pitchFamily="18" charset="0"/>
                    </a:endParaRP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3,7</a:t>
                    </a:r>
                    <a:r>
                      <a:rPr lang="ru-RU" sz="1600" b="1" i="0" u="none" strike="noStrike" baseline="0" dirty="0" smtClean="0">
                        <a:solidFill>
                          <a:srgbClr val="00B0F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3934726806013933"/>
                  <c:y val="-9.439546605346893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CC9900"/>
                        </a:solidFill>
                        <a:latin typeface="Liberation Serif" panose="02020603050405020304" pitchFamily="18" charset="0"/>
                      </a:rPr>
                      <a:t>9,4</a:t>
                    </a:r>
                  </a:p>
                  <a:p>
                    <a:r>
                      <a:rPr lang="ru-RU" sz="1400" b="1" i="0" u="none" strike="noStrike" baseline="0" dirty="0" smtClean="0">
                        <a:solidFill>
                          <a:srgbClr val="CC990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  <a:r>
                      <a:rPr lang="ru-RU" sz="1800" b="1" i="0" u="none" strike="noStrike" baseline="0" dirty="0" smtClean="0">
                        <a:solidFill>
                          <a:srgbClr val="CC9900"/>
                        </a:solidFill>
                        <a:effectLst/>
                        <a:latin typeface="Liberation Serif" panose="02020603050405020304" pitchFamily="18" charset="0"/>
                      </a:rPr>
                      <a:t> 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CC9900"/>
                        </a:solidFill>
                        <a:effectLst/>
                        <a:latin typeface="Liberation Serif" panose="02020603050405020304" pitchFamily="18" charset="0"/>
                      </a:rPr>
                      <a:t>    7,6</a:t>
                    </a:r>
                    <a:r>
                      <a:rPr lang="ru-RU" sz="1600" b="1" i="0" u="none" strike="noStrike" baseline="0" dirty="0" smtClean="0">
                        <a:solidFill>
                          <a:srgbClr val="CC990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r>
                      <a:rPr lang="ru-RU" sz="1800" b="1" i="0" u="none" strike="noStrike" baseline="0" dirty="0" smtClean="0">
                        <a:effectLst/>
                        <a:latin typeface="Liberation Serif" panose="02020603050405020304" pitchFamily="18" charset="0"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15694902823615695"/>
                  <c:y val="1.41592920353982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9276E0"/>
                        </a:solidFill>
                        <a:latin typeface="Liberation Serif" panose="02020603050405020304" pitchFamily="18" charset="0"/>
                      </a:rPr>
                      <a:t>4,2</a:t>
                    </a:r>
                  </a:p>
                  <a:p>
                    <a:r>
                      <a:rPr lang="ru-RU" sz="16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   3,4</a:t>
                    </a:r>
                    <a:r>
                      <a:rPr lang="ru-RU" sz="1600" b="1" i="0" u="none" strike="noStrike" baseline="0" dirty="0" smtClean="0">
                        <a:solidFill>
                          <a:srgbClr val="9276E0"/>
                        </a:solidFill>
                        <a:effectLst/>
                        <a:latin typeface="Liberation Serif" panose="02020603050405020304" pitchFamily="18" charset="0"/>
                      </a:rPr>
                      <a:t>%</a:t>
                    </a:r>
                    <a:endParaRPr lang="ru-RU" sz="1800" b="1" i="0" u="none" strike="noStrike" baseline="0" dirty="0" smtClean="0">
                      <a:solidFill>
                        <a:srgbClr val="9276E0"/>
                      </a:solidFill>
                      <a:effectLst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800" b="1" baseline="0">
                    <a:solidFill>
                      <a:schemeClr val="bg1"/>
                    </a:solidFill>
                    <a:latin typeface="Liberation Serif" panose="02020603050405020304" pitchFamily="18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PowerPoint]Лист1'!$A$1:$A$7</c:f>
              <c:strCache>
                <c:ptCount val="7"/>
                <c:pt idx="0">
                  <c:v>Налог на доходы физических лиц </c:v>
                </c:pt>
                <c:pt idx="1">
                  <c:v>Акцизы</c:v>
                </c:pt>
                <c:pt idx="2">
                  <c:v>Налог на имущество физических лиц </c:v>
                </c:pt>
                <c:pt idx="3">
                  <c:v>Единый налог на вмененный доход для отдельных видов деятельности </c:v>
                </c:pt>
                <c:pt idx="4">
                  <c:v>Налог, взимаемый с применение патентной системы </c:v>
                </c:pt>
                <c:pt idx="5">
                  <c:v>Земельный налог</c:v>
                </c:pt>
                <c:pt idx="6">
                  <c:v>Госпошлина</c:v>
                </c:pt>
              </c:strCache>
            </c:strRef>
          </c:cat>
          <c:val>
            <c:numRef>
              <c:f>'[Диаграмма в Microsoft PowerPoint]Лист1'!$B$1:$B$7</c:f>
              <c:numCache>
                <c:formatCode>General</c:formatCode>
                <c:ptCount val="7"/>
                <c:pt idx="0">
                  <c:v>61.6</c:v>
                </c:pt>
                <c:pt idx="1">
                  <c:v>4.7</c:v>
                </c:pt>
                <c:pt idx="2">
                  <c:v>5</c:v>
                </c:pt>
                <c:pt idx="3">
                  <c:v>16</c:v>
                </c:pt>
                <c:pt idx="4">
                  <c:v>3.5</c:v>
                </c:pt>
                <c:pt idx="5">
                  <c:v>13.2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596848661244079"/>
          <c:y val="0.11833563282465798"/>
          <c:w val="0.31642975321154165"/>
          <c:h val="0.76804849836248346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29282091033957E-2"/>
          <c:y val="5.4676410053059912E-2"/>
          <c:w val="0.54375359815774327"/>
          <c:h val="0.9554881133029843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3286251112884018"/>
          <c:y val="7.787739225564215E-2"/>
          <c:w val="0.33774255090360406"/>
          <c:h val="0.79029096491583484"/>
        </c:manualLayout>
      </c:layout>
      <c:overlay val="0"/>
      <c:spPr>
        <a:ln w="6350"/>
      </c:spPr>
      <c:txPr>
        <a:bodyPr anchor="t"/>
        <a:lstStyle/>
        <a:p>
          <a:pPr algn="l" defTabSz="720000">
            <a:defRPr sz="1400" b="1" kern="6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234650070950621E-2"/>
          <c:y val="0.12575273026944431"/>
          <c:w val="0.8562686752278571"/>
          <c:h val="0.8507575974490791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explosion val="18"/>
          </c:dPt>
          <c:dPt>
            <c:idx val="1"/>
            <c:bubble3D val="0"/>
            <c:explosion val="14"/>
          </c:dPt>
          <c:dPt>
            <c:idx val="3"/>
            <c:bubble3D val="0"/>
            <c:explosion val="17"/>
          </c:dPt>
          <c:dPt>
            <c:idx val="4"/>
            <c:bubble3D val="0"/>
            <c:explosion val="23"/>
          </c:dPt>
          <c:dPt>
            <c:idx val="5"/>
            <c:bubble3D val="0"/>
            <c:explosion val="12"/>
          </c:dPt>
          <c:dPt>
            <c:idx val="6"/>
            <c:bubble3D val="0"/>
            <c:explosion val="41"/>
          </c:dPt>
          <c:dPt>
            <c:idx val="7"/>
            <c:bubble3D val="0"/>
            <c:explosion val="24"/>
          </c:dPt>
          <c:dLbls>
            <c:dLbl>
              <c:idx val="0"/>
              <c:layout>
                <c:manualLayout>
                  <c:x val="0.1398215803684151"/>
                  <c:y val="0.1620626160431640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аренды земли;</a:t>
                    </a:r>
                  </a:p>
                  <a:p>
                    <a:r>
                      <a:rPr lang="ru-RU" sz="1400" dirty="0">
                        <a:solidFill>
                          <a:srgbClr val="C00000"/>
                        </a:solidFill>
                      </a:rPr>
                      <a:t>2,5 млн. руб.; 17%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2619946883658021E-2"/>
                  <c:y val="5.2852349708386627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аренды имущества;</a:t>
                    </a:r>
                  </a:p>
                  <a:p>
                    <a:r>
                      <a:rPr lang="ru-RU" sz="1200" dirty="0"/>
                      <a:t> 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3,5млн. руб.; 24%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6.054401159216271E-2"/>
                  <c:y val="1.0536817317565356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продажи имущества</a:t>
                    </a:r>
                    <a:r>
                      <a:rPr lang="ru-RU" sz="1200" dirty="0" smtClean="0"/>
                      <a:t>;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0,2 млн. руб.; 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2150573282475184"/>
                  <c:y val="4.0246765452632057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продажи  земли; </a:t>
                    </a:r>
                    <a:endParaRPr lang="ru-RU" sz="1200" dirty="0" smtClean="0"/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5,1млн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35%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0399068747564862E-2"/>
                  <c:y val="0.15910138969653481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Плата за негативное воздействие на окружающую среду; </a:t>
                    </a:r>
                  </a:p>
                  <a:p>
                    <a:r>
                      <a:rPr lang="ru-RU" sz="1400" dirty="0">
                        <a:solidFill>
                          <a:srgbClr val="C00000"/>
                        </a:solidFill>
                      </a:rPr>
                      <a:t>0,4млн. руб.; 3%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3885964788037564"/>
                  <c:y val="0.1307702785615566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Штрафы; </a:t>
                    </a:r>
                  </a:p>
                  <a:p>
                    <a:r>
                      <a:rPr lang="ru-RU" sz="1400" dirty="0">
                        <a:solidFill>
                          <a:srgbClr val="C00000"/>
                        </a:solidFill>
                      </a:rPr>
                      <a:t>2,1млн. руб.; 15%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11668130650933257"/>
                  <c:y val="3.1858669889408338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перечисления части прибыли муниципальных унитарных предприятий;</a:t>
                    </a:r>
                  </a:p>
                  <a:p>
                    <a:r>
                      <a:rPr lang="ru-RU" sz="1400" dirty="0">
                        <a:solidFill>
                          <a:srgbClr val="C00000"/>
                        </a:solidFill>
                      </a:rPr>
                      <a:t>0,1 млн. руб.; 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26523661930783593"/>
                  <c:y val="1.8162529218029962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оказания платных услуг (работ) и компенсации затрат государства;</a:t>
                    </a:r>
                  </a:p>
                  <a:p>
                    <a:r>
                      <a:rPr lang="ru-RU" sz="1200" dirty="0"/>
                      <a:t> 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0,5млн. руб.; 4%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ln w="28575">
                <a:solidFill>
                  <a:schemeClr val="accent1"/>
                </a:solidFill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'[Диаграмма в Microsoft PowerPoint]Лист2'!$A$2:$A$9</c:f>
              <c:strCache>
                <c:ptCount val="8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перечисления части прибыли муниципальных унитарных предприятий</c:v>
                </c:pt>
                <c:pt idx="7">
                  <c:v>Доходы от оказания платных услуг (работ) и компенсации затрат государства</c:v>
                </c:pt>
              </c:strCache>
            </c:strRef>
          </c:cat>
          <c:val>
            <c:numRef>
              <c:f>'[Диаграмма в Microsoft PowerPoint]Лист2'!$B$2:$B$9</c:f>
              <c:numCache>
                <c:formatCode>General</c:formatCode>
                <c:ptCount val="8"/>
                <c:pt idx="0">
                  <c:v>2.5</c:v>
                </c:pt>
                <c:pt idx="1">
                  <c:v>3.5</c:v>
                </c:pt>
                <c:pt idx="2">
                  <c:v>0.2</c:v>
                </c:pt>
                <c:pt idx="3">
                  <c:v>5.0999999999999996</c:v>
                </c:pt>
                <c:pt idx="4">
                  <c:v>0.4</c:v>
                </c:pt>
                <c:pt idx="5">
                  <c:v>2.1</c:v>
                </c:pt>
                <c:pt idx="6">
                  <c:v>0.1</c:v>
                </c:pt>
                <c:pt idx="7">
                  <c:v>0.5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'[Диаграмма в Microsoft PowerPoint]Лист2'!$A$2:$A$9</c:f>
              <c:strCache>
                <c:ptCount val="8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перечисления части прибыли муниципальных унитарных предприятий</c:v>
                </c:pt>
                <c:pt idx="7">
                  <c:v>Доходы от оказания платных услуг (работ) и компенсации затрат государства</c:v>
                </c:pt>
              </c:strCache>
            </c:strRef>
          </c:cat>
          <c:val>
            <c:numRef>
              <c:f>'[Диаграмма в Microsoft PowerPoint]Лист2'!$C$2:$C$9</c:f>
              <c:numCache>
                <c:formatCode>0.00</c:formatCode>
                <c:ptCount val="8"/>
                <c:pt idx="0">
                  <c:v>17.361111111111111</c:v>
                </c:pt>
                <c:pt idx="1">
                  <c:v>24.305555555555554</c:v>
                </c:pt>
                <c:pt idx="2">
                  <c:v>1.3888888888888888</c:v>
                </c:pt>
                <c:pt idx="3">
                  <c:v>35.416666666666657</c:v>
                </c:pt>
                <c:pt idx="4">
                  <c:v>2.7777777777777777</c:v>
                </c:pt>
                <c:pt idx="5">
                  <c:v>14.583333333333332</c:v>
                </c:pt>
                <c:pt idx="6">
                  <c:v>0.69444444444444442</c:v>
                </c:pt>
                <c:pt idx="7">
                  <c:v>3.4722222222222219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679012345679013E-2"/>
          <c:y val="0.17736054119995562"/>
          <c:w val="0.70879763293477205"/>
          <c:h val="0.8226394588000444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12"/>
            <c:spPr>
              <a:solidFill>
                <a:srgbClr val="7030A0"/>
              </a:solidFill>
            </c:spPr>
          </c:dPt>
          <c:dPt>
            <c:idx val="1"/>
            <c:bubble3D val="0"/>
            <c:explosion val="24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940E7A"/>
              </a:solidFill>
            </c:spPr>
          </c:dPt>
          <c:dLbls>
            <c:dLbl>
              <c:idx val="0"/>
              <c:layout>
                <c:manualLayout>
                  <c:x val="-0.20615850102070574"/>
                  <c:y val="7.755850060995896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65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,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 млн.руб</a:t>
                    </a:r>
                  </a:p>
                  <a:p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43,1%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4351851851851852"/>
                  <c:y val="-0.1234682636501423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91,6 млн . руб.</a:t>
                    </a:r>
                  </a:p>
                  <a:p>
                    <a:pPr>
                      <a:defRPr/>
                    </a:pP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50,0%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431637017595026E-2"/>
                  <c:y val="-4.0151935233447931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26,4 млн.руб;</a:t>
                    </a:r>
                  </a:p>
                  <a:p>
                    <a:r>
                      <a:rPr lang="ru-RU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6,9%</a:t>
                    </a:r>
                    <a:endParaRPr lang="en-US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Лист3!$A$1:$A$3</c:f>
              <c:strCache>
                <c:ptCount val="3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</c:strCache>
            </c:strRef>
          </c:cat>
          <c:val>
            <c:numRef>
              <c:f>Лист3!$B$1:$B$3</c:f>
              <c:numCache>
                <c:formatCode>0.0</c:formatCode>
                <c:ptCount val="3"/>
                <c:pt idx="0">
                  <c:v>155.1</c:v>
                </c:pt>
                <c:pt idx="1">
                  <c:v>178.9</c:v>
                </c:pt>
                <c:pt idx="2" formatCode="General">
                  <c:v>17.600000000000001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767072518712923"/>
          <c:y val="0.29460574470444717"/>
          <c:w val="0.17954335569164964"/>
          <c:h val="0.182457025618276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85822848"/>
        <c:axId val="75735424"/>
        <c:axId val="86988096"/>
      </c:bar3DChart>
      <c:catAx>
        <c:axId val="8582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75735424"/>
        <c:crosses val="autoZero"/>
        <c:auto val="0"/>
        <c:lblAlgn val="ctr"/>
        <c:lblOffset val="100"/>
        <c:noMultiLvlLbl val="0"/>
      </c:catAx>
      <c:valAx>
        <c:axId val="75735424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85822848"/>
        <c:crosses val="autoZero"/>
        <c:crossBetween val="between"/>
        <c:majorUnit val="50000000"/>
        <c:minorUnit val="10000000"/>
        <c:dispUnits>
          <c:builtInUnit val="millions"/>
          <c:dispUnitsLbl/>
        </c:dispUnits>
      </c:valAx>
      <c:serAx>
        <c:axId val="86988096"/>
        <c:scaling>
          <c:orientation val="minMax"/>
        </c:scaling>
        <c:delete val="1"/>
        <c:axPos val="b"/>
        <c:majorTickMark val="out"/>
        <c:minorTickMark val="none"/>
        <c:tickLblPos val="nextTo"/>
        <c:crossAx val="75735424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50"/>
      <c:rotY val="5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0734815315349095"/>
          <c:y val="3.2007882869041646E-2"/>
          <c:w val="0.79248338221228709"/>
          <c:h val="0.5067005275030985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rgbClr val="940E7A"/>
                </a:gs>
                <a:gs pos="50000">
                  <a:srgbClr val="CC99FF"/>
                </a:gs>
                <a:gs pos="100000">
                  <a:srgbClr val="871B2D"/>
                </a:gs>
              </a:gsLst>
              <a:lin ang="0" scaled="1"/>
            </a:gradFill>
          </c:spPr>
          <c:invertIfNegative val="0"/>
          <c:dLbls>
            <c:dLbl>
              <c:idx val="0"/>
              <c:layout>
                <c:manualLayout>
                  <c:x val="5.0126520126192835E-3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en-US" dirty="0" smtClean="0"/>
                      <a:t>,3</a:t>
                    </a:r>
                    <a:r>
                      <a:rPr lang="ru-RU" dirty="0" smtClean="0"/>
                      <a:t>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696188029444924E-2"/>
                  <c:y val="-7.4268031050222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037956037857758E-2"/>
                  <c:y val="-3.95736090767940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82870005092907E-2"/>
                  <c:y val="-7.23404189020591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47</a:t>
                    </a:r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6188029444924E-2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3,355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73828904372414E-2"/>
                  <c:y val="-6.32753618622239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r>
                      <a:rPr lang="en-US" dirty="0" smtClean="0"/>
                      <a:t>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6835360168256705E-3"/>
                  <c:y val="-2.41838722135963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67072033651341E-2"/>
                  <c:y val="-4.119965855211486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51,079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5206360094974626E-2"/>
                  <c:y val="-2.876166975702046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49,861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696188029444924E-2"/>
                  <c:y val="-3.297800756399507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344,888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Linux Libertine" panose="02000503000000000000" pitchFamily="2" charset="0"/>
                    <a:ea typeface="Linux Libertine" panose="02000503000000000000" pitchFamily="2" charset="0"/>
                    <a:cs typeface="Linux Libertine" panose="02000503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Обслуживание муниципального долга</c:v>
                </c:pt>
                <c:pt idx="2">
                  <c:v>Нацбезопасность и правоохран. деятельность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Нац. экономика</c:v>
                </c:pt>
                <c:pt idx="7">
                  <c:v>Культура</c:v>
                </c:pt>
                <c:pt idx="8">
                  <c:v>Общегосударственные вопросы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в Microsoft PowerPoint]Лист5'!$A$2:$J$2</c:f>
              <c:numCache>
                <c:formatCode>0.000</c:formatCode>
                <c:ptCount val="10"/>
                <c:pt idx="0">
                  <c:v>1.3120000000000001</c:v>
                </c:pt>
                <c:pt idx="1">
                  <c:v>2.9609999999999999</c:v>
                </c:pt>
                <c:pt idx="2">
                  <c:v>3.8239999999999998</c:v>
                </c:pt>
                <c:pt idx="3">
                  <c:v>6.19</c:v>
                </c:pt>
                <c:pt idx="4">
                  <c:v>11.337</c:v>
                </c:pt>
                <c:pt idx="5">
                  <c:v>18.009</c:v>
                </c:pt>
                <c:pt idx="6">
                  <c:v>28.047999999999998</c:v>
                </c:pt>
                <c:pt idx="7">
                  <c:v>43.292000000000002</c:v>
                </c:pt>
                <c:pt idx="8">
                  <c:v>45.107999999999997</c:v>
                </c:pt>
                <c:pt idx="9">
                  <c:v>331.399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7070976"/>
        <c:axId val="87072768"/>
        <c:axId val="0"/>
      </c:bar3DChart>
      <c:catAx>
        <c:axId val="870709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defRPr>
            </a:pPr>
            <a:endParaRPr lang="ru-RU"/>
          </a:p>
        </c:txPr>
        <c:crossAx val="87072768"/>
        <c:crosses val="autoZero"/>
        <c:auto val="1"/>
        <c:lblAlgn val="ctr"/>
        <c:lblOffset val="100"/>
        <c:noMultiLvlLbl val="0"/>
      </c:catAx>
      <c:valAx>
        <c:axId val="87072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0" sourceLinked="1"/>
        <c:majorTickMark val="out"/>
        <c:minorTickMark val="none"/>
        <c:tickLblPos val="nextTo"/>
        <c:crossAx val="8707097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5866496"/>
        <c:axId val="75868032"/>
        <c:axId val="0"/>
      </c:bar3DChart>
      <c:catAx>
        <c:axId val="7586649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5868032"/>
        <c:crosses val="autoZero"/>
        <c:auto val="1"/>
        <c:lblAlgn val="ctr"/>
        <c:lblOffset val="100"/>
        <c:noMultiLvlLbl val="0"/>
      </c:catAx>
      <c:valAx>
        <c:axId val="75868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8664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96315702172917E-2"/>
          <c:y val="2.7062814588761416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2018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995124657617241E-3"/>
                  <c:y val="-6.509187010702385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344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,</a:t>
                    </a:r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9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51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General</c:formatCode>
                <c:ptCount val="4"/>
                <c:pt idx="0">
                  <c:v>277</c:v>
                </c:pt>
                <c:pt idx="1">
                  <c:v>5.2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2019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530550760851231E-2"/>
                  <c:y val="-3.4527625826328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314,4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en-US" dirty="0" smtClean="0"/>
                      <a:t>1,</a:t>
                    </a:r>
                    <a:r>
                      <a:rPr lang="ru-RU" dirty="0" smtClean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988766048438462E-2"/>
                  <c:y val="-1.13839397802503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313,2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30,4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0845952"/>
        <c:axId val="90847488"/>
        <c:axId val="0"/>
      </c:bar3DChart>
      <c:catAx>
        <c:axId val="90845952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90847488"/>
        <c:crosses val="autoZero"/>
        <c:auto val="1"/>
        <c:lblAlgn val="ctr"/>
        <c:lblOffset val="100"/>
        <c:noMultiLvlLbl val="0"/>
      </c:catAx>
      <c:valAx>
        <c:axId val="90847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8459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0.18885</cdr:x>
      <cdr:y>0.03257</cdr:y>
    </cdr:from>
    <cdr:to>
      <cdr:x>0.80228</cdr:x>
      <cdr:y>0.15655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554146" y="176213"/>
          <a:ext cx="5048284" cy="67075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600" b="1" dirty="0" smtClean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r>
            <a:rPr lang="ru-RU" sz="1600" b="1" dirty="0" smtClean="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Безвозмездные поступления на 2020 год</a:t>
          </a:r>
          <a:endParaRPr lang="ru-RU" sz="1600" dirty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0.16194</cdr:x>
      <cdr:y>0.00788</cdr:y>
    </cdr:from>
    <cdr:to>
      <cdr:x>0.81465</cdr:x>
      <cdr:y>0.1046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539" y="45720"/>
          <a:ext cx="5640945" cy="56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на 2020 год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0.02886</cdr:x>
      <cdr:y>0.04617</cdr:y>
    </cdr:from>
    <cdr:to>
      <cdr:x>0.13381</cdr:x>
      <cdr:y>0.08599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384" y="266696"/>
          <a:ext cx="797704" cy="23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Liberation Serif" panose="02020603050405020304" pitchFamily="18" charset="0"/>
            </a:rPr>
            <a:t>В млн.руб</a:t>
          </a:r>
          <a:r>
            <a:rPr lang="ru-RU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0.73834</cdr:x>
      <cdr:y>0.81301</cdr:y>
    </cdr:from>
    <cdr:to>
      <cdr:x>0.97895</cdr:x>
      <cdr:y>0.87732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11946" y="4696442"/>
          <a:ext cx="1828801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C00000"/>
              </a:solidFill>
              <a:latin typeface="Linux Libertine Capitals" panose="02000503000000000000" pitchFamily="2" charset="0"/>
              <a:ea typeface="Linux Libertine Capitals" panose="02000503000000000000" pitchFamily="2" charset="0"/>
              <a:cs typeface="Linux Libertine Capitals" panose="02000503000000000000" pitchFamily="2" charset="0"/>
            </a:rPr>
            <a:t>Итого: 529,204</a:t>
          </a:r>
        </a:p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0.50997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46" y="412974"/>
          <a:ext cx="4018173" cy="10778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5 255 884,89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0.94666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51" y="1679798"/>
          <a:ext cx="4176487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придомовым 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так же мостов и иных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инженерных 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14 470 000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890 000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16.01.2020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28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32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21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B5BD45-B608-434C-AB70-04D424AFB0EE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CA22-F05F-496E-8F94-F0D6E6EDC7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24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911D7D-BAEF-456E-A350-F0ABA5E025C3}" type="datetime1">
              <a:rPr lang="en-US"/>
              <a:pPr>
                <a:defRPr/>
              </a:pPr>
              <a:t>1/16/2020</a:t>
            </a:fld>
            <a:endParaRPr lang="ru-RU" dirty="0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36A4E-75E4-4EC6-9289-409088BF5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2020 ГОД И НА ПЛАНОВЫЙ ПЕРИОД 2021 И 2022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538163"/>
            <a:ext cx="1387474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2020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2021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2022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2020год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2021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2022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520 752,1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529 204,6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-8 452,5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444 497,2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457 308,1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445 033,8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457 922,0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-12 810,9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-12 888,2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2021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2022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240761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091062"/>
                <a:gridCol w="1091062"/>
                <a:gridCol w="1091062"/>
                <a:gridCol w="1091062"/>
                <a:gridCol w="1091062"/>
                <a:gridCol w="1091062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123753684,89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23,8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114156085,81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25,7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117136085,81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26,3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13950300,00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13959700,00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11762000,00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383048093,60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73,6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316381423,36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71,2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316135768,36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71,0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520752078,49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444497209,17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445033854,17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8436" name="Picture 42" descr="consoli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54013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481513"/>
              </p:ext>
            </p:extLst>
          </p:nvPr>
        </p:nvGraphicFramePr>
        <p:xfrm>
          <a:off x="238125" y="1295400"/>
          <a:ext cx="8424863" cy="497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343150" y="354013"/>
            <a:ext cx="47815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налоговых доходов </a:t>
            </a:r>
          </a:p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2020 году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+mn-cs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727117"/>
              </p:ext>
            </p:extLst>
          </p:nvPr>
        </p:nvGraphicFramePr>
        <p:xfrm>
          <a:off x="239713" y="707956"/>
          <a:ext cx="8658225" cy="538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 descr="Папирус"/>
          <p:cNvSpPr>
            <a:spLocks noChangeArrowheads="1"/>
          </p:cNvSpPr>
          <p:nvPr/>
        </p:nvSpPr>
        <p:spPr bwMode="auto">
          <a:xfrm>
            <a:off x="179388" y="981075"/>
            <a:ext cx="86772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sp>
        <p:nvSpPr>
          <p:cNvPr id="19459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E415DE3-9F25-48A4-A202-96A6BB7927D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999590"/>
              </p:ext>
            </p:extLst>
          </p:nvPr>
        </p:nvGraphicFramePr>
        <p:xfrm>
          <a:off x="230188" y="1031875"/>
          <a:ext cx="8642350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801813" y="400050"/>
            <a:ext cx="6780212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неналоговых доходов 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2020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pic>
        <p:nvPicPr>
          <p:cNvPr id="19462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215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303474"/>
              </p:ext>
            </p:extLst>
          </p:nvPr>
        </p:nvGraphicFramePr>
        <p:xfrm>
          <a:off x="578698" y="974178"/>
          <a:ext cx="8331146" cy="586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168C76F-BDB7-4572-BBB7-CC2CE227CF5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0484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23850" y="981075"/>
            <a:ext cx="856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graphicFrame>
        <p:nvGraphicFramePr>
          <p:cNvPr id="2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4826135"/>
              </p:ext>
            </p:extLst>
          </p:nvPr>
        </p:nvGraphicFramePr>
        <p:xfrm>
          <a:off x="493712" y="276225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487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524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323472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Уточненные ассигнования на 01.09.2019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2020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2021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729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2022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442 514 927,30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529 204 584,09 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457 308 125,78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457 922 022,74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256 160 688,97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311 181 480,49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256 704 295,04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251 410 908,93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186 354 238,33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218 023 103,60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194 186 223,36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193 940 568,36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6 417 607,38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12 570 545,45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877050" y="631031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696EE8-C760-4038-8721-A578AE5917D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5961814"/>
              </p:ext>
            </p:extLst>
          </p:nvPr>
        </p:nvGraphicFramePr>
        <p:xfrm>
          <a:off x="368300" y="506412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46448"/>
              </p:ext>
            </p:extLst>
          </p:nvPr>
        </p:nvGraphicFramePr>
        <p:xfrm>
          <a:off x="903153" y="837583"/>
          <a:ext cx="7600767" cy="577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325402"/>
              </p:ext>
            </p:extLst>
          </p:nvPr>
        </p:nvGraphicFramePr>
        <p:xfrm>
          <a:off x="468313" y="1143000"/>
          <a:ext cx="8104187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941225"/>
              </p:ext>
            </p:extLst>
          </p:nvPr>
        </p:nvGraphicFramePr>
        <p:xfrm>
          <a:off x="328611" y="1038225"/>
          <a:ext cx="8401051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722870" y="2823210"/>
            <a:ext cx="1184910" cy="738664"/>
            <a:chOff x="6877050" y="705802"/>
            <a:chExt cx="1184910" cy="738664"/>
          </a:xfrm>
        </p:grpSpPr>
        <p:sp>
          <p:nvSpPr>
            <p:cNvPr id="4" name="TextBox 3"/>
            <p:cNvSpPr txBox="1"/>
            <p:nvPr/>
          </p:nvSpPr>
          <p:spPr>
            <a:xfrm>
              <a:off x="6877050" y="705802"/>
              <a:ext cx="1184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2020</a:t>
              </a:r>
            </a:p>
            <a:p>
              <a:r>
                <a:rPr lang="ru-RU" dirty="0" smtClean="0"/>
                <a:t>2021</a:t>
              </a:r>
            </a:p>
            <a:p>
              <a:r>
                <a:rPr lang="ru-RU" dirty="0" smtClean="0"/>
                <a:t>2022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957060" y="784860"/>
              <a:ext cx="182880" cy="1562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53250" y="1003458"/>
              <a:ext cx="182880" cy="15621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953250" y="1233963"/>
              <a:ext cx="182880" cy="1562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895080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017111"/>
              </p:ext>
            </p:extLst>
          </p:nvPr>
        </p:nvGraphicFramePr>
        <p:xfrm>
          <a:off x="914400" y="979488"/>
          <a:ext cx="7983538" cy="5165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3538"/>
              </a:tblGrid>
              <a:tr h="40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системы образования городского округа Вичуга</a:t>
                      </a:r>
                      <a:endParaRPr lang="ru-RU" sz="18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689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229"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городского округа Вичуга»</a:t>
                      </a:r>
                      <a:endParaRPr lang="ru-RU" sz="14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«Совершенствование системы местного самоуправления»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поддержка населения городского округа Вичуга»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9257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85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 Формирование комфортной городской  среды на 2018-2022 годы»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57225" y="396875"/>
            <a:ext cx="7505700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»</a:t>
            </a: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965971"/>
              </p:ext>
            </p:extLst>
          </p:nvPr>
        </p:nvGraphicFramePr>
        <p:xfrm>
          <a:off x="404813" y="1352549"/>
          <a:ext cx="6124575" cy="5187696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5980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дошкольного образования детей"  144 008 307,8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315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общего образования"  107 991 611,26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848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11 699 382,5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653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 19 347 633,49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35 219 383,06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"Организация отдыха детей в каникулярное время в образовательных организациях"  3 049 555,75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"Обеспечение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деятельности муниципальных образовательных организаций"  14 863 237,89руб.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кадрового и инновационного потенциала образования"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53 216,00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 1 831 200,00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"Предоставление мер социальной поддержки в сфере образования"  6 775 941,36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- 150 600 руб.</a:t>
            </a:r>
          </a:p>
        </p:txBody>
      </p:sp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1 338 946,89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- 4 176 233,90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27" y="1876573"/>
            <a:ext cx="3223896" cy="2266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36 396 464,52 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6 650 216,72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3 669 711,16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муниципальных учреждений в области бухгалтерского учета 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967 565,91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179 429,95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1341438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74663" y="152558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9 695 155,27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20725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 централизованной 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1 437 304,00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2708275"/>
            <a:ext cx="2808287" cy="1798638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4797425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626 300,00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395 200,00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386 384,00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159"/>
          <p:cNvSpPr>
            <a:spLocks noChangeArrowheads="1"/>
          </p:cNvSpPr>
          <p:nvPr/>
        </p:nvSpPr>
        <p:spPr bwMode="auto">
          <a:xfrm>
            <a:off x="419101" y="3968750"/>
            <a:ext cx="5822054" cy="441325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«Организация льготного банного обслуживания»</a:t>
            </a:r>
          </a:p>
        </p:txBody>
      </p:sp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342064" y="172362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50002" y="2409825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42064" y="4713287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723629"/>
            <a:ext cx="1982787" cy="36552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32588" y="2343150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533 700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222625"/>
            <a:ext cx="1963736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230 588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1520" y="558627"/>
            <a:ext cx="8595617" cy="1008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19098" y="3095625"/>
            <a:ext cx="5822057" cy="6858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50001" y="3222625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5" name="Rectangle 174"/>
          <p:cNvSpPr>
            <a:spLocks noChangeArrowheads="1"/>
          </p:cNvSpPr>
          <p:nvPr/>
        </p:nvSpPr>
        <p:spPr bwMode="auto">
          <a:xfrm>
            <a:off x="6713537" y="3968750"/>
            <a:ext cx="1982786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1 410 000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19099" y="2265364"/>
            <a:ext cx="5822057" cy="72072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многоквартирных  жилых домов и муниципального жилого фонда»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723628"/>
            <a:ext cx="5822057" cy="365522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семей»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19103" y="4562474"/>
            <a:ext cx="5822054" cy="73342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лицам из их числа по договорам найма жилых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19103" y="5464175"/>
            <a:ext cx="5822054" cy="10985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компенсация затрат на установку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проведения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23063" y="4675981"/>
            <a:ext cx="1982786" cy="50641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5 367 285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3" name="AutoShape 166"/>
          <p:cNvSpPr>
            <a:spLocks noChangeArrowheads="1"/>
          </p:cNvSpPr>
          <p:nvPr/>
        </p:nvSpPr>
        <p:spPr bwMode="auto">
          <a:xfrm>
            <a:off x="6342064" y="39687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50002" y="57975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5610225"/>
            <a:ext cx="1982786" cy="65643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8775" y="4267200"/>
            <a:ext cx="3398838" cy="16192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Подпрограмма «Поддержка субъектов малого и среднего предпринимательства</a:t>
            </a:r>
            <a:r>
              <a:rPr lang="ru-RU" sz="1600" b="0" dirty="0" smtClean="0">
                <a:solidFill>
                  <a:schemeClr val="bg1"/>
                </a:solidFill>
              </a:rPr>
              <a:t>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100 000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2" y="620714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18 187 200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  <a:endParaRPr lang="ru-RU" sz="1600" dirty="0" smtClean="0">
              <a:solidFill>
                <a:prstClr val="black"/>
              </a:solidFill>
              <a:cs typeface="+mn-cs"/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prstClr val="black"/>
                </a:solidFill>
                <a:cs typeface="+mn-cs"/>
              </a:rPr>
              <a:t>20 561 345 руб.</a:t>
            </a:r>
            <a:endParaRPr lang="ru-RU" sz="2800" b="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616 145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130802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829583" y="959383"/>
            <a:ext cx="769211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just"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algn="just"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среды на 2018-2022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годы"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1991633" y="3191408"/>
            <a:ext cx="653006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территорий городского округа Вичуга"</a:t>
            </a:r>
          </a:p>
        </p:txBody>
      </p:sp>
      <p:sp>
        <p:nvSpPr>
          <p:cNvPr id="7" name="Rectangle 171"/>
          <p:cNvSpPr>
            <a:spLocks noChangeArrowheads="1"/>
          </p:cNvSpPr>
          <p:nvPr/>
        </p:nvSpPr>
        <p:spPr bwMode="auto">
          <a:xfrm>
            <a:off x="5717406" y="4889634"/>
            <a:ext cx="1552229" cy="616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1400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</a:rPr>
              <a:t>100 000</a:t>
            </a:r>
            <a:endPara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  <a:p>
            <a:pPr algn="ctr" eaLnBrk="0" hangingPunct="0"/>
            <a:r>
              <a:rPr lang="ru-RU" sz="1400" b="1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  <a:latin typeface="+mn-lt"/>
              </a:rPr>
              <a:t>рублей </a:t>
            </a:r>
            <a:endParaRPr lang="ru-RU" sz="1400" b="1" dirty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71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График приема: </a:t>
            </a:r>
            <a:r>
              <a:rPr lang="ru-RU" altLang="ru-RU" sz="1300" b="0" dirty="0">
                <a:latin typeface="Times New Roman" pitchFamily="18" charset="0"/>
              </a:rPr>
              <a:t>вторник 9.00-12.00, четверг 14.00-17.00 </a:t>
            </a:r>
            <a:r>
              <a:rPr lang="ru-RU" altLang="ru-RU" sz="1300" dirty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Телефон,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en-US" altLang="ru-RU" sz="1300" b="0" dirty="0">
                <a:latin typeface="Times New Roman" pitchFamily="18" charset="0"/>
              </a:rPr>
              <a:t>8</a:t>
            </a:r>
            <a:r>
              <a:rPr lang="ru-RU" altLang="ru-RU" sz="1300" b="0" dirty="0">
                <a:latin typeface="Times New Roman" pitchFamily="18" charset="0"/>
              </a:rPr>
              <a:t>.00 - 1</a:t>
            </a:r>
            <a:r>
              <a:rPr lang="en-US" altLang="ru-RU" sz="1300" b="0" dirty="0">
                <a:latin typeface="Times New Roman" pitchFamily="18" charset="0"/>
              </a:rPr>
              <a:t>7</a:t>
            </a:r>
            <a:r>
              <a:rPr lang="ru-RU" altLang="ru-RU" sz="1300" b="0" dirty="0">
                <a:latin typeface="Times New Roman" pitchFamily="18" charset="0"/>
              </a:rPr>
              <a:t>.00,  обеденный перерыв 12.00 - 13.00</a:t>
            </a: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24460</TotalTime>
  <Words>2216</Words>
  <Application>Microsoft Office PowerPoint</Application>
  <PresentationFormat>Экран (4:3)</PresentationFormat>
  <Paragraphs>510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Пиксел</vt:lpstr>
      <vt:lpstr>Капсулы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</vt:lpstr>
      <vt:lpstr>Муниципальная программа  « Обеспечение безопасности населения  и профилактика наркомании на территории городского округа Вичуга»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wert</cp:lastModifiedBy>
  <cp:revision>1560</cp:revision>
  <cp:lastPrinted>2016-11-29T06:38:16Z</cp:lastPrinted>
  <dcterms:modified xsi:type="dcterms:W3CDTF">2020-01-16T10:44:11Z</dcterms:modified>
</cp:coreProperties>
</file>