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9" r:id="rId2"/>
  </p:sldMasterIdLst>
  <p:notesMasterIdLst>
    <p:notesMasterId r:id="rId35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657" r:id="rId13"/>
    <p:sldId id="630" r:id="rId14"/>
    <p:sldId id="669" r:id="rId15"/>
    <p:sldId id="655" r:id="rId16"/>
    <p:sldId id="656" r:id="rId17"/>
    <p:sldId id="677" r:id="rId18"/>
    <p:sldId id="696" r:id="rId19"/>
    <p:sldId id="697" r:id="rId20"/>
    <p:sldId id="710" r:id="rId21"/>
    <p:sldId id="712" r:id="rId22"/>
    <p:sldId id="722" r:id="rId23"/>
    <p:sldId id="723" r:id="rId24"/>
    <p:sldId id="713" r:id="rId25"/>
    <p:sldId id="714" r:id="rId26"/>
    <p:sldId id="715" r:id="rId27"/>
    <p:sldId id="716" r:id="rId28"/>
    <p:sldId id="717" r:id="rId29"/>
    <p:sldId id="718" r:id="rId30"/>
    <p:sldId id="719" r:id="rId31"/>
    <p:sldId id="721" r:id="rId32"/>
    <p:sldId id="726" r:id="rId33"/>
    <p:sldId id="650" r:id="rId34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FFFA"/>
    <a:srgbClr val="CC9900"/>
    <a:srgbClr val="28884D"/>
    <a:srgbClr val="CC99FF"/>
    <a:srgbClr val="940E7A"/>
    <a:srgbClr val="FFFFFF"/>
    <a:srgbClr val="871B2D"/>
    <a:srgbClr val="0000FF"/>
    <a:srgbClr val="9276E0"/>
    <a:srgbClr val="0A98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46" autoAdjust="0"/>
    <p:restoredTop sz="95313" autoAdjust="0"/>
  </p:normalViewPr>
  <p:slideViewPr>
    <p:cSldViewPr snapToGrid="0">
      <p:cViewPr>
        <p:scale>
          <a:sx n="100" d="100"/>
          <a:sy n="100" d="100"/>
        </p:scale>
        <p:origin x="-148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Млн.Руб.</c:v>
                </c:pt>
              </c:strCache>
            </c:strRef>
          </c:tx>
          <c:spPr>
            <a:ln w="6350"/>
            <a:scene3d>
              <a:camera prst="orthographicFront"/>
              <a:lightRig rig="sunset" dir="t"/>
            </a:scene3d>
            <a:sp3d/>
          </c:spPr>
          <c:dPt>
            <c:idx val="0"/>
            <c:bubble3D val="0"/>
            <c:spPr>
              <a:ln w="6350"/>
              <a:scene3d>
                <a:camera prst="orthographicFront"/>
                <a:lightRig rig="sunset" dir="t"/>
              </a:scene3d>
            </c:spPr>
          </c:dPt>
          <c:dPt>
            <c:idx val="1"/>
            <c:bubble3D val="0"/>
            <c:spPr>
              <a:solidFill>
                <a:srgbClr val="FFC000"/>
              </a:solidFill>
              <a:scene3d>
                <a:camera prst="orthographicFront"/>
                <a:lightRig rig="sunset" dir="t"/>
              </a:scene3d>
            </c:spPr>
          </c:dPt>
          <c:dPt>
            <c:idx val="2"/>
            <c:bubble3D val="0"/>
            <c:spPr>
              <a:solidFill>
                <a:srgbClr val="0070C0"/>
              </a:solidFill>
              <a:ln w="6350"/>
              <a:scene3d>
                <a:camera prst="orthographicFront"/>
                <a:lightRig rig="sunset" dir="t"/>
              </a:scene3d>
              <a:sp3d/>
            </c:spPr>
          </c:dPt>
          <c:dPt>
            <c:idx val="4"/>
            <c:bubble3D val="0"/>
            <c:spPr>
              <a:solidFill>
                <a:srgbClr val="9BFFFA"/>
              </a:solidFill>
              <a:ln w="6350"/>
              <a:scene3d>
                <a:camera prst="orthographicFront"/>
                <a:lightRig rig="sunset" dir="t"/>
              </a:scene3d>
              <a:sp3d/>
            </c:spPr>
          </c:dPt>
          <c:dPt>
            <c:idx val="5"/>
            <c:bubble3D val="0"/>
            <c:spPr>
              <a:solidFill>
                <a:srgbClr val="FF0000"/>
              </a:solidFill>
              <a:ln w="6350"/>
              <a:scene3d>
                <a:camera prst="orthographicFront"/>
                <a:lightRig rig="sunset" dir="t"/>
              </a:scene3d>
              <a:sp3d/>
            </c:spPr>
          </c:dPt>
          <c:dPt>
            <c:idx val="6"/>
            <c:bubble3D val="0"/>
            <c:spPr>
              <a:solidFill>
                <a:srgbClr val="00B050"/>
              </a:solidFill>
              <a:ln w="6350"/>
              <a:scene3d>
                <a:camera prst="orthographicFront"/>
                <a:lightRig rig="sunset" dir="t"/>
              </a:scene3d>
              <a:sp3d/>
            </c:spPr>
          </c:dPt>
          <c:dPt>
            <c:idx val="7"/>
            <c:bubble3D val="0"/>
            <c:spPr>
              <a:solidFill>
                <a:srgbClr val="FFFF00"/>
              </a:solidFill>
              <a:ln w="6350"/>
              <a:scene3d>
                <a:camera prst="orthographicFront"/>
                <a:lightRig rig="sunset" dir="t"/>
              </a:scene3d>
              <a:sp3d/>
            </c:spPr>
          </c:dPt>
          <c:dLbls>
            <c:dLbl>
              <c:idx val="0"/>
              <c:layout>
                <c:manualLayout>
                  <c:x val="-0.28832298569645781"/>
                  <c:y val="-0.1476785373229971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71,3 </a:t>
                    </a:r>
                    <a:r>
                      <a:rPr lang="ru-RU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млн.руб.;64</a:t>
                    </a:r>
                    <a:r>
                      <a:rPr lang="ru-RU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%</a:t>
                    </a:r>
                    <a:endParaRPr lang="ru-RU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;млн.руб.</c:separator>
            </c:dLbl>
            <c:dLbl>
              <c:idx val="1"/>
              <c:layout>
                <c:manualLayout>
                  <c:x val="0"/>
                  <c:y val="0.23455716318542819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6,9млн.руб.;6</a:t>
                    </a:r>
                    <a:r>
                      <a:rPr lang="ru-RU" dirty="0"/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2"/>
              <c:layout>
                <c:manualLayout>
                  <c:x val="0"/>
                  <c:y val="0.3862978633790041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7,4млн.руб.;7</a:t>
                    </a:r>
                    <a:r>
                      <a:rPr lang="ru-RU" dirty="0"/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3"/>
              <c:layout>
                <c:manualLayout>
                  <c:x val="0"/>
                  <c:y val="0.4831720431879539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3,2млн.руб.;3</a:t>
                    </a:r>
                    <a:r>
                      <a:rPr lang="ru-RU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4"/>
              <c:layout>
                <c:manualLayout>
                  <c:x val="0"/>
                  <c:y val="0.5423907694170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5,2млн.руб.;5</a:t>
                    </a:r>
                    <a:r>
                      <a:rPr lang="ru-RU" dirty="0"/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5"/>
              <c:layout>
                <c:manualLayout>
                  <c:x val="0"/>
                  <c:y val="0.64611305118790119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defRPr>
                    </a:pPr>
                    <a:r>
                      <a:rPr lang="en-US" i="0" dirty="0" smtClean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rPr>
                      <a:t>9,1</a:t>
                    </a:r>
                    <a:r>
                      <a:rPr lang="ru-RU" i="0" dirty="0" smtClean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rPr>
                      <a:t>млн.руб.;</a:t>
                    </a:r>
                    <a:r>
                      <a:rPr lang="en-US" i="0" dirty="0" smtClean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rPr>
                      <a:t>8</a:t>
                    </a:r>
                    <a:r>
                      <a:rPr lang="en-US" i="0" dirty="0">
                        <a:solidFill>
                          <a:schemeClr val="accent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6"/>
              <c:layout>
                <c:manualLayout>
                  <c:x val="0"/>
                  <c:y val="0.65627149410121643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4,3млн.руб.;4</a:t>
                    </a:r>
                    <a:r>
                      <a:rPr lang="ru-RU" dirty="0"/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7"/>
              <c:layout>
                <c:manualLayout>
                  <c:x val="-0.14716752072699621"/>
                  <c:y val="0.6046532121652210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ru-RU" dirty="0" smtClean="0"/>
                      <a:t>3,5млн.руб.;3</a:t>
                    </a:r>
                    <a:r>
                      <a:rPr lang="ru-RU" dirty="0"/>
                      <a:t>%</a:t>
                    </a:r>
                  </a:p>
                </c:rich>
              </c:tx>
              <c:spPr/>
              <c:dLblPos val="bestFit"/>
              <c:showLegendKey val="1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Pos val="inEnd"/>
            <c:showLegendKey val="1"/>
            <c:showVal val="1"/>
            <c:showCatName val="0"/>
            <c:showSerName val="0"/>
            <c:showPercent val="1"/>
            <c:showBubbleSize val="0"/>
            <c:separator>Млн.Руб.</c:separator>
            <c:showLeaderLines val="0"/>
          </c:dLbls>
          <c:cat>
            <c:strRef>
              <c:f>Лист1!$A$2:$A$9</c:f>
              <c:strCache>
                <c:ptCount val="8"/>
                <c:pt idx="0">
                  <c:v>Налог на доходы физических лиц</c:v>
                </c:pt>
                <c:pt idx="1">
                  <c:v>Акцизи</c:v>
                </c:pt>
                <c:pt idx="2">
                  <c:v>Налог на имущество физических лиц</c:v>
                </c:pt>
                <c:pt idx="3">
                  <c:v>Единый налог на вмененный доход для отдельных видов деятельности</c:v>
                </c:pt>
                <c:pt idx="4">
                  <c:v>Налог, взимаемый с применением патентной системы</c:v>
                </c:pt>
                <c:pt idx="5">
                  <c:v>Земельный налог</c:v>
                </c:pt>
                <c:pt idx="6">
                  <c:v>Госпошлина</c:v>
                </c:pt>
                <c:pt idx="7">
                  <c:v>Налог, взимаемый в связи с применением упрощенной системой налогообложения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71.3</c:v>
                </c:pt>
                <c:pt idx="1">
                  <c:v>6.9</c:v>
                </c:pt>
                <c:pt idx="2">
                  <c:v>7.4</c:v>
                </c:pt>
                <c:pt idx="3">
                  <c:v>3.2</c:v>
                </c:pt>
                <c:pt idx="4">
                  <c:v>5.2</c:v>
                </c:pt>
                <c:pt idx="5">
                  <c:v>9.1</c:v>
                </c:pt>
                <c:pt idx="6">
                  <c:v>4.3</c:v>
                </c:pt>
                <c:pt idx="7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027752641869335"/>
          <c:y val="4.0059055118110368E-3"/>
          <c:w val="0.38472478740983751"/>
          <c:h val="0.99599409448818899"/>
        </c:manualLayout>
      </c:layout>
      <c:overlay val="0"/>
      <c:spPr>
        <a:effectLst>
          <a:glow>
            <a:schemeClr val="accent1">
              <a:alpha val="44000"/>
            </a:schemeClr>
          </a:glow>
          <a:softEdge rad="0"/>
        </a:effectLst>
      </c:spPr>
      <c:txPr>
        <a:bodyPr/>
        <a:lstStyle/>
        <a:p>
          <a:pPr>
            <a:defRPr sz="14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accent1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201541098608082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67479040"/>
        <c:axId val="67480576"/>
      </c:bubbleChart>
      <c:valAx>
        <c:axId val="67479040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67480576"/>
        <c:crosses val="autoZero"/>
        <c:crossBetween val="midCat"/>
      </c:valAx>
      <c:valAx>
        <c:axId val="67480576"/>
        <c:scaling>
          <c:orientation val="minMax"/>
          <c:max val="1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67479040"/>
        <c:crossesAt val="0.9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29282091033957E-2"/>
          <c:y val="5.4676410053059912E-2"/>
          <c:w val="0.54375359815774327"/>
          <c:h val="0.9554881133029843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3286251112884018"/>
          <c:y val="7.787739225564215E-2"/>
          <c:w val="0.33774255090360406"/>
          <c:h val="0.79029096491583484"/>
        </c:manualLayout>
      </c:layout>
      <c:overlay val="0"/>
      <c:spPr>
        <a:ln w="6350"/>
      </c:spPr>
      <c:txPr>
        <a:bodyPr anchor="t"/>
        <a:lstStyle/>
        <a:p>
          <a:pPr algn="l" defTabSz="720000">
            <a:defRPr sz="1400" b="1" kern="6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234650070950621E-2"/>
          <c:y val="0.12575273026944431"/>
          <c:w val="0.8562686752278571"/>
          <c:h val="0.8507575974490791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explosion val="18"/>
          </c:dPt>
          <c:dPt>
            <c:idx val="1"/>
            <c:bubble3D val="0"/>
            <c:explosion val="14"/>
          </c:dPt>
          <c:dPt>
            <c:idx val="3"/>
            <c:bubble3D val="0"/>
            <c:explosion val="17"/>
          </c:dPt>
          <c:dPt>
            <c:idx val="4"/>
            <c:bubble3D val="0"/>
            <c:explosion val="23"/>
          </c:dPt>
          <c:dPt>
            <c:idx val="5"/>
            <c:bubble3D val="0"/>
            <c:explosion val="12"/>
          </c:dPt>
          <c:dPt>
            <c:idx val="6"/>
            <c:bubble3D val="0"/>
            <c:explosion val="41"/>
          </c:dPt>
          <c:dPt>
            <c:idx val="7"/>
            <c:bubble3D val="0"/>
            <c:explosion val="24"/>
          </c:dPt>
          <c:dLbls>
            <c:dLbl>
              <c:idx val="0"/>
              <c:layout>
                <c:manualLayout>
                  <c:x val="0.1398215803684151"/>
                  <c:y val="0.1620626160431640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аренды земли;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4,0 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млн.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14%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4.2619946883658021E-2"/>
                  <c:y val="5.2852349708386627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аренды имущества;</a:t>
                    </a:r>
                  </a:p>
                  <a:p>
                    <a:r>
                      <a:rPr lang="ru-RU" sz="1200" dirty="0"/>
                      <a:t>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6,0млн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21%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6.054401159216271E-2"/>
                  <c:y val="1.0536817317565356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продажи имущества</a:t>
                    </a:r>
                    <a:r>
                      <a:rPr lang="ru-RU" sz="1200" dirty="0" smtClean="0"/>
                      <a:t>;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 14,1 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млн.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49%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2150573282475184"/>
                  <c:y val="4.0246765452632057E-3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продажи  земли; </a:t>
                    </a:r>
                    <a:endParaRPr lang="ru-RU" sz="1200" dirty="0" smtClean="0"/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2,4млн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8,0%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0399068747564862E-2"/>
                  <c:y val="0.15910138969653481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Плата за негативное воздействие на окружающую среду; 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0,1млн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0,3%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3885964788037564"/>
                  <c:y val="0.1307702785615566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Штрафы; 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0,1млн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0,3%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0.11668130650933257"/>
                  <c:y val="3.1858669889408338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перечисления части прибыли муниципальных унитарных предприятий;</a:t>
                    </a:r>
                  </a:p>
                  <a:p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2,0млн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7,0%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0.26523661930783593"/>
                  <c:y val="1.8162529218029962E-2"/>
                </c:manualLayout>
              </c:layout>
              <c:tx>
                <c:rich>
                  <a:bodyPr/>
                  <a:lstStyle/>
                  <a:p>
                    <a:r>
                      <a:rPr lang="ru-RU" sz="1200" dirty="0"/>
                      <a:t>Доходы от оказания платных услуг (работ) и компенсации затрат государства;</a:t>
                    </a:r>
                  </a:p>
                  <a:p>
                    <a:r>
                      <a:rPr lang="ru-RU" sz="1200" dirty="0"/>
                      <a:t>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0,3млн</a:t>
                    </a:r>
                    <a:r>
                      <a:rPr lang="ru-RU" sz="1400" dirty="0">
                        <a:solidFill>
                          <a:srgbClr val="C00000"/>
                        </a:solidFill>
                      </a:rPr>
                      <a:t>. руб.; </a:t>
                    </a:r>
                    <a:r>
                      <a:rPr lang="ru-RU" sz="1400" dirty="0" smtClean="0">
                        <a:solidFill>
                          <a:srgbClr val="C00000"/>
                        </a:solidFill>
                      </a:rPr>
                      <a:t>1%</a:t>
                    </a:r>
                    <a:endParaRPr lang="ru-RU" sz="1400" dirty="0">
                      <a:solidFill>
                        <a:srgbClr val="C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spPr>
              <a:ln w="28575">
                <a:solidFill>
                  <a:schemeClr val="accent1"/>
                </a:solidFill>
              </a:ln>
            </c:spPr>
            <c:txPr>
              <a:bodyPr/>
              <a:lstStyle/>
              <a:p>
                <a:pPr>
                  <a:defRPr sz="1200" b="1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'[Диаграмма в Microsoft PowerPoint]Лист2'!$A$2:$A$9</c:f>
              <c:strCache>
                <c:ptCount val="8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перечисления части прибыли муниципальных унитарных предприятий</c:v>
                </c:pt>
                <c:pt idx="7">
                  <c:v>Доходы от оказания платных услуг (работ) и компенсации затрат государства</c:v>
                </c:pt>
              </c:strCache>
            </c:strRef>
          </c:cat>
          <c:val>
            <c:numRef>
              <c:f>'[Диаграмма в Microsoft PowerPoint]Лист2'!$B$2:$B$9</c:f>
              <c:numCache>
                <c:formatCode>General</c:formatCode>
                <c:ptCount val="8"/>
                <c:pt idx="0">
                  <c:v>2.5</c:v>
                </c:pt>
                <c:pt idx="1">
                  <c:v>3.5</c:v>
                </c:pt>
                <c:pt idx="2">
                  <c:v>0.2</c:v>
                </c:pt>
                <c:pt idx="3">
                  <c:v>5.0999999999999996</c:v>
                </c:pt>
                <c:pt idx="4">
                  <c:v>0.4</c:v>
                </c:pt>
                <c:pt idx="5">
                  <c:v>2.1</c:v>
                </c:pt>
                <c:pt idx="6">
                  <c:v>0.1</c:v>
                </c:pt>
                <c:pt idx="7">
                  <c:v>0.5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'[Диаграмма в Microsoft PowerPoint]Лист2'!$A$2:$A$9</c:f>
              <c:strCache>
                <c:ptCount val="8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перечисления части прибыли муниципальных унитарных предприятий</c:v>
                </c:pt>
                <c:pt idx="7">
                  <c:v>Доходы от оказания платных услуг (работ) и компенсации затрат государства</c:v>
                </c:pt>
              </c:strCache>
            </c:strRef>
          </c:cat>
          <c:val>
            <c:numRef>
              <c:f>'[Диаграмма в Microsoft PowerPoint]Лист2'!$C$2:$C$9</c:f>
              <c:numCache>
                <c:formatCode>0.00</c:formatCode>
                <c:ptCount val="8"/>
                <c:pt idx="0">
                  <c:v>17.361111111111111</c:v>
                </c:pt>
                <c:pt idx="1">
                  <c:v>24.305555555555554</c:v>
                </c:pt>
                <c:pt idx="2">
                  <c:v>1.3888888888888888</c:v>
                </c:pt>
                <c:pt idx="3">
                  <c:v>35.416666666666657</c:v>
                </c:pt>
                <c:pt idx="4">
                  <c:v>2.7777777777777777</c:v>
                </c:pt>
                <c:pt idx="5">
                  <c:v>14.583333333333332</c:v>
                </c:pt>
                <c:pt idx="6">
                  <c:v>0.69444444444444442</c:v>
                </c:pt>
                <c:pt idx="7">
                  <c:v>3.4722222222222219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679012345679013E-2"/>
          <c:y val="0.17736054119995562"/>
          <c:w val="0.70879763293477205"/>
          <c:h val="0.8226394588000444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767072518712923"/>
          <c:y val="0.29460574470444717"/>
          <c:w val="0.17954335569164964"/>
          <c:h val="0.182457025618276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033407231863014E-2"/>
          <c:y val="7.407407407407407E-2"/>
          <c:w val="0.74583464566929136"/>
          <c:h val="0.89814814814814814"/>
        </c:manualLayout>
      </c:layout>
      <c:pie3DChart>
        <c:varyColors val="1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dPt>
            <c:idx val="0"/>
            <c:bubble3D val="0"/>
            <c:explosion val="11"/>
            <c:spPr>
              <a:solidFill>
                <a:srgbClr val="C00000"/>
              </a:solidFill>
            </c:spPr>
          </c:dPt>
          <c:dPt>
            <c:idx val="1"/>
            <c:bubble3D val="0"/>
            <c:explosion val="3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explosion val="19"/>
          </c:dPt>
          <c:dPt>
            <c:idx val="3"/>
            <c:bubble3D val="0"/>
            <c:explosion val="17"/>
            <c:spPr>
              <a:solidFill>
                <a:srgbClr val="9BFFFA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174,5млн.руб.;39%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193,3млн.руб.;43%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72,3млн.руб.;16</a:t>
                    </a:r>
                    <a:r>
                      <a:rPr lang="ru-RU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mtClean="0"/>
                      <a:t>10,6млн.руб.;2</a:t>
                    </a:r>
                    <a:r>
                      <a:rPr lang="ru-RU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Млн.Руб.</c:separator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Млн.Руб.</c:separator>
            <c:showLeaderLines val="1"/>
          </c:dLbls>
          <c:cat>
            <c:strRef>
              <c:f>'[Диаграмма в Microsoft PowerPoint]Лист3'!$A$1:$A$4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'[Диаграмма в Microsoft PowerPoint]Лист3'!$B$1:$B$4</c:f>
              <c:numCache>
                <c:formatCode>0.0</c:formatCode>
                <c:ptCount val="4"/>
                <c:pt idx="0">
                  <c:v>193.3</c:v>
                </c:pt>
                <c:pt idx="1">
                  <c:v>174.5</c:v>
                </c:pt>
                <c:pt idx="2" formatCode="General">
                  <c:v>72.3</c:v>
                </c:pt>
                <c:pt idx="3" formatCode="General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42457508345437"/>
          <c:y val="0.14823120443277921"/>
          <c:w val="0.23503228601279208"/>
          <c:h val="0.81613002819092062"/>
        </c:manualLayout>
      </c:layout>
      <c:overlay val="0"/>
      <c:txPr>
        <a:bodyPr/>
        <a:lstStyle/>
        <a:p>
          <a:pPr>
            <a:defRPr sz="200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67311488"/>
        <c:axId val="67313024"/>
        <c:axId val="66877632"/>
      </c:bar3DChart>
      <c:catAx>
        <c:axId val="67311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67313024"/>
        <c:crosses val="autoZero"/>
        <c:auto val="0"/>
        <c:lblAlgn val="ctr"/>
        <c:lblOffset val="100"/>
        <c:noMultiLvlLbl val="0"/>
      </c:catAx>
      <c:valAx>
        <c:axId val="67313024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67311488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66877632"/>
        <c:scaling>
          <c:orientation val="minMax"/>
        </c:scaling>
        <c:delete val="1"/>
        <c:axPos val="b"/>
        <c:majorTickMark val="out"/>
        <c:minorTickMark val="none"/>
        <c:tickLblPos val="nextTo"/>
        <c:crossAx val="67313024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50"/>
      <c:rotY val="50"/>
      <c:rAngAx val="1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>
        <c:manualLayout>
          <c:layoutTarget val="inner"/>
          <c:xMode val="edge"/>
          <c:yMode val="edge"/>
          <c:x val="0.20734815315349095"/>
          <c:y val="3.2007882869041646E-2"/>
          <c:w val="0.79248338221228709"/>
          <c:h val="0.5067005275030985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rgbClr val="940E7A"/>
                </a:gs>
                <a:gs pos="50000">
                  <a:srgbClr val="CC99FF"/>
                </a:gs>
                <a:gs pos="100000">
                  <a:srgbClr val="871B2D"/>
                </a:gs>
              </a:gsLst>
              <a:lin ang="0" scaled="1"/>
            </a:gradFill>
          </c:spPr>
          <c:invertIfNegative val="0"/>
          <c:dLbls>
            <c:dLbl>
              <c:idx val="0"/>
              <c:layout>
                <c:manualLayout>
                  <c:x val="5.0126520126192835E-3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1,462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696188029444924E-2"/>
                  <c:y val="-7.42680310502222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037956037857758E-2"/>
                  <c:y val="-3.95736090767940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282870005092907E-2"/>
                  <c:y val="-7.23404189020591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7,883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96188029444924E-2"/>
                  <c:y val="-3.73750752391944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3,543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73828904372414E-2"/>
                  <c:y val="-6.32753618622239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59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558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6.6835360168256705E-3"/>
                  <c:y val="-2.418387221359639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490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3367072033651341E-2"/>
                  <c:y val="-4.119965855211486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52,233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5206360094974626E-2"/>
                  <c:y val="-2.876166975702046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50,357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696188029444924E-2"/>
                  <c:y val="-3.297800756399507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370,876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Linux Libertine" panose="02000503000000000000" pitchFamily="2" charset="0"/>
                    <a:ea typeface="Linux Libertine" panose="02000503000000000000" pitchFamily="2" charset="0"/>
                    <a:cs typeface="Linux Libertine" panose="02000503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Обслуживание муниципального долга</c:v>
                </c:pt>
                <c:pt idx="2">
                  <c:v>Нацбезопасность и правоохран. деятельность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Нац. экономика</c:v>
                </c:pt>
                <c:pt idx="7">
                  <c:v>Культура</c:v>
                </c:pt>
                <c:pt idx="8">
                  <c:v>Общегосударственные вопросы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в Microsoft PowerPoint]Лист5'!$A$2:$J$2</c:f>
              <c:numCache>
                <c:formatCode>0.000</c:formatCode>
                <c:ptCount val="10"/>
                <c:pt idx="0">
                  <c:v>1.3120000000000001</c:v>
                </c:pt>
                <c:pt idx="1">
                  <c:v>2.9609999999999999</c:v>
                </c:pt>
                <c:pt idx="2">
                  <c:v>3.8239999999999998</c:v>
                </c:pt>
                <c:pt idx="3">
                  <c:v>6.19</c:v>
                </c:pt>
                <c:pt idx="4">
                  <c:v>11.337</c:v>
                </c:pt>
                <c:pt idx="5">
                  <c:v>18.009</c:v>
                </c:pt>
                <c:pt idx="6">
                  <c:v>28.047999999999998</c:v>
                </c:pt>
                <c:pt idx="7">
                  <c:v>43.292000000000002</c:v>
                </c:pt>
                <c:pt idx="8">
                  <c:v>45.107999999999997</c:v>
                </c:pt>
                <c:pt idx="9">
                  <c:v>331.399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7008000"/>
        <c:axId val="67009536"/>
        <c:axId val="0"/>
      </c:bar3DChart>
      <c:catAx>
        <c:axId val="670080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defRPr>
            </a:pPr>
            <a:endParaRPr lang="ru-RU"/>
          </a:p>
        </c:txPr>
        <c:crossAx val="67009536"/>
        <c:crosses val="autoZero"/>
        <c:auto val="1"/>
        <c:lblAlgn val="ctr"/>
        <c:lblOffset val="100"/>
        <c:noMultiLvlLbl val="0"/>
      </c:catAx>
      <c:valAx>
        <c:axId val="6700953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00" sourceLinked="1"/>
        <c:majorTickMark val="out"/>
        <c:minorTickMark val="none"/>
        <c:tickLblPos val="nextTo"/>
        <c:crossAx val="6700800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7378560"/>
        <c:axId val="67404928"/>
        <c:axId val="0"/>
      </c:bar3DChart>
      <c:catAx>
        <c:axId val="6737856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7404928"/>
        <c:crosses val="autoZero"/>
        <c:auto val="1"/>
        <c:lblAlgn val="ctr"/>
        <c:lblOffset val="100"/>
        <c:noMultiLvlLbl val="0"/>
      </c:catAx>
      <c:valAx>
        <c:axId val="67404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37856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96315702172917E-2"/>
          <c:y val="2.7062814588761416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2018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995124657617241E-3"/>
                  <c:y val="-6.5091870107023856E-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370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,</a:t>
                    </a:r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9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52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General</c:formatCode>
                <c:ptCount val="4"/>
                <c:pt idx="0">
                  <c:v>277</c:v>
                </c:pt>
                <c:pt idx="1">
                  <c:v>5.2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2019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530550760851231E-2"/>
                  <c:y val="-3.45276258263288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227,8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6988766048438462E-2"/>
                  <c:y val="-1.138393978025039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213,5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31,4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7186688"/>
        <c:axId val="67188224"/>
        <c:axId val="0"/>
      </c:bar3DChart>
      <c:catAx>
        <c:axId val="67186688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67188224"/>
        <c:crosses val="autoZero"/>
        <c:auto val="1"/>
        <c:lblAlgn val="ctr"/>
        <c:lblOffset val="100"/>
        <c:noMultiLvlLbl val="0"/>
      </c:catAx>
      <c:valAx>
        <c:axId val="67188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1866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2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0.18885</cdr:x>
      <cdr:y>0.03257</cdr:y>
    </cdr:from>
    <cdr:to>
      <cdr:x>0.80228</cdr:x>
      <cdr:y>0.15655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554146" y="176213"/>
          <a:ext cx="5048284" cy="67075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600" b="1" dirty="0" smtClean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r>
            <a:rPr lang="ru-RU" sz="1600" b="1" dirty="0" smtClean="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Безвозмездные поступления на 2021 год</a:t>
          </a:r>
          <a:endParaRPr lang="ru-RU" sz="1600" dirty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0.16194</cdr:x>
      <cdr:y>0.00788</cdr:y>
    </cdr:from>
    <cdr:to>
      <cdr:x>0.81465</cdr:x>
      <cdr:y>0.1046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99539" y="45720"/>
          <a:ext cx="5640945" cy="5613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на 2021 год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0.02886</cdr:x>
      <cdr:y>0.04617</cdr:y>
    </cdr:from>
    <cdr:to>
      <cdr:x>0.13381</cdr:x>
      <cdr:y>0.08599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9384" y="266696"/>
          <a:ext cx="797704" cy="230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b="1" dirty="0" smtClean="0">
              <a:latin typeface="Liberation Serif" panose="02020603050405020304" pitchFamily="18" charset="0"/>
            </a:rPr>
            <a:t>В млн.руб</a:t>
          </a:r>
          <a:r>
            <a:rPr lang="ru-RU" dirty="0" smtClean="0"/>
            <a:t>.</a:t>
          </a:r>
          <a:endParaRPr lang="ru-RU" sz="1100" dirty="0"/>
        </a:p>
      </cdr:txBody>
    </cdr:sp>
  </cdr:relSizeAnchor>
  <cdr:relSizeAnchor xmlns:cdr="http://schemas.openxmlformats.org/drawingml/2006/chartDrawing">
    <cdr:from>
      <cdr:x>0.73834</cdr:x>
      <cdr:y>0.81301</cdr:y>
    </cdr:from>
    <cdr:to>
      <cdr:x>0.97895</cdr:x>
      <cdr:y>0.87732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11946" y="4696442"/>
          <a:ext cx="1828801" cy="3714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C00000"/>
              </a:solidFill>
              <a:latin typeface="Linux Libertine Capitals" panose="02000503000000000000" pitchFamily="2" charset="0"/>
              <a:ea typeface="Linux Libertine Capitals" panose="02000503000000000000" pitchFamily="2" charset="0"/>
              <a:cs typeface="Linux Libertine Capitals" panose="02000503000000000000" pitchFamily="2" charset="0"/>
            </a:rPr>
            <a:t>Итого: 603,722</a:t>
          </a:r>
        </a:p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0.50997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46" y="412974"/>
          <a:ext cx="4018173" cy="10778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15 848 782,12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0.94666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51" y="1679798"/>
          <a:ext cx="4176487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придомовым 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так же мостов и иных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инженерных 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16 030 000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1 015 000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12.01.2021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13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1983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28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32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21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B5BD45-B608-434C-AB70-04D424AFB0EE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CA22-F05F-496E-8F94-F0D6E6EDC7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24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911D7D-BAEF-456E-A350-F0ABA5E025C3}" type="datetime1">
              <a:rPr lang="en-US"/>
              <a:pPr>
                <a:defRPr/>
              </a:pPr>
              <a:t>1/12/2021</a:t>
            </a:fld>
            <a:endParaRPr lang="ru-RU" dirty="0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36A4E-75E4-4EC6-9289-409088BF5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2021 ГОД И НА ПЛАНОВЫЙ ПЕРИОД 2022 И 2023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6" y="538163"/>
            <a:ext cx="1387474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2021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2022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2023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2021год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2022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2023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590 713,5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603 721,7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-13 008,2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374 510,6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388 550,9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350 306,2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364 286,3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-14 040,3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-13 980,1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2021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2022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2023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55835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091062"/>
                <a:gridCol w="1091062"/>
                <a:gridCol w="1091062"/>
                <a:gridCol w="1091062"/>
                <a:gridCol w="1091062"/>
                <a:gridCol w="1091062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22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23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111085688,08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18,8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111548186,97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29,8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115635498,97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33,0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28976000,00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4,9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29976000,00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8,0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25976000,00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7,4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450651807,62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76,3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232986405,9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62,2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208694745,66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59,6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590713495,70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374510592,87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350306244,63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834" y="333374"/>
            <a:ext cx="1627539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43150" y="354013"/>
            <a:ext cx="47815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налоговых доходов </a:t>
            </a:r>
          </a:p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2021 году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+mn-cs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58646275"/>
              </p:ext>
            </p:extLst>
          </p:nvPr>
        </p:nvGraphicFramePr>
        <p:xfrm>
          <a:off x="176462" y="896486"/>
          <a:ext cx="8721476" cy="5764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 descr="Папирус"/>
          <p:cNvSpPr>
            <a:spLocks noChangeArrowheads="1"/>
          </p:cNvSpPr>
          <p:nvPr/>
        </p:nvSpPr>
        <p:spPr bwMode="auto">
          <a:xfrm>
            <a:off x="179388" y="981075"/>
            <a:ext cx="86772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sp>
        <p:nvSpPr>
          <p:cNvPr id="19459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E415DE3-9F25-48A4-A202-96A6BB7927D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999590"/>
              </p:ext>
            </p:extLst>
          </p:nvPr>
        </p:nvGraphicFramePr>
        <p:xfrm>
          <a:off x="230188" y="1031875"/>
          <a:ext cx="8642350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801813" y="400050"/>
            <a:ext cx="6780212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неналоговых доходов 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2021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pic>
        <p:nvPicPr>
          <p:cNvPr id="19462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6215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171683"/>
              </p:ext>
            </p:extLst>
          </p:nvPr>
        </p:nvGraphicFramePr>
        <p:xfrm>
          <a:off x="578698" y="974178"/>
          <a:ext cx="8331146" cy="586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168C76F-BDB7-4572-BBB7-CC2CE227CF5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0484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23850" y="981075"/>
            <a:ext cx="856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graphicFrame>
        <p:nvGraphicFramePr>
          <p:cNvPr id="2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0788171"/>
              </p:ext>
            </p:extLst>
          </p:nvPr>
        </p:nvGraphicFramePr>
        <p:xfrm>
          <a:off x="493712" y="276225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487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524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4856277"/>
              </p:ext>
            </p:extLst>
          </p:nvPr>
        </p:nvGraphicFramePr>
        <p:xfrm>
          <a:off x="-333375" y="214312"/>
          <a:ext cx="9810750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404782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Уточненные ассигнования на 01.09.2020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2021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2022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729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2023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481 925 854,91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603 721 687,88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388 550 870,51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364 286 291,27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257 129 249,65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327 596 050,26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257 132 620,49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250 565 203,33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224 796 605,26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276 125 637,62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 124 825 105,90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100 533 445,66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6 593 144,12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13 187 642,28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877050" y="631031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696EE8-C760-4038-8721-A578AE5917D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066497"/>
              </p:ext>
            </p:extLst>
          </p:nvPr>
        </p:nvGraphicFramePr>
        <p:xfrm>
          <a:off x="368300" y="506412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5216618"/>
              </p:ext>
            </p:extLst>
          </p:nvPr>
        </p:nvGraphicFramePr>
        <p:xfrm>
          <a:off x="903153" y="837583"/>
          <a:ext cx="7600767" cy="5776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325402"/>
              </p:ext>
            </p:extLst>
          </p:nvPr>
        </p:nvGraphicFramePr>
        <p:xfrm>
          <a:off x="468313" y="1143000"/>
          <a:ext cx="8104187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2917129"/>
              </p:ext>
            </p:extLst>
          </p:nvPr>
        </p:nvGraphicFramePr>
        <p:xfrm>
          <a:off x="328611" y="1038225"/>
          <a:ext cx="8401051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722870" y="2823210"/>
            <a:ext cx="1184910" cy="738664"/>
            <a:chOff x="6877050" y="705802"/>
            <a:chExt cx="1184910" cy="738664"/>
          </a:xfrm>
        </p:grpSpPr>
        <p:sp>
          <p:nvSpPr>
            <p:cNvPr id="4" name="TextBox 3"/>
            <p:cNvSpPr txBox="1"/>
            <p:nvPr/>
          </p:nvSpPr>
          <p:spPr>
            <a:xfrm>
              <a:off x="6877050" y="705802"/>
              <a:ext cx="1184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2021</a:t>
              </a:r>
            </a:p>
            <a:p>
              <a:r>
                <a:rPr lang="ru-RU" dirty="0" smtClean="0"/>
                <a:t>2022</a:t>
              </a:r>
            </a:p>
            <a:p>
              <a:r>
                <a:rPr lang="ru-RU" dirty="0" smtClean="0"/>
                <a:t>2023</a:t>
              </a: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957060" y="784860"/>
              <a:ext cx="182880" cy="15621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953250" y="1003458"/>
              <a:ext cx="182880" cy="15621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953250" y="1233963"/>
              <a:ext cx="182880" cy="15621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895080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952636"/>
              </p:ext>
            </p:extLst>
          </p:nvPr>
        </p:nvGraphicFramePr>
        <p:xfrm>
          <a:off x="914400" y="979488"/>
          <a:ext cx="7983538" cy="5165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3538"/>
              </a:tblGrid>
              <a:tr h="40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системы образования городского округа Вичуга</a:t>
                      </a:r>
                      <a:endParaRPr lang="ru-RU" sz="18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689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229"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городского округа Вичуга»</a:t>
                      </a:r>
                      <a:endParaRPr lang="ru-RU" sz="14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«Совершенствование системы местного самоуправления»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поддержка населения городского округа Вичуга»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9257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85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 Формирование комфортной городской  среды»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2021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57225" y="396875"/>
            <a:ext cx="7505700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»</a:t>
            </a: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3317906"/>
              </p:ext>
            </p:extLst>
          </p:nvPr>
        </p:nvGraphicFramePr>
        <p:xfrm>
          <a:off x="404813" y="1352549"/>
          <a:ext cx="6124575" cy="5252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2952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дошкольного образования детей" 150 076 692,03 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общего образования"  124 383 817,18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066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10 148 717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4060825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 19 885 633,98 руб.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36 165 285,73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руб. 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"Организация отдыха детей в каникулярное время в образовательных организациях"  3 388 316,16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"Обеспечение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деятельности муниципальных образовательных организаций"  15 659 394,44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кадрового и инновационного потенциала образования"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53 216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 2 187 800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"Предоставление мер социальной поддержки в сфере образования"  2 013 136,07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Подпрограмма "Развитие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информационно образовательного процесса в регионе</a:t>
                      </a:r>
                      <a:r>
                        <a:rPr lang="ru-RU" sz="1200" b="1" kern="1200" baseline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" 6 764 325,18 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- 150 600 руб.</a:t>
            </a:r>
          </a:p>
        </p:txBody>
      </p:sp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3934960" y="4926344"/>
            <a:ext cx="4343400" cy="142874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–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1 462 123,79 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</a:t>
            </a: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- 4 359 360,90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143375"/>
            <a:ext cx="46101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927" y="1876573"/>
            <a:ext cx="3223896" cy="22668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37 783 103,66 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6 324 329,29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- выставочная деятельность»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3 639 404,43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муниципальных учреждений в области бухгалтерского учета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2 027 774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206 348,37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863" y="143033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9 592 074,73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58750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 централизованной 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1 486 465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9654"/>
            <a:ext cx="2219325" cy="142142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2819400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8750" y="4676775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системы подготовки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спортивного резерва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» -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1 491 221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56" y="5567363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692 300,00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395 200,00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386 384,00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342064" y="172362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50002" y="2409825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42064" y="4179887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723629"/>
            <a:ext cx="1982787" cy="36552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256 713,39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32588" y="2343150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270250"/>
            <a:ext cx="1963736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261 300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1520" y="558627"/>
            <a:ext cx="8595617" cy="1008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19098" y="3152775"/>
            <a:ext cx="5822057" cy="6858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50001" y="32512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19099" y="2265364"/>
            <a:ext cx="5822057" cy="720724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многоквартирных  жилых домов и муниципального жилого фонда»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723628"/>
            <a:ext cx="5822057" cy="365522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семей»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19103" y="4038599"/>
            <a:ext cx="5822054" cy="733426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лицам из их числа по договорам найма жилых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19103" y="5016500"/>
            <a:ext cx="5822054" cy="10985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компенсация затрат на установку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проведения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23063" y="4161631"/>
            <a:ext cx="1982786" cy="50641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2 760 199 ,20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50002" y="53213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5257800"/>
            <a:ext cx="1982786" cy="656431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8775" y="4267200"/>
            <a:ext cx="3398838" cy="16192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Подпрограмма «Поддержка субъектов малого и среднего предпринимательства</a:t>
            </a:r>
            <a:r>
              <a:rPr lang="ru-RU" sz="1600" b="0" dirty="0" smtClean="0">
                <a:solidFill>
                  <a:schemeClr val="bg1"/>
                </a:solidFill>
              </a:rPr>
              <a:t>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100 000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2" y="620714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21 700 000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  <a:endParaRPr lang="ru-RU" sz="1600" dirty="0" smtClean="0">
              <a:solidFill>
                <a:prstClr val="black"/>
              </a:solidFill>
              <a:cs typeface="+mn-cs"/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prstClr val="black"/>
                </a:solidFill>
                <a:cs typeface="+mn-cs"/>
              </a:rPr>
              <a:t>24 834 696,18 руб.</a:t>
            </a:r>
            <a:endParaRPr lang="ru-RU" sz="2800" b="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1 376 496,18 руб.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2812081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dirty="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829583" y="959383"/>
            <a:ext cx="769211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just"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algn="just"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среды"</a:t>
            </a:r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1991633" y="3191408"/>
            <a:ext cx="6530067" cy="15837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территорий городского округа Вичуга"</a:t>
            </a:r>
          </a:p>
        </p:txBody>
      </p:sp>
      <p:sp>
        <p:nvSpPr>
          <p:cNvPr id="7" name="Rectangle 171"/>
          <p:cNvSpPr>
            <a:spLocks noChangeArrowheads="1"/>
          </p:cNvSpPr>
          <p:nvPr/>
        </p:nvSpPr>
        <p:spPr bwMode="auto">
          <a:xfrm>
            <a:off x="5717406" y="4889634"/>
            <a:ext cx="1552229" cy="616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ru-RU" sz="1400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</a:rPr>
              <a:t>30 015 789,47</a:t>
            </a:r>
            <a:endPara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  <a:p>
            <a:pPr algn="ctr" eaLnBrk="0" hangingPunct="0"/>
            <a:r>
              <a:rPr lang="ru-RU" sz="1400" b="1" dirty="0" smtClean="0">
                <a:ln>
                  <a:solidFill>
                    <a:srgbClr val="9276E0"/>
                  </a:solidFill>
                </a:ln>
                <a:solidFill>
                  <a:srgbClr val="000000"/>
                </a:solidFill>
                <a:latin typeface="+mn-lt"/>
              </a:rPr>
              <a:t>рублей </a:t>
            </a:r>
            <a:endParaRPr lang="ru-RU" sz="1400" b="1" dirty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716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График приема: </a:t>
            </a:r>
            <a:r>
              <a:rPr lang="ru-RU" altLang="ru-RU" sz="1300" b="0" dirty="0">
                <a:latin typeface="Times New Roman" pitchFamily="18" charset="0"/>
              </a:rPr>
              <a:t>вторник 9.00-12.00, четверг 14.00-17.00 </a:t>
            </a:r>
            <a:r>
              <a:rPr lang="ru-RU" altLang="ru-RU" sz="1300" dirty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Телефон,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ru-RU" altLang="ru-RU" sz="1300" b="0" dirty="0" smtClean="0">
                <a:latin typeface="Times New Roman" pitchFamily="18" charset="0"/>
              </a:rPr>
              <a:t>10.00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19.00</a:t>
            </a:r>
            <a:r>
              <a:rPr lang="ru-RU" altLang="ru-RU" sz="1300" b="0" dirty="0">
                <a:latin typeface="Times New Roman" pitchFamily="18" charset="0"/>
              </a:rPr>
              <a:t>,  обеденный перерыв </a:t>
            </a:r>
            <a:r>
              <a:rPr lang="ru-RU" altLang="ru-RU" sz="1300" b="0" dirty="0" smtClean="0">
                <a:latin typeface="Times New Roman" pitchFamily="18" charset="0"/>
              </a:rPr>
              <a:t>14.00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15.00</a:t>
            </a:r>
            <a:endParaRPr lang="ru-RU" altLang="ru-RU" sz="1300" b="0" dirty="0">
              <a:latin typeface="Times New Roman" pitchFamily="18" charset="0"/>
            </a:endParaRP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rgbClr val="9BFFFA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24815</TotalTime>
  <Words>2215</Words>
  <Application>Microsoft Office PowerPoint</Application>
  <PresentationFormat>Экран (4:3)</PresentationFormat>
  <Paragraphs>495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Пиксел</vt:lpstr>
      <vt:lpstr>Капсулы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</vt:lpstr>
      <vt:lpstr>Муниципальная программа  « Обеспечение безопасности населения  и профилактика наркомании на территории городского округа Вичуга»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wert</cp:lastModifiedBy>
  <cp:revision>1582</cp:revision>
  <cp:lastPrinted>2016-11-29T06:38:16Z</cp:lastPrinted>
  <dcterms:modified xsi:type="dcterms:W3CDTF">2021-01-12T10:28:53Z</dcterms:modified>
</cp:coreProperties>
</file>