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79" r:id="rId2"/>
  </p:sldMasterIdLst>
  <p:notesMasterIdLst>
    <p:notesMasterId r:id="rId35"/>
  </p:notesMasterIdLst>
  <p:sldIdLst>
    <p:sldId id="625" r:id="rId3"/>
    <p:sldId id="626" r:id="rId4"/>
    <p:sldId id="627" r:id="rId5"/>
    <p:sldId id="629" r:id="rId6"/>
    <p:sldId id="651" r:id="rId7"/>
    <p:sldId id="628" r:id="rId8"/>
    <p:sldId id="652" r:id="rId9"/>
    <p:sldId id="632" r:id="rId10"/>
    <p:sldId id="653" r:id="rId11"/>
    <p:sldId id="709" r:id="rId12"/>
    <p:sldId id="657" r:id="rId13"/>
    <p:sldId id="630" r:id="rId14"/>
    <p:sldId id="727" r:id="rId15"/>
    <p:sldId id="728" r:id="rId16"/>
    <p:sldId id="729" r:id="rId17"/>
    <p:sldId id="677" r:id="rId18"/>
    <p:sldId id="696" r:id="rId19"/>
    <p:sldId id="697" r:id="rId20"/>
    <p:sldId id="710" r:id="rId21"/>
    <p:sldId id="712" r:id="rId22"/>
    <p:sldId id="713" r:id="rId23"/>
    <p:sldId id="714" r:id="rId24"/>
    <p:sldId id="717" r:id="rId25"/>
    <p:sldId id="716" r:id="rId26"/>
    <p:sldId id="723" r:id="rId27"/>
    <p:sldId id="715" r:id="rId28"/>
    <p:sldId id="722" r:id="rId29"/>
    <p:sldId id="719" r:id="rId30"/>
    <p:sldId id="718" r:id="rId31"/>
    <p:sldId id="721" r:id="rId32"/>
    <p:sldId id="726" r:id="rId33"/>
    <p:sldId id="650" r:id="rId34"/>
  </p:sldIdLst>
  <p:sldSz cx="9144000" cy="6858000" type="screen4x3"/>
  <p:notesSz cx="6797675" cy="99282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FFFA"/>
    <a:srgbClr val="0A987D"/>
    <a:srgbClr val="940E7A"/>
    <a:srgbClr val="CC9900"/>
    <a:srgbClr val="28884D"/>
    <a:srgbClr val="871B2D"/>
    <a:srgbClr val="9276E0"/>
    <a:srgbClr val="CC99FF"/>
    <a:srgbClr val="FF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46" autoAdjust="0"/>
    <p:restoredTop sz="95313" autoAdjust="0"/>
  </p:normalViewPr>
  <p:slideViewPr>
    <p:cSldViewPr snapToGrid="0">
      <p:cViewPr>
        <p:scale>
          <a:sx n="111" d="100"/>
          <a:sy n="111" d="100"/>
        </p:scale>
        <p:origin x="-9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Fin61\&#1055;&#1056;&#1045;&#1047;&#1045;&#1053;&#1058;&#1040;&#1062;&#1048;&#1048;\&#1041;&#1102;&#1076;&#1078;&#1077;&#1090;%20&#1076;&#1083;&#1103;%20&#1075;&#1088;&#1072;&#1078;&#1076;&#1072;&#1085;\&#1050;&#1086;&#1087;&#1080;&#1103;%20&#1057;&#1090;&#1088;&#1091;&#1082;&#1090;&#1091;&#1088;&#1072;%20&#1088;&#1072;&#1089;&#1093;&#1086;&#1076;&#1086;&#1074;%20&#1087;&#1086;%20&#1087;&#1077;&#1088;&#1077;&#1076;&#1072;&#1085;&#1085;&#1099;&#1084;%20&#1087;&#1086;&#1083;&#1085;&#1086;&#1084;&#1086;&#1095;&#1080;&#1103;&#1084;%202016.xls" TargetMode="External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d:\&#1052;&#1086;&#1080;%20&#1076;&#1086;&#1082;&#1091;&#1084;&#1077;&#1085;&#1090;&#1099;\&#1052;&#1086;&#1080;%20&#1076;&#1086;&#1082;&#1091;&#1084;&#1077;&#1085;&#1090;&#1099;\&#1055;&#1056;&#1045;&#1047;&#1045;&#1053;&#1058;&#1040;&#1062;&#1048;&#1048;\&#1041;&#1102;&#1076;&#1078;&#1077;&#1090;%20&#1076;&#1083;&#1103;%20&#1075;&#1088;&#1072;&#1078;&#1076;&#1072;&#1085;\%20&#1052;&#1091;&#1085;&#1080;&#1094;&#1080;&#1087;&#1072;&#1083;&#1100;&#1085;&#1099;&#1081;%20&#1076;&#1086;&#1083;&#1075;%20&#1080;%20&#1089;&#1090;&#1088;&#1091;&#1082;&#1090;&#1091;&#1088;&#1072;%20&#1076;&#1086;&#1083;&#1075;&#1072;%20.xls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655576422186405E-2"/>
          <c:y val="2.9486086621228445E-2"/>
          <c:w val="0.63793761930793158"/>
          <c:h val="0.9501004687948442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налоговых доходов 
 в 2022 году</c:v>
                </c:pt>
              </c:strCache>
            </c:strRef>
          </c:tx>
          <c:spPr>
            <a:noFill/>
          </c:spPr>
          <c:explosion val="41"/>
          <c:dPt>
            <c:idx val="0"/>
            <c:bubble3D val="0"/>
            <c:explosion val="0"/>
            <c:spPr>
              <a:solidFill>
                <a:srgbClr val="9276E0"/>
              </a:solidFill>
            </c:spPr>
          </c:dPt>
          <c:dPt>
            <c:idx val="1"/>
            <c:bubble3D val="0"/>
            <c:explosion val="0"/>
            <c:spPr>
              <a:solidFill>
                <a:srgbClr val="940E7A"/>
              </a:solidFill>
            </c:spPr>
          </c:dPt>
          <c:dPt>
            <c:idx val="2"/>
            <c:bubble3D val="0"/>
            <c:explosion val="0"/>
            <c:spPr>
              <a:solidFill>
                <a:srgbClr val="FFFF00"/>
              </a:solidFill>
            </c:spPr>
          </c:dPt>
          <c:dPt>
            <c:idx val="3"/>
            <c:bubble3D val="0"/>
            <c:explosion val="0"/>
            <c:spPr>
              <a:solidFill>
                <a:srgbClr val="CC9900"/>
              </a:solidFill>
            </c:spPr>
          </c:dPt>
          <c:dPt>
            <c:idx val="4"/>
            <c:bubble3D val="0"/>
            <c:explosion val="0"/>
            <c:spPr>
              <a:solidFill>
                <a:srgbClr val="9BFFFA"/>
              </a:solidFill>
            </c:spPr>
          </c:dPt>
          <c:dPt>
            <c:idx val="5"/>
            <c:bubble3D val="0"/>
            <c:explosion val="0"/>
            <c:spPr>
              <a:solidFill>
                <a:srgbClr val="28884D"/>
              </a:solidFill>
            </c:spPr>
          </c:dPt>
          <c:dPt>
            <c:idx val="6"/>
            <c:bubble3D val="0"/>
            <c:explosion val="0"/>
            <c:spPr>
              <a:solidFill>
                <a:srgbClr val="871B2D"/>
              </a:solidFill>
            </c:spPr>
          </c:dPt>
          <c:dLbls>
            <c:dLbl>
              <c:idx val="0"/>
              <c:layout>
                <c:manualLayout>
                  <c:x val="-0.2161360468470431"/>
                  <c:y val="-9.7185677155748149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71,6млн.руб.;</a:t>
                    </a:r>
                    <a:r>
                      <a:rPr lang="ru-RU" smtClean="0"/>
                      <a:t>65</a:t>
                    </a:r>
                    <a:r>
                      <a:rPr lang="en-US" smtClean="0"/>
                      <a:t>,2</a:t>
                    </a:r>
                    <a:r>
                      <a:rPr lang="ru-RU" smtClean="0"/>
                      <a:t>%</a:t>
                    </a:r>
                    <a:endParaRPr lang="ru-RU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1"/>
              <c:layout>
                <c:manualLayout>
                  <c:x val="1.9376605481043082E-2"/>
                  <c:y val="-2.21770733264145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7,1млн.руб</a:t>
                    </a:r>
                    <a:r>
                      <a:rPr lang="ru-RU" dirty="0"/>
                      <a:t>.;</a:t>
                    </a:r>
                    <a:r>
                      <a:rPr lang="ru-RU" dirty="0" smtClean="0"/>
                      <a:t>6</a:t>
                    </a:r>
                    <a:r>
                      <a:rPr lang="en-US" dirty="0" smtClean="0"/>
                      <a:t>,5</a:t>
                    </a:r>
                    <a:r>
                      <a:rPr lang="ru-RU" dirty="0" smtClean="0"/>
                      <a:t>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2"/>
              <c:layout>
                <c:manualLayout>
                  <c:x val="2.1155648256291536E-2"/>
                  <c:y val="-5.8195283619184067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6,4млн.руб.;</a:t>
                    </a:r>
                    <a:r>
                      <a:rPr lang="en-US" dirty="0" smtClean="0"/>
                      <a:t>5,8</a:t>
                    </a:r>
                    <a:r>
                      <a:rPr lang="ru-RU" dirty="0" smtClean="0"/>
                      <a:t>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3"/>
              <c:layout>
                <c:manualLayout>
                  <c:x val="3.2185713462831958E-2"/>
                  <c:y val="3.143509730140692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6,4млн.руб</a:t>
                    </a:r>
                    <a:r>
                      <a:rPr lang="ru-RU" dirty="0" smtClean="0"/>
                      <a:t>.;</a:t>
                    </a:r>
                    <a:r>
                      <a:rPr lang="en-US" dirty="0" smtClean="0"/>
                      <a:t>5,7</a:t>
                    </a:r>
                    <a:r>
                      <a:rPr lang="ru-RU" dirty="0" smtClean="0"/>
                      <a:t>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4"/>
              <c:layout>
                <c:manualLayout>
                  <c:x val="6.4386443727672313E-2"/>
                  <c:y val="5.296583418032161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8,3млн.руб.;</a:t>
                    </a:r>
                    <a:r>
                      <a:rPr lang="en-US" dirty="0" smtClean="0"/>
                      <a:t>7,6</a:t>
                    </a:r>
                    <a:r>
                      <a:rPr lang="ru-RU" dirty="0" smtClean="0"/>
                      <a:t>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5"/>
              <c:layout>
                <c:manualLayout>
                  <c:x val="0.16256315741934241"/>
                  <c:y val="9.773771527656109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4,5млн.руб</a:t>
                    </a:r>
                    <a:r>
                      <a:rPr lang="ru-RU" dirty="0"/>
                      <a:t>.;</a:t>
                    </a:r>
                    <a:r>
                      <a:rPr lang="ru-RU" dirty="0" smtClean="0"/>
                      <a:t>4</a:t>
                    </a:r>
                    <a:r>
                      <a:rPr lang="en-US" dirty="0" smtClean="0"/>
                      <a:t>,1</a:t>
                    </a:r>
                    <a:r>
                      <a:rPr lang="ru-RU" dirty="0" smtClean="0"/>
                      <a:t>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dLbl>
              <c:idx val="6"/>
              <c:layout>
                <c:manualLayout>
                  <c:x val="0.10563031457510631"/>
                  <c:y val="6.2180816684231519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5,6млн.руб</a:t>
                    </a:r>
                    <a:r>
                      <a:rPr lang="ru-RU" dirty="0" smtClean="0"/>
                      <a:t>.;</a:t>
                    </a:r>
                    <a:r>
                      <a:rPr lang="en-US" dirty="0" smtClean="0"/>
                      <a:t>5,1</a:t>
                    </a:r>
                    <a:r>
                      <a:rPr lang="ru-RU" dirty="0" smtClean="0"/>
                      <a:t>%</a:t>
                    </a:r>
                    <a:endParaRPr lang="ru-RU" dirty="0"/>
                  </a:p>
                </c:rich>
              </c:tx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млн.руб.;</c:separator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bestFit"/>
            <c:showLegendKey val="1"/>
            <c:showVal val="1"/>
            <c:showCatName val="0"/>
            <c:showSerName val="0"/>
            <c:showPercent val="1"/>
            <c:showBubbleSize val="0"/>
            <c:separator>млн.руб.;</c:separator>
            <c:showLeaderLines val="0"/>
          </c:dLbls>
          <c:cat>
            <c:strRef>
              <c:f>Лист1!$A$2:$A$8</c:f>
              <c:strCache>
                <c:ptCount val="7"/>
                <c:pt idx="0">
                  <c:v>Налог на доходы физических лиц</c:v>
                </c:pt>
                <c:pt idx="1">
                  <c:v>Акцизи</c:v>
                </c:pt>
                <c:pt idx="2">
                  <c:v>Налог на имущество физических лиц</c:v>
                </c:pt>
                <c:pt idx="3">
                  <c:v>Налог, взимаемый с применением патентной системы налогообложения</c:v>
                </c:pt>
                <c:pt idx="4">
                  <c:v>Земельный налог</c:v>
                </c:pt>
                <c:pt idx="5">
                  <c:v>Госпошлина</c:v>
                </c:pt>
                <c:pt idx="6">
                  <c:v>Налог, взимаемый в связи с применением упрощенной системой налогообложения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71.599999999999994</c:v>
                </c:pt>
                <c:pt idx="1">
                  <c:v>7.1</c:v>
                </c:pt>
                <c:pt idx="2">
                  <c:v>6.4</c:v>
                </c:pt>
                <c:pt idx="3">
                  <c:v>6.4</c:v>
                </c:pt>
                <c:pt idx="4">
                  <c:v>8.3000000000000007</c:v>
                </c:pt>
                <c:pt idx="5">
                  <c:v>4.5</c:v>
                </c:pt>
                <c:pt idx="6">
                  <c:v>5.6</c:v>
                </c:pt>
              </c:numCache>
            </c:numRef>
          </c:val>
        </c:ser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55681326875660209"/>
          <c:y val="0.11351214653531339"/>
          <c:w val="0.44176349702319923"/>
          <c:h val="0.50533258823367622"/>
        </c:manualLayout>
      </c:layout>
      <c:overlay val="0"/>
      <c:spPr>
        <a:ln>
          <a:solidFill>
            <a:schemeClr val="accent1"/>
          </a:solidFill>
        </a:ln>
      </c:spPr>
      <c:txPr>
        <a:bodyPr/>
        <a:lstStyle/>
        <a:p>
          <a:pPr>
            <a:defRPr sz="1200" b="0" i="0" kern="0" spc="0" baseline="0">
              <a:latin typeface="Traditional Arabic" panose="02020603050405020304" pitchFamily="18" charset="-78"/>
              <a:cs typeface="Traditional Arabic" panose="02020603050405020304" pitchFamily="18" charset="-78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Структура неналоговых доходов в </a:t>
            </a:r>
            <a:r>
              <a:rPr lang="ru-RU" dirty="0" smtClean="0"/>
              <a:t>2022 </a:t>
            </a:r>
            <a:r>
              <a:rPr lang="ru-RU" dirty="0"/>
              <a:t>году</a:t>
            </a:r>
          </a:p>
        </c:rich>
      </c:tx>
      <c:layout>
        <c:manualLayout>
          <c:xMode val="edge"/>
          <c:yMode val="edge"/>
          <c:x val="0.13248179740494326"/>
          <c:y val="3.0222224073102086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неналоговых доходов в 2022 году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B w="0" h="0"/>
            </a:sp3d>
          </c:spPr>
          <c:dPt>
            <c:idx val="0"/>
            <c:bubble3D val="0"/>
            <c:spPr>
              <a:solidFill>
                <a:srgbClr val="0A987D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Pt>
            <c:idx val="2"/>
            <c:bubble3D val="0"/>
            <c:spPr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Pt>
            <c:idx val="3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Pt>
            <c:idx val="6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B w="0" h="0"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/>
                      <a:t>3,1млн. </a:t>
                    </a:r>
                    <a:r>
                      <a:rPr lang="ru-RU"/>
                      <a:t>руб.;</a:t>
                    </a:r>
                    <a:r>
                      <a:rPr lang="ru-RU" smtClean="0"/>
                      <a:t>10,3%</a:t>
                    </a:r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/>
                      <a:t>0,2млн. </a:t>
                    </a:r>
                    <a:r>
                      <a:rPr lang="ru-RU"/>
                      <a:t>руб</a:t>
                    </a:r>
                    <a:r>
                      <a:rPr lang="ru-RU" smtClean="0"/>
                      <a:t>.;0,7%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/>
                      <a:t>14млн. руб</a:t>
                    </a:r>
                    <a:r>
                      <a:rPr lang="ru-RU"/>
                      <a:t>.;</a:t>
                    </a:r>
                    <a:r>
                      <a:rPr lang="ru-RU" smtClean="0"/>
                      <a:t>46,7%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dirty="0"/>
                      <a:t>4млн. </a:t>
                    </a:r>
                    <a:r>
                      <a:rPr lang="ru-RU"/>
                      <a:t>руб.;</a:t>
                    </a:r>
                    <a:r>
                      <a:rPr lang="ru-RU" smtClean="0"/>
                      <a:t>13,3%</a:t>
                    </a:r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млн. руб.;</c:separator>
            </c:dLbl>
            <c:txPr>
              <a:bodyPr rot="0"/>
              <a:lstStyle/>
              <a:p>
                <a:pPr>
                  <a:defRPr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eparator>млн. руб.;</c:separator>
            <c:showLeaderLines val="0"/>
          </c:dLbls>
          <c:cat>
            <c:strRef>
              <c:f>Лист1!$A$2:$A$8</c:f>
              <c:strCache>
                <c:ptCount val="7"/>
                <c:pt idx="0">
                  <c:v>Доходы от перечисления части прибыли муниципальных унитарных предприятий
</c:v>
                </c:pt>
                <c:pt idx="1">
                  <c:v>Штрафы</c:v>
                </c:pt>
                <c:pt idx="2">
                  <c:v>Доходы от продажи  земли</c:v>
                </c:pt>
                <c:pt idx="3">
                  <c:v>Доходы от продажи имущества</c:v>
                </c:pt>
                <c:pt idx="4">
                  <c:v>Доходы от аренды имущества</c:v>
                </c:pt>
                <c:pt idx="5">
                  <c:v>Доходы от аренды земли</c:v>
                </c:pt>
                <c:pt idx="6">
                  <c:v>Доходы от компенсации затрат государства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3.1</c:v>
                </c:pt>
                <c:pt idx="1">
                  <c:v>0.2</c:v>
                </c:pt>
                <c:pt idx="2">
                  <c:v>2.4</c:v>
                </c:pt>
                <c:pt idx="3">
                  <c:v>14</c:v>
                </c:pt>
                <c:pt idx="4">
                  <c:v>6</c:v>
                </c:pt>
                <c:pt idx="5">
                  <c:v>4</c:v>
                </c:pt>
                <c:pt idx="6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5416666666666667"/>
          <c:y val="7.7256342957130353E-2"/>
          <c:w val="0.33750000000000002"/>
          <c:h val="0.8285150189559638"/>
        </c:manualLayout>
      </c:layout>
      <c:overlay val="0"/>
      <c:txPr>
        <a:bodyPr/>
        <a:lstStyle/>
        <a:p>
          <a:pPr>
            <a:defRPr sz="1400" b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 на 2022 год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2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3"/>
            <c:bubble3D val="0"/>
            <c:explosion val="33"/>
            <c:spPr>
              <a:solidFill>
                <a:srgbClr val="9BFFFA"/>
              </a:solidFill>
            </c:spPr>
          </c:dPt>
          <c:dLbls>
            <c:dLbl>
              <c:idx val="0"/>
              <c:layout>
                <c:manualLayout>
                  <c:x val="-0.21300816905912673"/>
                  <c:y val="2.743647583596023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182,9 млн.руб</a:t>
                    </a:r>
                    <a:r>
                      <a:rPr lang="ru-RU" dirty="0" smtClean="0"/>
                      <a:t>.;39,5%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dLbl>
              <c:idx val="1"/>
              <c:layout>
                <c:manualLayout>
                  <c:x val="9.4456976442960278E-2"/>
                  <c:y val="-0.11288183011288441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207,3 млн.руб.;</a:t>
                    </a:r>
                    <a:r>
                      <a:rPr lang="ru-RU" dirty="0" smtClean="0"/>
                      <a:t>44,8%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dLbl>
              <c:idx val="2"/>
              <c:layout>
                <c:manualLayout>
                  <c:x val="8.4027390550979048E-2"/>
                  <c:y val="-2.6845509343226728E-2"/>
                </c:manualLayout>
              </c:layout>
              <c:tx>
                <c:rich>
                  <a:bodyPr/>
                  <a:lstStyle/>
                  <a:p>
                    <a:pPr>
                      <a:defRPr sz="1400" b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="0" dirty="0" smtClean="0"/>
                      <a:t>61,2 </a:t>
                    </a:r>
                    <a:r>
                      <a:rPr lang="ru-RU" b="0" dirty="0"/>
                      <a:t>млн.руб.;</a:t>
                    </a:r>
                    <a:r>
                      <a:rPr lang="ru-RU" b="0" dirty="0" smtClean="0"/>
                      <a:t>13,2%</a:t>
                    </a:r>
                    <a:endParaRPr lang="ru-RU" b="0" dirty="0"/>
                  </a:p>
                </c:rich>
              </c:tx>
              <c:spPr/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dLbl>
              <c:idx val="3"/>
              <c:layout>
                <c:manualLayout>
                  <c:x val="0.10911682688889573"/>
                  <c:y val="-1.090714475563285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11,5 </a:t>
                    </a:r>
                    <a:r>
                      <a:rPr lang="ru-RU" dirty="0"/>
                      <a:t>млн.руб.;</a:t>
                    </a:r>
                    <a:r>
                      <a:rPr lang="ru-RU" dirty="0" smtClean="0"/>
                      <a:t>2,5%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separator> млн.руб.;</c:separator>
            </c:dLbl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1"/>
            <c:showBubbleSize val="0"/>
            <c:separator> млн.руб.;</c:separator>
            <c:showLeaderLines val="0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182.9</c:v>
                </c:pt>
                <c:pt idx="1">
                  <c:v>207.3</c:v>
                </c:pt>
                <c:pt idx="2">
                  <c:v>61.2</c:v>
                </c:pt>
                <c:pt idx="3">
                  <c:v>11.5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2145970890593336"/>
          <c:y val="0.2495999399565649"/>
          <c:w val="0.26816178054925477"/>
          <c:h val="0.50918416671142386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90"/>
      <c:rAngAx val="0"/>
      <c:perspective val="5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7747800077525211"/>
          <c:y val="0.10181085132410965"/>
          <c:w val="0.80699879083814008"/>
          <c:h val="0.48085204783485663"/>
        </c:manualLayout>
      </c:layout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gapDepth val="24"/>
        <c:shape val="cylinder"/>
        <c:axId val="50304896"/>
        <c:axId val="55328128"/>
        <c:axId val="147496960"/>
      </c:bar3DChart>
      <c:catAx>
        <c:axId val="50304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99" b="1" baseline="0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defRPr>
            </a:pPr>
            <a:endParaRPr lang="ru-RU"/>
          </a:p>
        </c:txPr>
        <c:crossAx val="55328128"/>
        <c:crosses val="autoZero"/>
        <c:auto val="0"/>
        <c:lblAlgn val="ctr"/>
        <c:lblOffset val="100"/>
        <c:noMultiLvlLbl val="0"/>
      </c:catAx>
      <c:valAx>
        <c:axId val="55328128"/>
        <c:scaling>
          <c:orientation val="minMax"/>
          <c:max val="300000000"/>
          <c:min val="0"/>
        </c:scaling>
        <c:delete val="1"/>
        <c:axPos val="l"/>
        <c:numFmt formatCode="#,##0.00" sourceLinked="1"/>
        <c:majorTickMark val="out"/>
        <c:minorTickMark val="none"/>
        <c:tickLblPos val="nextTo"/>
        <c:crossAx val="50304896"/>
        <c:crosses val="autoZero"/>
        <c:crossBetween val="between"/>
        <c:majorUnit val="50000000"/>
        <c:minorUnit val="10000000"/>
        <c:dispUnits>
          <c:builtInUnit val="millions"/>
          <c:dispUnitsLbl>
            <c:layout/>
          </c:dispUnitsLbl>
        </c:dispUnits>
      </c:valAx>
      <c:serAx>
        <c:axId val="147496960"/>
        <c:scaling>
          <c:orientation val="minMax"/>
        </c:scaling>
        <c:delete val="1"/>
        <c:axPos val="b"/>
        <c:majorTickMark val="out"/>
        <c:minorTickMark val="none"/>
        <c:tickLblPos val="nextTo"/>
        <c:crossAx val="55328128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50"/>
      <c:rotY val="50"/>
      <c:rAngAx val="1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0734815315349095"/>
          <c:y val="3.2007882869041646E-2"/>
          <c:w val="0.79248338221228709"/>
          <c:h val="0.50670052750309857"/>
        </c:manualLayout>
      </c:layout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rgbClr val="940E7A"/>
                </a:gs>
                <a:gs pos="50000">
                  <a:srgbClr val="CC99FF"/>
                </a:gs>
                <a:gs pos="100000">
                  <a:srgbClr val="871B2D"/>
                </a:gs>
              </a:gsLst>
              <a:lin ang="0" scaled="1"/>
            </a:gradFill>
          </c:spPr>
          <c:invertIfNegative val="0"/>
          <c:dLbls>
            <c:dLbl>
              <c:idx val="0"/>
              <c:layout>
                <c:manualLayout>
                  <c:x val="5.0126520126192835E-3"/>
                  <c:y val="-3.737507523919442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1,601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696188029444924E-2"/>
                  <c:y val="-7.426803105022229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037956037857758E-2"/>
                  <c:y val="-3.957360907679409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4,698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282870005092907E-2"/>
                  <c:y val="-7.23404189020591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11,848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696188029444924E-2"/>
                  <c:y val="-3.737507523919442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14,742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73828904372414E-2"/>
                  <c:y val="-6.32753618622239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25,974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6.6835360168256705E-3"/>
                  <c:y val="-2.418387221359639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39,734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3367072033651341E-2"/>
                  <c:y val="-4.119965855211486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56,228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1889896111800297E-2"/>
                  <c:y val="-2.876166975702046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53,202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1696188029444924E-2"/>
                  <c:y val="-3.297800756399507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404,729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Linux Libertine" panose="02000503000000000000" pitchFamily="2" charset="0"/>
                    <a:ea typeface="Linux Libertine" panose="02000503000000000000" pitchFamily="2" charset="0"/>
                    <a:cs typeface="Linux Libertine" panose="02000503000000000000" pitchFamily="2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PowerPoint]Лист5'!$A$1:$J$1</c:f>
              <c:strCache>
                <c:ptCount val="10"/>
                <c:pt idx="0">
                  <c:v>Средства масс.информации</c:v>
                </c:pt>
                <c:pt idx="1">
                  <c:v>Обслуживание муниципального долга</c:v>
                </c:pt>
                <c:pt idx="2">
                  <c:v>Нацбезопасность и правоохран. деятельность</c:v>
                </c:pt>
                <c:pt idx="3">
                  <c:v>Социальная политика</c:v>
                </c:pt>
                <c:pt idx="4">
                  <c:v>Физкультура и спорт</c:v>
                </c:pt>
                <c:pt idx="5">
                  <c:v>ЖКХ</c:v>
                </c:pt>
                <c:pt idx="6">
                  <c:v>Нац. экономика</c:v>
                </c:pt>
                <c:pt idx="7">
                  <c:v>Культура</c:v>
                </c:pt>
                <c:pt idx="8">
                  <c:v>Общегосударственные вопросы</c:v>
                </c:pt>
                <c:pt idx="9">
                  <c:v>Образование</c:v>
                </c:pt>
              </c:strCache>
            </c:strRef>
          </c:cat>
          <c:val>
            <c:numRef>
              <c:f>'[Диаграмма в Microsoft PowerPoint]Лист5'!$A$2:$J$2</c:f>
              <c:numCache>
                <c:formatCode>0.000</c:formatCode>
                <c:ptCount val="10"/>
                <c:pt idx="0">
                  <c:v>1.3120000000000001</c:v>
                </c:pt>
                <c:pt idx="1">
                  <c:v>2.9609999999999999</c:v>
                </c:pt>
                <c:pt idx="2">
                  <c:v>3.8239999999999998</c:v>
                </c:pt>
                <c:pt idx="3">
                  <c:v>6.19</c:v>
                </c:pt>
                <c:pt idx="4">
                  <c:v>11.337</c:v>
                </c:pt>
                <c:pt idx="5">
                  <c:v>18.009</c:v>
                </c:pt>
                <c:pt idx="6">
                  <c:v>28.047999999999998</c:v>
                </c:pt>
                <c:pt idx="7">
                  <c:v>43.292000000000002</c:v>
                </c:pt>
                <c:pt idx="8">
                  <c:v>45.107999999999997</c:v>
                </c:pt>
                <c:pt idx="9">
                  <c:v>331.399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7423616"/>
        <c:axId val="148710528"/>
        <c:axId val="0"/>
      </c:bar3DChart>
      <c:catAx>
        <c:axId val="147423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defRPr>
            </a:pPr>
            <a:endParaRPr lang="ru-RU"/>
          </a:p>
        </c:txPr>
        <c:crossAx val="148710528"/>
        <c:crosses val="autoZero"/>
        <c:auto val="1"/>
        <c:lblAlgn val="ctr"/>
        <c:lblOffset val="100"/>
        <c:noMultiLvlLbl val="0"/>
      </c:catAx>
      <c:valAx>
        <c:axId val="1487105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0" sourceLinked="1"/>
        <c:majorTickMark val="out"/>
        <c:minorTickMark val="none"/>
        <c:tickLblPos val="nextTo"/>
        <c:crossAx val="14742361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18296311540739E-2"/>
          <c:y val="1.6967136097985971E-2"/>
          <c:w val="0.85346554264360075"/>
          <c:h val="0.76854558628069114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9571840"/>
        <c:axId val="149573632"/>
        <c:axId val="0"/>
      </c:bar3DChart>
      <c:catAx>
        <c:axId val="149571840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599" b="1">
                <a:solidFill>
                  <a:srgbClr val="940E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49573632"/>
        <c:crosses val="autoZero"/>
        <c:auto val="1"/>
        <c:lblAlgn val="ctr"/>
        <c:lblOffset val="100"/>
        <c:noMultiLvlLbl val="0"/>
      </c:catAx>
      <c:valAx>
        <c:axId val="149573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957184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799" b="1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396315702172917E-2"/>
          <c:y val="2.7062814588761416E-2"/>
          <c:w val="0.85346554264360075"/>
          <c:h val="0.768545586280691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PowerPoint]Лист1'!$B$1</c:f>
              <c:strCache>
                <c:ptCount val="1"/>
                <c:pt idx="0">
                  <c:v>2018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7995124657617241E-3"/>
                  <c:y val="-6.5091870107023856E-3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404,7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349442379182153E-3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741016109045856E-3"/>
                  <c:y val="-1.95003046922608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56,2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14,7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PowerPoint]Лист1'!$B$2:$B$5</c:f>
              <c:numCache>
                <c:formatCode>General</c:formatCode>
                <c:ptCount val="4"/>
                <c:pt idx="0">
                  <c:v>277</c:v>
                </c:pt>
                <c:pt idx="1">
                  <c:v>5.2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PowerPoint]Лист1'!$C$1</c:f>
              <c:strCache>
                <c:ptCount val="1"/>
                <c:pt idx="0">
                  <c:v>2019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530550760851231E-2"/>
                  <c:y val="-3.45276258263288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341,7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30731102850062E-2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630731102850062E-2"/>
                  <c:y val="-1.95003046922608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32,8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PowerPoint]Лист1'!$C$2:$C$5</c:f>
              <c:numCache>
                <c:formatCode>0.0</c:formatCode>
                <c:ptCount val="4"/>
                <c:pt idx="0">
                  <c:v>274.89999999999998</c:v>
                </c:pt>
                <c:pt idx="1">
                  <c:v>8.1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PowerPoint]Лист1'!$D$1</c:f>
              <c:strCache>
                <c:ptCount val="1"/>
                <c:pt idx="0">
                  <c:v>2020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6988766048438462E-2"/>
                  <c:y val="-1.138393978025039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308,0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52416356877278E-2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065675340768277E-2"/>
                  <c:y val="-1.950049662439361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32,5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869888475836431E-2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PowerPoint]Лист1'!$D$2:$D$5</c:f>
              <c:numCache>
                <c:formatCode>0.0</c:formatCode>
                <c:ptCount val="4"/>
                <c:pt idx="0">
                  <c:v>274.89999999999998</c:v>
                </c:pt>
                <c:pt idx="1">
                  <c:v>8.1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7799424"/>
        <c:axId val="167817600"/>
        <c:axId val="0"/>
      </c:bar3DChart>
      <c:catAx>
        <c:axId val="167799424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800" b="1" i="1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67817600"/>
        <c:crosses val="autoZero"/>
        <c:auto val="1"/>
        <c:lblAlgn val="ctr"/>
        <c:lblOffset val="100"/>
        <c:noMultiLvlLbl val="0"/>
      </c:catAx>
      <c:valAx>
        <c:axId val="1678176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779942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201541098608091E-3"/>
          <c:y val="0"/>
          <c:w val="0.91615792689701148"/>
          <c:h val="1"/>
        </c:manualLayout>
      </c:layout>
      <c:bubbleChart>
        <c:varyColors val="0"/>
        <c:ser>
          <c:idx val="3"/>
          <c:order val="0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Лист1!$B$10</c:f>
              <c:numCache>
                <c:formatCode>General</c:formatCode>
                <c:ptCount val="1"/>
                <c:pt idx="0">
                  <c:v>35</c:v>
                </c:pt>
              </c:numCache>
            </c:numRef>
          </c:yVal>
          <c:bubbleSize>
            <c:numRef>
              <c:f>Лист1!$B$11</c:f>
              <c:numCache>
                <c:formatCode>General</c:formatCode>
                <c:ptCount val="1"/>
                <c:pt idx="0">
                  <c:v>40</c:v>
                </c:pt>
              </c:numCache>
            </c:numRef>
          </c:bubbleSize>
          <c:bubble3D val="0"/>
        </c:ser>
        <c:ser>
          <c:idx val="4"/>
          <c:order val="1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Лист1!$B$12</c:f>
              <c:numCache>
                <c:formatCode>General</c:formatCode>
                <c:ptCount val="1"/>
                <c:pt idx="0">
                  <c:v>45</c:v>
                </c:pt>
              </c:numCache>
            </c:numRef>
          </c:yVal>
          <c:bubbleSize>
            <c:numRef>
              <c:f>Лист1!$B$13</c:f>
              <c:numCache>
                <c:formatCode>General</c:formatCode>
                <c:ptCount val="1"/>
                <c:pt idx="0">
                  <c:v>50</c:v>
                </c:pt>
              </c:numCache>
            </c:numRef>
          </c:bubbleSize>
          <c:bubble3D val="0"/>
        </c:ser>
        <c:ser>
          <c:idx val="5"/>
          <c:order val="2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Лист1!$B$14</c:f>
              <c:numCache>
                <c:formatCode>General</c:formatCode>
                <c:ptCount val="1"/>
                <c:pt idx="0">
                  <c:v>55</c:v>
                </c:pt>
              </c:numCache>
            </c:numRef>
          </c:yVal>
          <c:bubbleSize>
            <c:numRef>
              <c:f>Лист1!$B$15</c:f>
              <c:numCache>
                <c:formatCode>General</c:formatCode>
                <c:ptCount val="1"/>
                <c:pt idx="0">
                  <c:v>60</c:v>
                </c:pt>
              </c:numCache>
            </c:numRef>
          </c:bubbleSize>
          <c:bubble3D val="0"/>
        </c:ser>
        <c:ser>
          <c:idx val="6"/>
          <c:order val="3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Лист1!$B$16</c:f>
              <c:numCache>
                <c:formatCode>General</c:formatCode>
                <c:ptCount val="1"/>
                <c:pt idx="0">
                  <c:v>65</c:v>
                </c:pt>
              </c:numCache>
            </c:numRef>
          </c:yVal>
          <c:bubbleSize>
            <c:numRef>
              <c:f>Лист1!$B$17</c:f>
              <c:numCache>
                <c:formatCode>General</c:formatCode>
                <c:ptCount val="1"/>
                <c:pt idx="0">
                  <c:v>70</c:v>
                </c:pt>
              </c:numCache>
            </c:numRef>
          </c:bubbleSize>
          <c:bubble3D val="0"/>
        </c:ser>
        <c:ser>
          <c:idx val="7"/>
          <c:order val="4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Лист1!$B$18</c:f>
              <c:numCache>
                <c:formatCode>General</c:formatCode>
                <c:ptCount val="1"/>
                <c:pt idx="0">
                  <c:v>75</c:v>
                </c:pt>
              </c:numCache>
            </c:numRef>
          </c:yVal>
          <c:bubbleSize>
            <c:numRef>
              <c:f>Лист1!$B$19</c:f>
              <c:numCache>
                <c:formatCode>General</c:formatCode>
                <c:ptCount val="1"/>
                <c:pt idx="0">
                  <c:v>80</c:v>
                </c:pt>
              </c:numCache>
            </c:numRef>
          </c:bubbleSize>
          <c:bubble3D val="0"/>
        </c:ser>
        <c:ser>
          <c:idx val="8"/>
          <c:order val="5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Лист1!$B$20</c:f>
              <c:numCache>
                <c:formatCode>General</c:formatCode>
                <c:ptCount val="1"/>
                <c:pt idx="0">
                  <c:v>85</c:v>
                </c:pt>
              </c:numCache>
            </c:numRef>
          </c:yVal>
          <c:bubbleSize>
            <c:numRef>
              <c:f>Лист1!$B$21</c:f>
              <c:numCache>
                <c:formatCode>General</c:formatCode>
                <c:ptCount val="1"/>
                <c:pt idx="0">
                  <c:v>90</c:v>
                </c:pt>
              </c:numCache>
            </c:numRef>
          </c:bubbleSize>
          <c:bubble3D val="0"/>
        </c:ser>
        <c:ser>
          <c:idx val="9"/>
          <c:order val="6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Лист1!$B$22</c:f>
              <c:numCache>
                <c:formatCode>General</c:formatCode>
                <c:ptCount val="1"/>
                <c:pt idx="0">
                  <c:v>95</c:v>
                </c:pt>
              </c:numCache>
            </c:numRef>
          </c:yVal>
          <c:bubbleSize>
            <c:numRef>
              <c:f>Лист1!$B$23</c:f>
              <c:numCache>
                <c:formatCode>General</c:formatCode>
                <c:ptCount val="1"/>
                <c:pt idx="0">
                  <c:v>100</c:v>
                </c:pt>
              </c:numCache>
            </c:numRef>
          </c:bubbleSize>
          <c:bubble3D val="0"/>
        </c:ser>
        <c:ser>
          <c:idx val="10"/>
          <c:order val="7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Лист1!$B$24</c:f>
              <c:numCache>
                <c:formatCode>General</c:formatCode>
                <c:ptCount val="1"/>
                <c:pt idx="0">
                  <c:v>105</c:v>
                </c:pt>
              </c:numCache>
            </c:numRef>
          </c:yVal>
          <c:bubbleSize>
            <c:numRef>
              <c:f>Лист1!$B$25</c:f>
              <c:numCache>
                <c:formatCode>General</c:formatCode>
                <c:ptCount val="1"/>
                <c:pt idx="0">
                  <c:v>110</c:v>
                </c:pt>
              </c:numCache>
            </c:numRef>
          </c:bubbleSize>
          <c:bubble3D val="0"/>
        </c:ser>
        <c:ser>
          <c:idx val="11"/>
          <c:order val="8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Лист1!$B$26</c:f>
              <c:numCache>
                <c:formatCode>General</c:formatCode>
                <c:ptCount val="1"/>
                <c:pt idx="0">
                  <c:v>115</c:v>
                </c:pt>
              </c:numCache>
            </c:numRef>
          </c:yVal>
          <c:bubbleSize>
            <c:numRef>
              <c:f>Лист1!$B$27</c:f>
              <c:numCache>
                <c:formatCode>General</c:formatCode>
                <c:ptCount val="1"/>
                <c:pt idx="0">
                  <c:v>120</c:v>
                </c:pt>
              </c:numCache>
            </c:numRef>
          </c:bubbleSize>
          <c:bubble3D val="0"/>
        </c:ser>
        <c:ser>
          <c:idx val="12"/>
          <c:order val="9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Лист1!$B$28</c:f>
              <c:numCache>
                <c:formatCode>General</c:formatCode>
                <c:ptCount val="1"/>
                <c:pt idx="0">
                  <c:v>125</c:v>
                </c:pt>
              </c:numCache>
            </c:numRef>
          </c:yVal>
          <c:bubbleSize>
            <c:numRef>
              <c:f>Лист1!$B$29</c:f>
              <c:numCache>
                <c:formatCode>General</c:formatCode>
                <c:ptCount val="1"/>
                <c:pt idx="0">
                  <c:v>130</c:v>
                </c:pt>
              </c:numCache>
            </c:numRef>
          </c:bubbleSize>
          <c:bubble3D val="0"/>
        </c:ser>
        <c:ser>
          <c:idx val="13"/>
          <c:order val="10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Лист1!$B$30</c:f>
              <c:numCache>
                <c:formatCode>General</c:formatCode>
                <c:ptCount val="1"/>
                <c:pt idx="0">
                  <c:v>135</c:v>
                </c:pt>
              </c:numCache>
            </c:numRef>
          </c:yVal>
          <c:bubbleSize>
            <c:numRef>
              <c:f>Лист1!$B$31</c:f>
              <c:numCache>
                <c:formatCode>General</c:formatCode>
                <c:ptCount val="1"/>
                <c:pt idx="0">
                  <c:v>140</c:v>
                </c:pt>
              </c:numCache>
            </c:numRef>
          </c:bubbleSize>
          <c:bubble3D val="0"/>
        </c:ser>
        <c:ser>
          <c:idx val="14"/>
          <c:order val="11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Лист1!$B$32</c:f>
              <c:numCache>
                <c:formatCode>General</c:formatCode>
                <c:ptCount val="1"/>
                <c:pt idx="0">
                  <c:v>145</c:v>
                </c:pt>
              </c:numCache>
            </c:numRef>
          </c:yVal>
          <c:bubbleSize>
            <c:numRef>
              <c:f>Лист1!$B$33</c:f>
              <c:numCache>
                <c:formatCode>General</c:formatCode>
                <c:ptCount val="1"/>
                <c:pt idx="0">
                  <c:v>150</c:v>
                </c:pt>
              </c:numCache>
            </c:numRef>
          </c:bubbleSize>
          <c:bubble3D val="0"/>
        </c:ser>
        <c:ser>
          <c:idx val="15"/>
          <c:order val="12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Лист1!$B$34</c:f>
              <c:numCache>
                <c:formatCode>General</c:formatCode>
                <c:ptCount val="1"/>
                <c:pt idx="0">
                  <c:v>155</c:v>
                </c:pt>
              </c:numCache>
            </c:numRef>
          </c:yVal>
          <c:bubbleSize>
            <c:numRef>
              <c:f>Лист1!$B$35</c:f>
              <c:numCache>
                <c:formatCode>General</c:formatCode>
                <c:ptCount val="1"/>
                <c:pt idx="0">
                  <c:v>160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102676736"/>
        <c:axId val="102686720"/>
      </c:bubbleChart>
      <c:valAx>
        <c:axId val="102676736"/>
        <c:scaling>
          <c:orientation val="minMax"/>
          <c:max val="1.1000000000000001"/>
          <c:min val="0.9"/>
        </c:scaling>
        <c:delete val="1"/>
        <c:axPos val="b"/>
        <c:numFmt formatCode="General" sourceLinked="1"/>
        <c:majorTickMark val="out"/>
        <c:minorTickMark val="none"/>
        <c:tickLblPos val="nextTo"/>
        <c:crossAx val="102686720"/>
        <c:crosses val="autoZero"/>
        <c:crossBetween val="midCat"/>
      </c:valAx>
      <c:valAx>
        <c:axId val="102686720"/>
        <c:scaling>
          <c:orientation val="minMax"/>
          <c:max val="170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2676736"/>
        <c:crossesAt val="0.9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924268461896736E-5"/>
          <c:y val="3.3639444102170464E-2"/>
          <c:w val="0.64056313482899063"/>
          <c:h val="0.9615815414448900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0.16194</cdr:x>
      <cdr:y>0.00788</cdr:y>
    </cdr:from>
    <cdr:to>
      <cdr:x>0.81465</cdr:x>
      <cdr:y>0.1046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99539" y="45720"/>
          <a:ext cx="5640945" cy="5613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>
            <a:lnSpc>
              <a:spcPts val="1700"/>
            </a:lnSpc>
          </a:pP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Структура расходов бюджета по отраслевой принадлежности на 2022 год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0.02886</cdr:x>
      <cdr:y>0.04617</cdr:y>
    </cdr:from>
    <cdr:to>
      <cdr:x>0.13381</cdr:x>
      <cdr:y>0.08599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9384" y="266696"/>
          <a:ext cx="797704" cy="2300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b="1" dirty="0" smtClean="0">
              <a:latin typeface="Liberation Serif" panose="02020603050405020304" pitchFamily="18" charset="0"/>
            </a:rPr>
            <a:t>В млн.руб</a:t>
          </a:r>
          <a:r>
            <a:rPr lang="ru-RU" dirty="0" smtClean="0"/>
            <a:t>.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0.73834</cdr:x>
      <cdr:y>0.81301</cdr:y>
    </cdr:from>
    <cdr:to>
      <cdr:x>0.97895</cdr:x>
      <cdr:y>0.87732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611946" y="4696442"/>
          <a:ext cx="1828801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solidFill>
                <a:srgbClr val="C00000"/>
              </a:solidFill>
              <a:latin typeface="Linux Libertine Capitals" panose="02000503000000000000" pitchFamily="2" charset="0"/>
              <a:ea typeface="Linux Libertine Capitals" panose="02000503000000000000" pitchFamily="2" charset="0"/>
              <a:cs typeface="Linux Libertine Capitals" panose="02000503000000000000" pitchFamily="2" charset="0"/>
            </a:rPr>
            <a:t>Итого: 616,756</a:t>
          </a:r>
        </a:p>
        <a:p xmlns:a="http://schemas.openxmlformats.org/drawingml/2006/main"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0.61532</cdr:x>
      <cdr:y>0.0509</cdr:y>
    </cdr:from>
    <cdr:to>
      <cdr:x>0.87321</cdr:x>
      <cdr:y>0.31426</cdr:y>
    </cdr:to>
    <cdr:pic>
      <cdr:nvPicPr>
        <cdr:cNvPr id="6" name="Рисунок 5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962526" y="267542"/>
          <a:ext cx="2079822" cy="138440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0.01174</cdr:x>
      <cdr:y>0.07856</cdr:y>
    </cdr:from>
    <cdr:to>
      <cdr:x>0.50997</cdr:x>
      <cdr:y>0.28362</cdr:y>
    </cdr:to>
    <cdr:sp macro="" textlink="">
      <cdr:nvSpPr>
        <cdr:cNvPr id="2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4646" y="412974"/>
          <a:ext cx="4018173" cy="10778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Ремонт автомобильных дорог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общего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пользования местного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значения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территорий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проездов к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придомовым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домов»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0.17209</cdr:x>
      <cdr:y>0.44555</cdr:y>
    </cdr:from>
    <cdr:to>
      <cdr:x>0.33291</cdr:x>
      <cdr:y>0.55518</cdr:y>
    </cdr:to>
    <cdr:sp macro="" textlink="">
      <cdr:nvSpPr>
        <cdr:cNvPr id="3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87890" y="2342084"/>
          <a:ext cx="1296997" cy="5762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16 965 268,94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рублей 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0.4288</cdr:x>
      <cdr:y>0.31956</cdr:y>
    </cdr:from>
    <cdr:to>
      <cdr:x>0.94666</cdr:x>
      <cdr:y>0.58768</cdr:y>
    </cdr:to>
    <cdr:sp macro="" textlink="">
      <cdr:nvSpPr>
        <cdr:cNvPr id="4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58251" y="1679798"/>
          <a:ext cx="4176487" cy="140939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 eaLnBrk="0" hangingPunct="0"/>
          <a:r>
            <a:rPr lang="ru-RU" sz="1200" dirty="0" smtClean="0"/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Содержание автомобильных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дорог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общего пользования местного значения,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территорий 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проездов к придомовым 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домов, а так же мостов и иных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транспортных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инженерных сооружений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</cdr:txBody>
    </cdr:sp>
  </cdr:relSizeAnchor>
  <cdr:relSizeAnchor xmlns:cdr="http://schemas.openxmlformats.org/drawingml/2006/chartDrawing">
    <cdr:from>
      <cdr:x>0.67932</cdr:x>
      <cdr:y>0.58904</cdr:y>
    </cdr:from>
    <cdr:to>
      <cdr:x>0.73942</cdr:x>
      <cdr:y>0.71691</cdr:y>
    </cdr:to>
    <cdr:sp macro="" textlink="">
      <cdr:nvSpPr>
        <cdr:cNvPr id="5" name="Стрелка вниз 4"/>
        <cdr:cNvSpPr/>
      </cdr:nvSpPr>
      <cdr:spPr>
        <a:xfrm xmlns:a="http://schemas.openxmlformats.org/drawingml/2006/main">
          <a:off x="5478656" y="3096338"/>
          <a:ext cx="484700" cy="67216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0.61776</cdr:x>
      <cdr:y>0.71878</cdr:y>
    </cdr:from>
    <cdr:to>
      <cdr:x>0.80995</cdr:x>
      <cdr:y>0.8284</cdr:y>
    </cdr:to>
    <cdr:sp macro="" textlink="">
      <cdr:nvSpPr>
        <cdr:cNvPr id="7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82174" y="3778327"/>
          <a:ext cx="1549992" cy="576227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14 281 135,03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0.03343</cdr:x>
      <cdr:y>0.60274</cdr:y>
    </cdr:from>
    <cdr:to>
      <cdr:x>0.53166</cdr:x>
      <cdr:y>0.79452</cdr:y>
    </cdr:to>
    <cdr:sp macro="" textlink="">
      <cdr:nvSpPr>
        <cdr:cNvPr id="9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9635" y="3168352"/>
          <a:ext cx="4018140" cy="1008112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/>
            <a:t>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Подпрограмма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«Организация и повышение безопасности </a:t>
          </a: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дорожного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д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вижения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0.22245</cdr:x>
      <cdr:y>0.79452</cdr:y>
    </cdr:from>
    <cdr:to>
      <cdr:x>0.28255</cdr:x>
      <cdr:y>0.87671</cdr:y>
    </cdr:to>
    <cdr:sp macro="" textlink="">
      <cdr:nvSpPr>
        <cdr:cNvPr id="10" name="Стрелка вниз 9"/>
        <cdr:cNvSpPr/>
      </cdr:nvSpPr>
      <cdr:spPr>
        <a:xfrm xmlns:a="http://schemas.openxmlformats.org/drawingml/2006/main">
          <a:off x="1794073" y="4176464"/>
          <a:ext cx="484632" cy="432048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0.15641</cdr:x>
      <cdr:y>0.87671</cdr:y>
    </cdr:from>
    <cdr:to>
      <cdr:x>0.34859</cdr:x>
      <cdr:y>0.98634</cdr:y>
    </cdr:to>
    <cdr:sp macro="" textlink="">
      <cdr:nvSpPr>
        <cdr:cNvPr id="11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61430" y="4608500"/>
          <a:ext cx="1549912" cy="576279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890 000 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C67F2A7-A779-49CF-A875-62482D9949FC}" type="datetimeFigureOut">
              <a:rPr lang="ru-RU"/>
              <a:pPr>
                <a:defRPr/>
              </a:pPr>
              <a:t>24.12.2021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7218"/>
            <a:ext cx="5438775" cy="44663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D90510-46E4-4A85-B6F0-D796776415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2243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D90510-46E4-4A85-B6F0-D796776415A7}" type="slidenum">
              <a:rPr lang="ru-RU" altLang="ru-RU" smtClean="0"/>
              <a:pPr>
                <a:defRPr/>
              </a:pPr>
              <a:t>13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81983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284B7314-F6F6-44F4-AED3-FB025A88957B}" type="slidenum">
              <a:rPr lang="ru-RU" smtClean="0">
                <a:solidFill>
                  <a:prstClr val="black"/>
                </a:solidFill>
              </a:rPr>
              <a:pPr eaLnBrk="1" hangingPunct="1">
                <a:defRPr/>
              </a:pPr>
              <a:t>29</a:t>
            </a:fld>
            <a:endParaRPr lang="ru-RU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63F73-C045-4218-8FC3-2DDEED31D7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CBA54-3847-4DFD-B541-3A89CB53ED39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53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71EE9-0AA5-4E99-A8E3-484B78A31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0B652-0430-4FBB-BEB3-0030FC641CAC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39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60719-5ADA-4109-ACDA-35D07A75FB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C15C9-27D6-4DD8-B02E-43B6BA4D0FD2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894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16FC29B4-871E-48B4-AFD2-5AC640D22A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221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09412C06-6B2D-42D6-8236-CB7F84035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84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b="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132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210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9B5BD45-B608-434C-AB70-04D424AFB0EE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6CA22-F05F-496E-8F94-F0D6E6EDC7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247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5EA9C-7639-4B45-B201-2683313B84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9F976-880A-475C-A91A-AB369D8A3477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00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F9384-07CF-4B86-8767-2F99445C86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A07BF-4600-467F-BBB5-CEAC60230A32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21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2E342-E339-4D68-AB3D-13D59BCEF5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9B446-DFFD-4FBD-A926-59208A8123D0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45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7E1B4-371B-4DA4-A96A-247632CE6F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16037-5A92-4CCF-82A4-876A43A0EB2B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91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5E358-2D77-4DAC-AF20-23896C8B5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4C75E-9F03-42C6-B748-D96D77CA0677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DF2CA-2F9E-403D-AFAD-AF4336677F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9A999-F483-46F4-9B33-B3266D3F3852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736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6C875-58D3-4B12-95CF-BEC37D81C3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B20B3-81AD-41FA-80B5-C2FEA0B69524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7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0B596-6AB7-47CF-B3B4-6AAFA25C46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B357-68BD-4836-9EBC-09CD9CA1C4BD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26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7ABBF0D6-30CA-43B3-B62F-FF7C7E01B9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833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67522C-9A5F-4D1C-A2AF-8D32D4FDD594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911D7D-BAEF-456E-A350-F0ABA5E025C3}" type="datetime1">
              <a:rPr lang="en-US"/>
              <a:pPr>
                <a:defRPr/>
              </a:pPr>
              <a:t>12/24/2021</a:t>
            </a:fld>
            <a:endParaRPr lang="ru-RU" dirty="0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248400"/>
            <a:ext cx="587375" cy="4889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2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236A4E-75E4-4EC6-9289-409088BF51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hyperlink" Target="http://images.yandex.ru/yandsearch?fp=0&amp;img_url=http://img.nr2.ru/pict/arts1/32/51/325189.jpg&amp;iorient=&amp;ih=&amp;icolor=&amp;site=&amp;text=%D0%BA%D0%B0%D1%80%D1%82%D0%B8%D0%BD%D0%BA%D0%B8%20%D0%B4%D0%BE%D1%88%D0%BA%D0%BE%D0%BB%D1%8C%D0%BD%D0%BE%D0%B5%20%D0%BE%D0%B1%D1%80%D0%B0%D0%B7%D0%BE%D0%B2%D0%B0%D0%BD%D0%B8%D0%B5%20%D0%B2%D1%8B%D0%BA%D1%81%D0%B0&amp;iw=&amp;wp=&amp;pos=14&amp;recent=&amp;type=&amp;isize=&amp;rpt=simage&amp;itype=&amp;nojs=1" TargetMode="Externa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80" y="1043940"/>
            <a:ext cx="6543040" cy="4770120"/>
          </a:xfrm>
          <a:prstGeom prst="rect">
            <a:avLst/>
          </a:prstGeom>
        </p:spPr>
      </p:pic>
      <p:sp>
        <p:nvSpPr>
          <p:cNvPr id="7170" name="Rectangle 3"/>
          <p:cNvSpPr>
            <a:spLocks noGrp="1"/>
          </p:cNvSpPr>
          <p:nvPr>
            <p:ph type="body" idx="4294967295"/>
          </p:nvPr>
        </p:nvSpPr>
        <p:spPr>
          <a:xfrm>
            <a:off x="295275" y="704850"/>
            <a:ext cx="8496300" cy="5651500"/>
          </a:xfrm>
          <a:blipFill dpi="0" rotWithShape="1">
            <a:blip r:embed="rId3"/>
            <a:srcRect/>
            <a:tile tx="0" ty="0" sx="100000" sy="100000" flip="none" algn="tl"/>
          </a:blipFill>
          <a:ln>
            <a:solidFill>
              <a:schemeClr val="accent1">
                <a:lumMod val="25000"/>
              </a:schemeClr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БЮДЖЕТ ДЛЯ ГРАЖДАН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ОСНОВЕ  ПРОЕКТА  РЕШЕНИЯ ГОРОДСКОЙ ДУМЫ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ГОРОДСКОГО ОКРУГА ВИЧУГА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«О  БЮДЖЕТЕ ГОРОДСКОГО ОКРУГА ВИЧУГА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202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ГОД И НА ПЛАНОВЫЙ ПЕРИОД 202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И 202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</a:rPr>
              <a:t>4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ГОДОВ»</a:t>
            </a:r>
          </a:p>
        </p:txBody>
      </p:sp>
      <p:sp>
        <p:nvSpPr>
          <p:cNvPr id="614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5E2FFAC-18F1-41D5-80F5-762B5DD596E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6148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081088"/>
            <a:ext cx="800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ile"/>
          <p:cNvSpPr>
            <a:spLocks noEditPoints="1" noChangeArrowheads="1"/>
          </p:cNvSpPr>
          <p:nvPr/>
        </p:nvSpPr>
        <p:spPr bwMode="auto">
          <a:xfrm>
            <a:off x="209550" y="1228725"/>
            <a:ext cx="8667750" cy="5057775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86 w 21600"/>
              <a:gd name="T19" fmla="*/ 4628 h 21600"/>
              <a:gd name="T20" fmla="*/ 20635 w 21600"/>
              <a:gd name="T21" fmla="*/ 2028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lnTo>
                  <a:pt x="19790" y="3240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pic>
        <p:nvPicPr>
          <p:cNvPr id="15363" name="Picture 23" descr="1333623935_180771401_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6" y="538163"/>
            <a:ext cx="1387474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1282700" y="538163"/>
            <a:ext cx="5918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Мероприятия, необходимые для решения основных проблем</a:t>
            </a:r>
            <a:endParaRPr lang="ru-RU" altLang="ru-RU" sz="1600" b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в сфере бюджетной политики городского округа Вичуга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927100" y="2230438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288925" y="2049463"/>
            <a:ext cx="845978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7896225" algn="l"/>
              </a:tabLst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7896225" algn="l"/>
              </a:tabLst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7896225" algn="l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Увеличение доли собственных налоговых и неналоговых доходов бюджета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Оптимизация бюджетных расходов, выявление и сокращение неэффективных затрат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сохранения объема муниципального долга городского округа Вичуга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на экономически безопасном уровне, сокращение объема просроченной кредиторской задолженности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бюджета, выравнивание бюджетной обеспеченности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повышения доступности и качества, предоставляемых гражданам городского округа Вичуга, муниципальных услуг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нормативно-методического сопровождения бюджетного процесса в городском округе Вичуга, организации планирования и исполнения  бюджета, ведения  бюджетного учета и формирования бюджетной отчетности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Организация действенного внутреннего муниципального финансового контроля, в том числе 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целях оценки эффективности использования бюджетных средств и анализа достигнутых результатов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при выполнении муниципальных заданий.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%D0%9B%D1%83%D0%BF%D0%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33375"/>
            <a:ext cx="1798638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9"/>
          <p:cNvSpPr>
            <a:spLocks noChangeArrowheads="1"/>
          </p:cNvSpPr>
          <p:nvPr/>
        </p:nvSpPr>
        <p:spPr bwMode="auto">
          <a:xfrm>
            <a:off x="323850" y="692150"/>
            <a:ext cx="6480175" cy="1008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itchFamily="18" charset="0"/>
              </a:rPr>
              <a:t>ОСНОВНЫЕ ХАРАКТЕРИСТИКИ БЮДЖЕТА ГОРОДСКОГО ОКРУГА ВИЧУГА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на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</a:t>
            </a:r>
            <a:r>
              <a:rPr lang="en-US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</a:t>
            </a:r>
            <a:r>
              <a:rPr lang="en-US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3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и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</a:t>
            </a:r>
            <a:r>
              <a:rPr lang="en-US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4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годов</a:t>
            </a:r>
          </a:p>
        </p:txBody>
      </p:sp>
      <p:grpSp>
        <p:nvGrpSpPr>
          <p:cNvPr id="16388" name="Group 73"/>
          <p:cNvGrpSpPr>
            <a:grpSpLocks/>
          </p:cNvGrpSpPr>
          <p:nvPr/>
        </p:nvGrpSpPr>
        <p:grpSpPr bwMode="auto">
          <a:xfrm>
            <a:off x="323850" y="1700213"/>
            <a:ext cx="8496300" cy="4679950"/>
            <a:chOff x="113" y="981"/>
            <a:chExt cx="5352" cy="2948"/>
          </a:xfrm>
        </p:grpSpPr>
        <p:sp>
          <p:nvSpPr>
            <p:cNvPr id="16390" name="AutoShape 54"/>
            <p:cNvSpPr>
              <a:spLocks noChangeArrowheads="1"/>
            </p:cNvSpPr>
            <p:nvPr/>
          </p:nvSpPr>
          <p:spPr bwMode="auto">
            <a:xfrm>
              <a:off x="113" y="1797"/>
              <a:ext cx="2495" cy="68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</a:t>
              </a:r>
            </a:p>
          </p:txBody>
        </p:sp>
        <p:sp>
          <p:nvSpPr>
            <p:cNvPr id="16391" name="AutoShape 55"/>
            <p:cNvSpPr>
              <a:spLocks noChangeArrowheads="1"/>
            </p:cNvSpPr>
            <p:nvPr/>
          </p:nvSpPr>
          <p:spPr bwMode="auto">
            <a:xfrm>
              <a:off x="113" y="2478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РАСХОДЫ</a:t>
              </a:r>
            </a:p>
          </p:txBody>
        </p:sp>
        <p:sp>
          <p:nvSpPr>
            <p:cNvPr id="16392" name="AutoShape 57"/>
            <p:cNvSpPr>
              <a:spLocks noChangeArrowheads="1"/>
            </p:cNvSpPr>
            <p:nvPr/>
          </p:nvSpPr>
          <p:spPr bwMode="auto">
            <a:xfrm>
              <a:off x="2608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</a:t>
              </a:r>
              <a:r>
                <a:rPr lang="en-US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</a:t>
              </a: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  <a:endParaRPr lang="ru-RU" altLang="ru-RU" sz="18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6393" name="AutoShape 58"/>
            <p:cNvSpPr>
              <a:spLocks noChangeArrowheads="1"/>
            </p:cNvSpPr>
            <p:nvPr/>
          </p:nvSpPr>
          <p:spPr bwMode="auto">
            <a:xfrm>
              <a:off x="113" y="3203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ДЕФИЦИТ (-), ПРОФИЦИТ (+)</a:t>
              </a:r>
            </a:p>
          </p:txBody>
        </p:sp>
        <p:sp>
          <p:nvSpPr>
            <p:cNvPr id="16394" name="AutoShape 59"/>
            <p:cNvSpPr>
              <a:spLocks noChangeArrowheads="1"/>
            </p:cNvSpPr>
            <p:nvPr/>
          </p:nvSpPr>
          <p:spPr bwMode="auto">
            <a:xfrm>
              <a:off x="3561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</a:t>
              </a:r>
              <a:r>
                <a:rPr lang="en-US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3</a:t>
              </a: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5" name="AutoShape 60"/>
            <p:cNvSpPr>
              <a:spLocks noChangeArrowheads="1"/>
            </p:cNvSpPr>
            <p:nvPr/>
          </p:nvSpPr>
          <p:spPr bwMode="auto">
            <a:xfrm>
              <a:off x="4513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</a:t>
              </a:r>
              <a:r>
                <a:rPr lang="en-US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4</a:t>
              </a: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6" name="AutoShape 61"/>
            <p:cNvSpPr>
              <a:spLocks noChangeArrowheads="1"/>
            </p:cNvSpPr>
            <p:nvPr/>
          </p:nvSpPr>
          <p:spPr bwMode="auto">
            <a:xfrm>
              <a:off x="2609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602</a:t>
              </a:r>
              <a:r>
                <a:rPr lang="ru-RU" altLang="ru-RU" sz="1800" dirty="0" smtClean="0">
                  <a:latin typeface="Times New Roman" pitchFamily="18" charset="0"/>
                </a:rPr>
                <a:t> </a:t>
              </a:r>
              <a:r>
                <a:rPr lang="en-US" altLang="ru-RU" sz="1800" dirty="0" smtClean="0">
                  <a:latin typeface="Times New Roman" pitchFamily="18" charset="0"/>
                </a:rPr>
                <a:t>781,3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7" name="AutoShape 62"/>
            <p:cNvSpPr>
              <a:spLocks noChangeArrowheads="1"/>
            </p:cNvSpPr>
            <p:nvPr/>
          </p:nvSpPr>
          <p:spPr bwMode="auto">
            <a:xfrm>
              <a:off x="2608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616</a:t>
              </a:r>
              <a:r>
                <a:rPr lang="ru-RU" altLang="ru-RU" sz="1800" dirty="0" smtClean="0">
                  <a:latin typeface="Times New Roman" pitchFamily="18" charset="0"/>
                </a:rPr>
                <a:t> </a:t>
              </a:r>
              <a:r>
                <a:rPr lang="en-US" altLang="ru-RU" sz="1800" dirty="0" smtClean="0">
                  <a:latin typeface="Times New Roman" pitchFamily="18" charset="0"/>
                </a:rPr>
                <a:t>755,3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8" name="AutoShape 63"/>
            <p:cNvSpPr>
              <a:spLocks noChangeArrowheads="1"/>
            </p:cNvSpPr>
            <p:nvPr/>
          </p:nvSpPr>
          <p:spPr bwMode="auto">
            <a:xfrm>
              <a:off x="2608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-</a:t>
              </a:r>
              <a:r>
                <a:rPr lang="en-US" altLang="ru-RU" sz="1800" dirty="0" smtClean="0">
                  <a:latin typeface="Times New Roman" pitchFamily="18" charset="0"/>
                </a:rPr>
                <a:t>13</a:t>
              </a:r>
              <a:r>
                <a:rPr lang="ru-RU" altLang="ru-RU" sz="1800" dirty="0" smtClean="0">
                  <a:latin typeface="Times New Roman" pitchFamily="18" charset="0"/>
                </a:rPr>
                <a:t> </a:t>
              </a:r>
              <a:r>
                <a:rPr lang="en-US" altLang="ru-RU" sz="1800" dirty="0" smtClean="0">
                  <a:latin typeface="Times New Roman" pitchFamily="18" charset="0"/>
                </a:rPr>
                <a:t>974,0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9" name="AutoShape 64"/>
            <p:cNvSpPr>
              <a:spLocks noChangeArrowheads="1"/>
            </p:cNvSpPr>
            <p:nvPr/>
          </p:nvSpPr>
          <p:spPr bwMode="auto">
            <a:xfrm>
              <a:off x="3560" y="1797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479</a:t>
              </a:r>
              <a:r>
                <a:rPr lang="ru-RU" altLang="ru-RU" sz="1800" dirty="0" smtClean="0">
                  <a:latin typeface="Times New Roman" pitchFamily="18" charset="0"/>
                </a:rPr>
                <a:t> </a:t>
              </a:r>
              <a:r>
                <a:rPr lang="en-US" altLang="ru-RU" sz="1800" dirty="0" smtClean="0">
                  <a:latin typeface="Times New Roman" pitchFamily="18" charset="0"/>
                </a:rPr>
                <a:t>764,3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0" name="AutoShape 65"/>
            <p:cNvSpPr>
              <a:spLocks noChangeArrowheads="1"/>
            </p:cNvSpPr>
            <p:nvPr/>
          </p:nvSpPr>
          <p:spPr bwMode="auto">
            <a:xfrm>
              <a:off x="3561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494</a:t>
              </a:r>
              <a:r>
                <a:rPr lang="ru-RU" altLang="ru-RU" sz="1800" dirty="0" smtClean="0">
                  <a:latin typeface="Times New Roman" pitchFamily="18" charset="0"/>
                </a:rPr>
                <a:t> </a:t>
              </a:r>
              <a:r>
                <a:rPr lang="en-US" altLang="ru-RU" sz="1800" dirty="0" smtClean="0">
                  <a:latin typeface="Times New Roman" pitchFamily="18" charset="0"/>
                </a:rPr>
                <a:t>251,8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1" name="AutoShape 66"/>
            <p:cNvSpPr>
              <a:spLocks noChangeArrowheads="1"/>
            </p:cNvSpPr>
            <p:nvPr/>
          </p:nvSpPr>
          <p:spPr bwMode="auto">
            <a:xfrm>
              <a:off x="4512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446</a:t>
              </a:r>
              <a:r>
                <a:rPr lang="ru-RU" altLang="ru-RU" sz="1800" dirty="0" smtClean="0">
                  <a:latin typeface="Times New Roman" pitchFamily="18" charset="0"/>
                </a:rPr>
                <a:t> </a:t>
              </a:r>
              <a:r>
                <a:rPr lang="en-US" altLang="ru-RU" sz="1800" dirty="0" smtClean="0">
                  <a:latin typeface="Times New Roman" pitchFamily="18" charset="0"/>
                </a:rPr>
                <a:t>350,2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2" name="AutoShape 67"/>
            <p:cNvSpPr>
              <a:spLocks noChangeArrowheads="1"/>
            </p:cNvSpPr>
            <p:nvPr/>
          </p:nvSpPr>
          <p:spPr bwMode="auto">
            <a:xfrm>
              <a:off x="4513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460</a:t>
              </a:r>
              <a:r>
                <a:rPr lang="ru-RU" altLang="ru-RU" sz="1800" dirty="0" smtClean="0">
                  <a:latin typeface="Times New Roman" pitchFamily="18" charset="0"/>
                </a:rPr>
                <a:t> </a:t>
              </a:r>
              <a:r>
                <a:rPr lang="en-US" altLang="ru-RU" sz="1800" dirty="0" smtClean="0">
                  <a:latin typeface="Times New Roman" pitchFamily="18" charset="0"/>
                </a:rPr>
                <a:t>874,0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3" name="AutoShape 68"/>
            <p:cNvSpPr>
              <a:spLocks noChangeArrowheads="1"/>
            </p:cNvSpPr>
            <p:nvPr/>
          </p:nvSpPr>
          <p:spPr bwMode="auto">
            <a:xfrm>
              <a:off x="3560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-</a:t>
              </a:r>
              <a:r>
                <a:rPr lang="en-US" altLang="ru-RU" sz="1800" dirty="0" smtClean="0">
                  <a:latin typeface="Times New Roman" pitchFamily="18" charset="0"/>
                </a:rPr>
                <a:t>14</a:t>
              </a:r>
              <a:r>
                <a:rPr lang="ru-RU" altLang="ru-RU" sz="1800" dirty="0" smtClean="0">
                  <a:latin typeface="Times New Roman" pitchFamily="18" charset="0"/>
                </a:rPr>
                <a:t> </a:t>
              </a:r>
              <a:r>
                <a:rPr lang="en-US" altLang="ru-RU" sz="1800" dirty="0" smtClean="0">
                  <a:latin typeface="Times New Roman" pitchFamily="18" charset="0"/>
                </a:rPr>
                <a:t>487,5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4" name="AutoShape 69"/>
            <p:cNvSpPr>
              <a:spLocks noChangeArrowheads="1"/>
            </p:cNvSpPr>
            <p:nvPr/>
          </p:nvSpPr>
          <p:spPr bwMode="auto">
            <a:xfrm>
              <a:off x="4513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-</a:t>
              </a:r>
              <a:r>
                <a:rPr lang="en-US" altLang="ru-RU" sz="1800" dirty="0" smtClean="0">
                  <a:latin typeface="Times New Roman" pitchFamily="18" charset="0"/>
                </a:rPr>
                <a:t>14</a:t>
              </a:r>
              <a:r>
                <a:rPr lang="ru-RU" altLang="ru-RU" sz="1800" dirty="0" smtClean="0">
                  <a:latin typeface="Times New Roman" pitchFamily="18" charset="0"/>
                </a:rPr>
                <a:t> </a:t>
              </a:r>
              <a:r>
                <a:rPr lang="en-US" altLang="ru-RU" sz="1800" dirty="0" smtClean="0">
                  <a:latin typeface="Times New Roman" pitchFamily="18" charset="0"/>
                </a:rPr>
                <a:t>523,8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5" name="AutoShape 70"/>
            <p:cNvSpPr>
              <a:spLocks noChangeArrowheads="1"/>
            </p:cNvSpPr>
            <p:nvPr/>
          </p:nvSpPr>
          <p:spPr bwMode="auto">
            <a:xfrm>
              <a:off x="113" y="1207"/>
              <a:ext cx="2495" cy="59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Показатель</a:t>
              </a:r>
            </a:p>
          </p:txBody>
        </p:sp>
        <p:sp>
          <p:nvSpPr>
            <p:cNvPr id="16406" name="Text Box 72"/>
            <p:cNvSpPr txBox="1">
              <a:spLocks noChangeArrowheads="1"/>
            </p:cNvSpPr>
            <p:nvPr/>
          </p:nvSpPr>
          <p:spPr bwMode="auto">
            <a:xfrm>
              <a:off x="4377" y="981"/>
              <a:ext cx="10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accent1"/>
                  </a:solidFill>
                  <a:latin typeface="Times New Roman" pitchFamily="18" charset="0"/>
                </a:rPr>
                <a:t>тыс. рублей</a:t>
              </a:r>
            </a:p>
          </p:txBody>
        </p:sp>
      </p:grpSp>
      <p:sp>
        <p:nvSpPr>
          <p:cNvPr id="16389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501A10-B2FA-409F-9E8A-972D5D5244F2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5"/>
          <p:cNvSpPr txBox="1">
            <a:spLocks noChangeArrowheads="1"/>
          </p:cNvSpPr>
          <p:nvPr/>
        </p:nvSpPr>
        <p:spPr bwMode="auto">
          <a:xfrm>
            <a:off x="5811838" y="0"/>
            <a:ext cx="1233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9150" y="438150"/>
            <a:ext cx="76390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Основные характеристики доходов городского округа Вичуга 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2022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 и на плановый период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2023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2024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годов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838468"/>
              </p:ext>
            </p:extLst>
          </p:nvPr>
        </p:nvGraphicFramePr>
        <p:xfrm>
          <a:off x="493713" y="1504950"/>
          <a:ext cx="8289926" cy="4532313"/>
        </p:xfrm>
        <a:graphic>
          <a:graphicData uri="http://schemas.openxmlformats.org/drawingml/2006/table">
            <a:tbl>
              <a:tblPr firstRow="1" firstCol="1" bandRow="1"/>
              <a:tblGrid>
                <a:gridCol w="1743554"/>
                <a:gridCol w="1317783"/>
                <a:gridCol w="864341"/>
                <a:gridCol w="1272108"/>
                <a:gridCol w="910016"/>
                <a:gridCol w="1243524"/>
                <a:gridCol w="938600"/>
              </a:tblGrid>
              <a:tr h="109359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доходов</a:t>
                      </a:r>
                      <a:endParaRPr lang="ru-RU" sz="1400" b="1" kern="150" baseline="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22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23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24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8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354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109 874 879,00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18,2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116 469 779,00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24,3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120 966 106,00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27,1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Неналоговые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29 963 715,82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5,0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29 463 815,82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6,1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25 013 915,82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5,6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Безвозмездные поступления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462 942 711,52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76,8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333 830 764,79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69,6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300 370 182,86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67,3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507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602 781 306,34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479 764 359,61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446 350 204,68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pic>
        <p:nvPicPr>
          <p:cNvPr id="17466" name="Picture 7" descr="%D0%9B%D1%83%D0%BF%D0%B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834" y="333374"/>
            <a:ext cx="1627539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379413" y="493713"/>
            <a:ext cx="2195512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8435" name="Slide Number Placeholder 5"/>
          <p:cNvSpPr txBox="1">
            <a:spLocks noGrp="1"/>
          </p:cNvSpPr>
          <p:nvPr/>
        </p:nvSpPr>
        <p:spPr bwMode="auto">
          <a:xfrm>
            <a:off x="8748713" y="6661150"/>
            <a:ext cx="29845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301B7C-26E5-46DA-BF10-799AAE8852D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ru-RU" sz="12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277112509"/>
              </p:ext>
            </p:extLst>
          </p:nvPr>
        </p:nvGraphicFramePr>
        <p:xfrm>
          <a:off x="220662" y="897124"/>
          <a:ext cx="8923338" cy="5599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9413" y="412376"/>
            <a:ext cx="860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 dirty="0"/>
              <a:t>Структура налоговых </a:t>
            </a:r>
            <a:r>
              <a:rPr lang="ru-RU" sz="2400" b="0" dirty="0" smtClean="0"/>
              <a:t>доходов </a:t>
            </a:r>
            <a:r>
              <a:rPr lang="ru-RU" sz="2400" b="0" dirty="0"/>
              <a:t>в 2022 году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4987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175897513"/>
              </p:ext>
            </p:extLst>
          </p:nvPr>
        </p:nvGraphicFramePr>
        <p:xfrm>
          <a:off x="224118" y="134470"/>
          <a:ext cx="8919882" cy="6723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5279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182373430"/>
              </p:ext>
            </p:extLst>
          </p:nvPr>
        </p:nvGraphicFramePr>
        <p:xfrm>
          <a:off x="197225" y="403413"/>
          <a:ext cx="8812304" cy="636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0838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682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99E6D55-645D-4ED4-A1B1-EF19AE48A205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1508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15555"/>
              </p:ext>
            </p:extLst>
          </p:nvPr>
        </p:nvGraphicFramePr>
        <p:xfrm>
          <a:off x="179388" y="908050"/>
          <a:ext cx="8785225" cy="5184777"/>
        </p:xfrm>
        <a:graphic>
          <a:graphicData uri="http://schemas.openxmlformats.org/drawingml/2006/table">
            <a:tbl>
              <a:tblPr/>
              <a:tblGrid>
                <a:gridCol w="2520950"/>
                <a:gridCol w="1655762"/>
                <a:gridCol w="1511300"/>
                <a:gridCol w="1584325"/>
                <a:gridCol w="1512888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C3C65"/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Уточненные ассигнования на 01.09.202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7295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Расходы всего: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402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628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078,36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616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755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291,63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494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251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819,67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460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873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987,11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- за счет средств бюджета городского округа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256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981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911,06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336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729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590,20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262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097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018,51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255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455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194,04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9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- за счет межбюджетных трансфертов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145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646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167,30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280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025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701,73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225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434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364,79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191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973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782,86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Условно утвержденные расходы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720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436,37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13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445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010,21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58888" y="344488"/>
            <a:ext cx="63722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altLang="ru-RU" sz="1800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РАСХОДЫ  БЮДЖЕТА ГОРОДСКОГО ОКРУГА ВИЧУГА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 txBox="1">
            <a:spLocks noGrp="1"/>
          </p:cNvSpPr>
          <p:nvPr/>
        </p:nvSpPr>
        <p:spPr bwMode="auto">
          <a:xfrm>
            <a:off x="6877050" y="6310312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D696EE8-C760-4038-8721-A578AE5917D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2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2842732"/>
              </p:ext>
            </p:extLst>
          </p:nvPr>
        </p:nvGraphicFramePr>
        <p:xfrm>
          <a:off x="368300" y="506412"/>
          <a:ext cx="8642350" cy="580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796915"/>
              </p:ext>
            </p:extLst>
          </p:nvPr>
        </p:nvGraphicFramePr>
        <p:xfrm>
          <a:off x="903153" y="837583"/>
          <a:ext cx="7600767" cy="5776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 txBox="1">
            <a:spLocks noGrp="1"/>
          </p:cNvSpPr>
          <p:nvPr/>
        </p:nvSpPr>
        <p:spPr bwMode="auto">
          <a:xfrm>
            <a:off x="6877050" y="63817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A90DBB6-9AF5-41D6-9F0E-DE9F671E78F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447675"/>
            <a:ext cx="44862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cap="all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Расходы бюджета городского округа Вичуга по отраслям социальной сферы 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325402"/>
              </p:ext>
            </p:extLst>
          </p:nvPr>
        </p:nvGraphicFramePr>
        <p:xfrm>
          <a:off x="468313" y="1143000"/>
          <a:ext cx="8104187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3813775"/>
              </p:ext>
            </p:extLst>
          </p:nvPr>
        </p:nvGraphicFramePr>
        <p:xfrm>
          <a:off x="328611" y="1038225"/>
          <a:ext cx="8401051" cy="493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7722870" y="2823210"/>
            <a:ext cx="1184910" cy="738664"/>
            <a:chOff x="6877050" y="705802"/>
            <a:chExt cx="1184910" cy="738664"/>
          </a:xfrm>
        </p:grpSpPr>
        <p:sp>
          <p:nvSpPr>
            <p:cNvPr id="4" name="TextBox 3"/>
            <p:cNvSpPr txBox="1"/>
            <p:nvPr/>
          </p:nvSpPr>
          <p:spPr>
            <a:xfrm>
              <a:off x="6877050" y="705802"/>
              <a:ext cx="118491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2022</a:t>
              </a:r>
            </a:p>
            <a:p>
              <a:r>
                <a:rPr lang="ru-RU" dirty="0" smtClean="0"/>
                <a:t>2023</a:t>
              </a:r>
            </a:p>
            <a:p>
              <a:r>
                <a:rPr lang="ru-RU" dirty="0" smtClean="0"/>
                <a:t>2024</a:t>
              </a: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957060" y="784860"/>
              <a:ext cx="182880" cy="15621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953250" y="1003458"/>
              <a:ext cx="182880" cy="15621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953250" y="1233963"/>
              <a:ext cx="182880" cy="15621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9527655"/>
              </p:ext>
            </p:extLst>
          </p:nvPr>
        </p:nvGraphicFramePr>
        <p:xfrm>
          <a:off x="-324544" y="609599"/>
          <a:ext cx="2016224" cy="6429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205490"/>
              </p:ext>
            </p:extLst>
          </p:nvPr>
        </p:nvGraphicFramePr>
        <p:xfrm>
          <a:off x="914400" y="979488"/>
          <a:ext cx="7983538" cy="53854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83538"/>
              </a:tblGrid>
              <a:tr h="4050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системы образования городского округа Вичуга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9689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культуры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9571"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физической культуры и спорта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9910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«Экономическое развитие и инновационная экономика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70075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«Обеспечение  доступным и комфортным жильем, объектами инженерной инфраструктуры и услугами жилищно-коммунального хозяйства населения</a:t>
                      </a:r>
                      <a:r>
                        <a:rPr lang="ru-RU" sz="1600" b="1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городского округа Вичуга»</a:t>
                      </a:r>
                      <a:endParaRPr lang="ru-RU" sz="16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"Долгосрочная сбалансированность и устойчивость бюджетной системы»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3207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«Совершенствование системы местного самоуправления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«Обеспечение безопасности населения  и профилактика наркомании на территории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«Социальная поддержка населения городского округа Вичуга»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9257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«Повышение эффективности реализации молодежной политики и средств массовой информации в городском округе Вичуга»</a:t>
                      </a:r>
                      <a:endParaRPr lang="ru-RU" sz="16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885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транспортной системы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«Благоустройство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«Содействие занятости населения городского округа Вичуга»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 Формирование комфортной городской  среды»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 useBgFill="1">
        <p:nvSpPr>
          <p:cNvPr id="26641" name="TextBox 13"/>
          <p:cNvSpPr txBox="1">
            <a:spLocks noChangeArrowheads="1"/>
          </p:cNvSpPr>
          <p:nvPr/>
        </p:nvSpPr>
        <p:spPr bwMode="auto">
          <a:xfrm>
            <a:off x="990600" y="439738"/>
            <a:ext cx="7524750" cy="368300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2022 году</a:t>
            </a:r>
            <a:r>
              <a:rPr lang="ru-RU" alt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800" b="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2"/>
          <p:cNvSpPr txBox="1">
            <a:spLocks noChangeArrowheads="1"/>
          </p:cNvSpPr>
          <p:nvPr/>
        </p:nvSpPr>
        <p:spPr bwMode="auto">
          <a:xfrm>
            <a:off x="523875" y="3027363"/>
            <a:ext cx="22987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3098800" y="3027363"/>
            <a:ext cx="54975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008000"/>
                </a:solidFill>
                <a:latin typeface="Times New Roman" pitchFamily="18" charset="0"/>
              </a:rPr>
              <a:t>Что такое бюджет для граждан?</a:t>
            </a:r>
            <a:endParaRPr lang="ru-RU" altLang="ru-RU" sz="2400" b="0">
              <a:latin typeface="Times New Roman" pitchFamily="18" charset="0"/>
            </a:endParaRPr>
          </a:p>
        </p:txBody>
      </p:sp>
      <p:sp>
        <p:nvSpPr>
          <p:cNvPr id="7172" name="Text Box 14"/>
          <p:cNvSpPr txBox="1">
            <a:spLocks noChangeArrowheads="1"/>
          </p:cNvSpPr>
          <p:nvPr/>
        </p:nvSpPr>
        <p:spPr bwMode="auto">
          <a:xfrm>
            <a:off x="1187450" y="188913"/>
            <a:ext cx="67532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Times New Roman" pitchFamily="18" charset="0"/>
              </a:rPr>
              <a:t>  </a:t>
            </a:r>
            <a:endParaRPr lang="ru-RU" altLang="ru-RU" b="0">
              <a:latin typeface="Times New Roman" pitchFamily="18" charset="0"/>
            </a:endParaRPr>
          </a:p>
        </p:txBody>
      </p:sp>
      <p:grpSp>
        <p:nvGrpSpPr>
          <p:cNvPr id="7173" name="Group 25"/>
          <p:cNvGrpSpPr>
            <a:grpSpLocks/>
          </p:cNvGrpSpPr>
          <p:nvPr/>
        </p:nvGrpSpPr>
        <p:grpSpPr bwMode="auto">
          <a:xfrm>
            <a:off x="179388" y="836613"/>
            <a:ext cx="8680450" cy="5811837"/>
            <a:chOff x="113" y="404"/>
            <a:chExt cx="5468" cy="3661"/>
          </a:xfrm>
        </p:grpSpPr>
        <p:grpSp>
          <p:nvGrpSpPr>
            <p:cNvPr id="7176" name="Group 24"/>
            <p:cNvGrpSpPr>
              <a:grpSpLocks/>
            </p:cNvGrpSpPr>
            <p:nvPr/>
          </p:nvGrpSpPr>
          <p:grpSpPr bwMode="auto">
            <a:xfrm>
              <a:off x="440" y="404"/>
              <a:ext cx="5141" cy="192"/>
              <a:chOff x="440" y="404"/>
              <a:chExt cx="5141" cy="192"/>
            </a:xfrm>
          </p:grpSpPr>
          <p:sp>
            <p:nvSpPr>
              <p:cNvPr id="7180" name="Text Box 16"/>
              <p:cNvSpPr txBox="1">
                <a:spLocks noChangeArrowheads="1"/>
              </p:cNvSpPr>
              <p:nvPr/>
            </p:nvSpPr>
            <p:spPr bwMode="auto">
              <a:xfrm>
                <a:off x="440" y="404"/>
                <a:ext cx="257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7181" name="Text Box 17"/>
              <p:cNvSpPr txBox="1">
                <a:spLocks noChangeArrowheads="1"/>
              </p:cNvSpPr>
              <p:nvPr/>
            </p:nvSpPr>
            <p:spPr bwMode="auto">
              <a:xfrm>
                <a:off x="3011" y="404"/>
                <a:ext cx="257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  <p:pic>
          <p:nvPicPr>
            <p:cNvPr id="7177" name="Picture 18" descr="139195_origina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888"/>
              <a:ext cx="1623" cy="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19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20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4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42B6CBB-E1BF-4FDA-BAD6-457BF71B689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223" name="Rectangle 23"/>
          <p:cNvSpPr>
            <a:spLocks noChangeArrowheads="1"/>
          </p:cNvSpPr>
          <p:nvPr/>
        </p:nvSpPr>
        <p:spPr bwMode="auto">
          <a:xfrm>
            <a:off x="2232025" y="3429000"/>
            <a:ext cx="636428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0" dirty="0">
                <a:solidFill>
                  <a:schemeClr val="tx1"/>
                </a:solidFill>
                <a:cs typeface="Arial" charset="0"/>
              </a:rPr>
              <a:t>	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«Бюджет для граждан»</a:t>
            </a: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- это документ (информационный ресурс), содержащий основные положения решения о бюджете  на очередной финансовый год и на плановый период.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Представленная в «бюджете для граждан» информация предназначена  для широкого круга заинтересованных пользователей, поскольку бюджет городского округа Вичуга затрагивает интересы каждого жителя  города. 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Мы постарались в доступной и понятной форме познакомить граждан с основными параметрами бюджета, с  основными целями, задачами и приоритетными направлениями бюджетной политики городского округа Вичуга на среднесрочную перспективу.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6"/>
          <p:cNvSpPr>
            <a:spLocks noChangeArrowheads="1"/>
          </p:cNvSpPr>
          <p:nvPr/>
        </p:nvSpPr>
        <p:spPr bwMode="auto">
          <a:xfrm>
            <a:off x="657225" y="396875"/>
            <a:ext cx="7505700" cy="7921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 «Развитие образования городского округа Вичуга »</a:t>
            </a:r>
          </a:p>
          <a:p>
            <a:pPr eaLnBrk="0" hangingPunct="0">
              <a:defRPr/>
            </a:pPr>
            <a:endParaRPr lang="ru-RU" sz="40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1189038"/>
            <a:ext cx="1685925" cy="165576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181696"/>
              </p:ext>
            </p:extLst>
          </p:nvPr>
        </p:nvGraphicFramePr>
        <p:xfrm>
          <a:off x="404813" y="1352549"/>
          <a:ext cx="6124575" cy="5252593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124575"/>
              </a:tblGrid>
              <a:tr h="2952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дошкольного образования детей" 152 034 095,80 руб.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общего образования" 137 984 956,15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066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дополнительное образования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детей"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11 048 143,93 руб.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060825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дополнительное образования в сфере культуры и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искусства" 22 459 855,63 руб.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дополнительного образования в сфере физической культуры и спорта"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39 276 134,36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руб. 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"Организация отдыха детей в каникулярное время в образовательных организациях" 3 449 703,0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Подпрограмма "Обеспечение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выполнения функций муниципального казенного учреждения «Финансово-методический центр городского округа Вичуга»»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16 515 715,26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кадрового и инновационного потенциала образования"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53 216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"Создание современных условий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обучения в муниципальных учреждениях" 3 004 600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Подпрограмма "Предоставление мер социальной поддержки в сфере образования" 21 212 503,73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руб.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25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" t="6181" r="4045" b="5920"/>
          <a:stretch>
            <a:fillRect/>
          </a:stretch>
        </p:blipFill>
        <p:spPr bwMode="auto">
          <a:xfrm>
            <a:off x="6797675" y="3068638"/>
            <a:ext cx="2052638" cy="1182687"/>
          </a:xfrm>
          <a:prstGeom prst="rect">
            <a:avLst/>
          </a:prstGeom>
          <a:noFill/>
          <a:ln>
            <a:noFill/>
          </a:ln>
          <a:effectLst>
            <a:prstShdw prst="shdw13" dist="53882">
              <a:schemeClr val="bg2">
                <a:alpha val="57999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Picture 4" descr="i?id=131472351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41850"/>
            <a:ext cx="2259012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380206" y="579213"/>
            <a:ext cx="8280400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культуры городского округа Вичуга»</a:t>
            </a: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366838"/>
            <a:ext cx="1570037" cy="19907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17538" y="1481138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культурного досуга и отдыха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40 652 182,44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7538" y="2374900"/>
            <a:ext cx="4824412" cy="782638"/>
          </a:xfrm>
          <a:prstGeom prst="round2DiagRect">
            <a:avLst>
              <a:gd name="adj1" fmla="val 33706"/>
              <a:gd name="adj2" fmla="val 0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«Библиотечно- информационное обслуживание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6 548 282,80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7538" y="3349625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«музейно - выставочная деятельность»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3 955 375,90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8612" y="4243389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выполнения функций централизованной бухгалтерии отдела культуры администрации городского округа Вичуга»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2 413 182,15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6634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13150"/>
            <a:ext cx="3376612" cy="18986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28612" y="5373688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«Развитие архивного дела»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1 263 304,73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7"/>
          <p:cNvSpPr>
            <a:spLocks noChangeArrowheads="1"/>
          </p:cNvSpPr>
          <p:nvPr/>
        </p:nvSpPr>
        <p:spPr bwMode="auto">
          <a:xfrm>
            <a:off x="296863" y="466725"/>
            <a:ext cx="8595617" cy="8001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физической культуры и спорта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863" y="1341438"/>
            <a:ext cx="63373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Times New Roman"/>
              <a:cs typeface="+mn-cs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69863" y="1430338"/>
            <a:ext cx="4889500" cy="1111250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досуга населения в области физической культуры и спорта»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13 716 095,10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58750" y="2819400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выполнения функций централизованной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бухгалтерии Комитета по физической культуре и спорту администрации городского округа Вичуга 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1 647 989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7657" name="Picture 49" descr="http://sportprimorye.ru/uploads/posts/2013-06/1371037648_ta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1299654"/>
            <a:ext cx="2219325" cy="1421422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61" descr="http://inkazan.ru/wp-content/uploads/2010/03/IMG_77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2819400"/>
            <a:ext cx="2863850" cy="1778000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4676775"/>
            <a:ext cx="2881313" cy="19462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58750" y="4676775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«Развитие системы подготовки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спортивного резерва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» -</a:t>
            </a:r>
          </a:p>
          <a:p>
            <a:pPr>
              <a:defRPr/>
            </a:pP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1 720 049,00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>
              <a:defRPr/>
            </a:pP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456" y="5567363"/>
            <a:ext cx="1547813" cy="11112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5" y="1733550"/>
            <a:ext cx="5641848" cy="3593592"/>
          </a:xfrm>
          <a:prstGeom prst="rect">
            <a:avLst/>
          </a:prstGeom>
        </p:spPr>
      </p:pic>
      <p:sp>
        <p:nvSpPr>
          <p:cNvPr id="12" name="AutoShape 37"/>
          <p:cNvSpPr>
            <a:spLocks noChangeArrowheads="1"/>
          </p:cNvSpPr>
          <p:nvPr/>
        </p:nvSpPr>
        <p:spPr bwMode="auto">
          <a:xfrm>
            <a:off x="463790" y="609600"/>
            <a:ext cx="8595617" cy="866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«Экономическое развитие и инновационная экономика городского округа Вичуга»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9700" y="3657600"/>
            <a:ext cx="3627438" cy="28479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 smtClean="0">
                <a:solidFill>
                  <a:schemeClr val="bg1"/>
                </a:solidFill>
              </a:rPr>
              <a:t>Программа </a:t>
            </a:r>
            <a:r>
              <a:rPr lang="ru-RU" sz="1600" b="0" dirty="0">
                <a:solidFill>
                  <a:schemeClr val="bg1"/>
                </a:solidFill>
              </a:rPr>
              <a:t>«Поддержка субъектов малого и среднего </a:t>
            </a:r>
            <a:r>
              <a:rPr lang="ru-RU" sz="1600" b="0" dirty="0" smtClean="0">
                <a:solidFill>
                  <a:schemeClr val="bg1"/>
                </a:solidFill>
              </a:rPr>
              <a:t>предпринимательства и физических лиц, не являющихся индивидуальными предпринимателями и применяющих специальный налоговый режим "Налог на профессиональный доход»</a:t>
            </a:r>
          </a:p>
          <a:p>
            <a:pPr>
              <a:defRPr/>
            </a:pPr>
            <a:endParaRPr lang="ru-RU" sz="1600" b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 </a:t>
            </a:r>
            <a:r>
              <a:rPr lang="ru-RU" sz="1600" b="0" dirty="0">
                <a:solidFill>
                  <a:schemeClr val="tx1"/>
                </a:solidFill>
              </a:rPr>
              <a:t>100 000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AutoShape 163"/>
          <p:cNvSpPr>
            <a:spLocks noChangeArrowheads="1"/>
          </p:cNvSpPr>
          <p:nvPr/>
        </p:nvSpPr>
        <p:spPr bwMode="auto">
          <a:xfrm>
            <a:off x="6043436" y="191750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89" name="AutoShape 165"/>
          <p:cNvSpPr>
            <a:spLocks noChangeArrowheads="1"/>
          </p:cNvSpPr>
          <p:nvPr/>
        </p:nvSpPr>
        <p:spPr bwMode="auto">
          <a:xfrm>
            <a:off x="6350002" y="299085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90" name="AutoShape 166"/>
          <p:cNvSpPr>
            <a:spLocks noChangeArrowheads="1"/>
          </p:cNvSpPr>
          <p:nvPr/>
        </p:nvSpPr>
        <p:spPr bwMode="auto">
          <a:xfrm>
            <a:off x="6342064" y="4779962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3020" name="Rectangle 171"/>
          <p:cNvSpPr>
            <a:spLocks noChangeArrowheads="1"/>
          </p:cNvSpPr>
          <p:nvPr/>
        </p:nvSpPr>
        <p:spPr bwMode="auto">
          <a:xfrm>
            <a:off x="6713537" y="1980804"/>
            <a:ext cx="1982787" cy="365521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225 479,69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2" name="Rectangle 173"/>
          <p:cNvSpPr>
            <a:spLocks noChangeArrowheads="1"/>
          </p:cNvSpPr>
          <p:nvPr/>
        </p:nvSpPr>
        <p:spPr bwMode="auto">
          <a:xfrm>
            <a:off x="6732588" y="2952750"/>
            <a:ext cx="1963736" cy="49847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/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533 700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3" name="Rectangle 174"/>
          <p:cNvSpPr>
            <a:spLocks noChangeArrowheads="1"/>
          </p:cNvSpPr>
          <p:nvPr/>
        </p:nvSpPr>
        <p:spPr bwMode="auto">
          <a:xfrm>
            <a:off x="6732588" y="3965575"/>
            <a:ext cx="1963736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261 300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251520" y="558627"/>
            <a:ext cx="8595617" cy="100811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«Обеспечение доступным и комфортным жильем, объектами инженерной инфраструктуры  и услугами жилищно- коммунального хозяйства населения 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городского округа Вичуга» </a:t>
            </a:r>
          </a:p>
        </p:txBody>
      </p:sp>
      <p:sp>
        <p:nvSpPr>
          <p:cNvPr id="13" name="Rectangle 159"/>
          <p:cNvSpPr>
            <a:spLocks noChangeArrowheads="1"/>
          </p:cNvSpPr>
          <p:nvPr/>
        </p:nvSpPr>
        <p:spPr bwMode="auto">
          <a:xfrm>
            <a:off x="419105" y="3829050"/>
            <a:ext cx="5930898" cy="68580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«Государственная и муниципальная поддержка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граждан в сфере ипотечного жилищного кредитования»</a:t>
            </a:r>
          </a:p>
        </p:txBody>
      </p:sp>
      <p:sp>
        <p:nvSpPr>
          <p:cNvPr id="14" name="AutoShape 166"/>
          <p:cNvSpPr>
            <a:spLocks noChangeArrowheads="1"/>
          </p:cNvSpPr>
          <p:nvPr/>
        </p:nvSpPr>
        <p:spPr bwMode="auto">
          <a:xfrm>
            <a:off x="6350001" y="395605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16" name="Rectangle 159"/>
          <p:cNvSpPr>
            <a:spLocks noChangeArrowheads="1"/>
          </p:cNvSpPr>
          <p:nvPr/>
        </p:nvSpPr>
        <p:spPr bwMode="auto">
          <a:xfrm>
            <a:off x="419104" y="2743199"/>
            <a:ext cx="5930898" cy="952499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«Капитальный ремонт общего имущества </a:t>
            </a:r>
            <a:endParaRPr lang="ru-RU" b="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многоквартирных </a:t>
            </a: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жилых домов и муниципального жилого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фонда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и проведение технических обследований жилых домов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специализированной организацией»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Rectangle 159"/>
          <p:cNvSpPr>
            <a:spLocks noChangeArrowheads="1"/>
          </p:cNvSpPr>
          <p:nvPr/>
        </p:nvSpPr>
        <p:spPr bwMode="auto">
          <a:xfrm>
            <a:off x="419100" y="1723627"/>
            <a:ext cx="5922964" cy="819547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«Обеспечение жильем молодых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семей, в том числе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предоставление земельных участков для строительства жилых домов»</a:t>
            </a:r>
            <a:endParaRPr lang="ru-RU" b="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8" name="Rectangle 159"/>
          <p:cNvSpPr>
            <a:spLocks noChangeArrowheads="1"/>
          </p:cNvSpPr>
          <p:nvPr/>
        </p:nvSpPr>
        <p:spPr bwMode="auto">
          <a:xfrm>
            <a:off x="437282" y="4657724"/>
            <a:ext cx="5904782" cy="771526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«Предоставления жилых помещений детям-сиротам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и детям, оставшимся без попечения родителей, лицам из их числа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по договорам найма специализированных помещений»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Rectangle 159"/>
          <p:cNvSpPr>
            <a:spLocks noChangeArrowheads="1"/>
          </p:cNvSpPr>
          <p:nvPr/>
        </p:nvSpPr>
        <p:spPr bwMode="auto">
          <a:xfrm>
            <a:off x="419100" y="5616575"/>
            <a:ext cx="5922964" cy="109855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«Установка, газового и сантехнического оборудования,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и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ндивидуальных приборов учета коммунальных ресурсов,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проведение технического диагностирования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газового оборудования в муниципальном жилом фонде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городского округа Вичуга»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Rectangle 174"/>
          <p:cNvSpPr>
            <a:spLocks noChangeArrowheads="1"/>
          </p:cNvSpPr>
          <p:nvPr/>
        </p:nvSpPr>
        <p:spPr bwMode="auto">
          <a:xfrm>
            <a:off x="6723063" y="4790281"/>
            <a:ext cx="1982786" cy="506412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4 249 000,80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4" name="AutoShape 166"/>
          <p:cNvSpPr>
            <a:spLocks noChangeArrowheads="1"/>
          </p:cNvSpPr>
          <p:nvPr/>
        </p:nvSpPr>
        <p:spPr bwMode="auto">
          <a:xfrm>
            <a:off x="6350002" y="594995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25" name="Rectangle 174"/>
          <p:cNvSpPr>
            <a:spLocks noChangeArrowheads="1"/>
          </p:cNvSpPr>
          <p:nvPr/>
        </p:nvSpPr>
        <p:spPr bwMode="auto">
          <a:xfrm>
            <a:off x="6732588" y="5848350"/>
            <a:ext cx="1982786" cy="656431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Обеспечение безопасности населения  и профилактика наркомании на территории городского округа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705350" cy="1876425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"Предупреждение и ликвидация чрезвычайных ситуаций" - 4 698 183,90 руб.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4143375" y="4143375"/>
            <a:ext cx="46101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2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"Профилактика правонарушений и противодействие терроризму и экстремизму" - </a:t>
            </a:r>
            <a:r>
              <a:rPr lang="ru-RU" sz="24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20 000 руб.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927" y="1876573"/>
            <a:ext cx="3223896" cy="2266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32" y="4143375"/>
            <a:ext cx="3220318" cy="214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4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AutoShape 140"/>
          <p:cNvSpPr>
            <a:spLocks noChangeArrowheads="1"/>
          </p:cNvSpPr>
          <p:nvPr/>
        </p:nvSpPr>
        <p:spPr bwMode="auto">
          <a:xfrm>
            <a:off x="184150" y="1608138"/>
            <a:ext cx="3810000" cy="658812"/>
          </a:xfrm>
          <a:prstGeom prst="octagon">
            <a:avLst>
              <a:gd name="adj" fmla="val 23780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отдельных  категорий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жителей городского округа Вичуга» </a:t>
            </a: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2" name="AutoShape 141"/>
          <p:cNvSpPr>
            <a:spLocks noChangeArrowheads="1"/>
          </p:cNvSpPr>
          <p:nvPr/>
        </p:nvSpPr>
        <p:spPr bwMode="auto">
          <a:xfrm>
            <a:off x="123824" y="2381250"/>
            <a:ext cx="3870325" cy="620713"/>
          </a:xfrm>
          <a:prstGeom prst="octagon">
            <a:avLst>
              <a:gd name="adj" fmla="val 21614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социально ориентированных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некоммерческих организаций»</a:t>
            </a:r>
          </a:p>
        </p:txBody>
      </p:sp>
      <p:sp>
        <p:nvSpPr>
          <p:cNvPr id="50183" name="AutoShape 142"/>
          <p:cNvSpPr>
            <a:spLocks noChangeArrowheads="1"/>
          </p:cNvSpPr>
          <p:nvPr/>
        </p:nvSpPr>
        <p:spPr bwMode="auto">
          <a:xfrm>
            <a:off x="106363" y="3227388"/>
            <a:ext cx="3887787" cy="706437"/>
          </a:xfrm>
          <a:prstGeom prst="octagon">
            <a:avLst>
              <a:gd name="adj" fmla="val 26993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Организация акций и мероприятий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для граждан,  нуждающихся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в особом внимании </a:t>
            </a: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0184" name="AutoShape 143"/>
          <p:cNvSpPr>
            <a:spLocks noChangeArrowheads="1"/>
          </p:cNvSpPr>
          <p:nvPr/>
        </p:nvSpPr>
        <p:spPr bwMode="auto">
          <a:xfrm>
            <a:off x="131762" y="4075113"/>
            <a:ext cx="3862387" cy="773112"/>
          </a:xfrm>
          <a:prstGeom prst="octagon">
            <a:avLst>
              <a:gd name="adj" fmla="val 21895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«Оказание мер социальной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поддержки медицинским работникам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 ОБУЗ </a:t>
            </a: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Вичугская ЦРБ»</a:t>
            </a:r>
          </a:p>
          <a:p>
            <a:pPr algn="just"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9" name="AutoShape 149"/>
          <p:cNvSpPr>
            <a:spLocks noChangeArrowheads="1"/>
          </p:cNvSpPr>
          <p:nvPr/>
        </p:nvSpPr>
        <p:spPr bwMode="auto">
          <a:xfrm>
            <a:off x="4379913" y="4075113"/>
            <a:ext cx="1665287" cy="7731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748 000,00 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pic>
        <p:nvPicPr>
          <p:cNvPr id="28679" name="Picture 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1435100"/>
            <a:ext cx="20828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26" descr="https://encrypted-tbn3.gstatic.com/images?q=tbn:ANd9GcT4ZqERoMRqlRBRo09Z3zC7-4glvsTCmTJfcydMVWImRY5dg4ccF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518001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8" descr="https://encrypted-tbn1.gstatic.com/images?q=tbn:ANd9GcQ-Mkjnsup0_103K0xeiaCEG3FxaUX7J2liyduXhGepriQIsD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4068763"/>
            <a:ext cx="284321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30" descr="https://encrypted-tbn1.gstatic.com/images?q=tbn:ANd9GcTtbHMPIHMAQ7vlWVIn-frp3bFrSXFTYP8jjAX9Q7g6e-IobK1D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5180013"/>
            <a:ext cx="26098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84150" y="5980113"/>
            <a:ext cx="30194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 dirty="0">
                <a:solidFill>
                  <a:srgbClr val="C00000"/>
                </a:solidFill>
                <a:latin typeface="Arial" pitchFamily="34" charset="0"/>
                <a:cs typeface="+mn-cs"/>
              </a:rPr>
              <a:t>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4370388" y="2381250"/>
            <a:ext cx="1665287" cy="620713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395 200,00 </a:t>
            </a:r>
            <a:r>
              <a:rPr lang="ru-RU" b="0" dirty="0">
                <a:solidFill>
                  <a:prstClr val="black"/>
                </a:solidFill>
              </a:rPr>
              <a:t>рублей</a:t>
            </a: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4370388" y="3227388"/>
            <a:ext cx="1665287" cy="706437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</a:t>
            </a:r>
            <a:r>
              <a:rPr lang="ru-RU" b="0" dirty="0" smtClean="0">
                <a:solidFill>
                  <a:prstClr val="black"/>
                </a:solidFill>
              </a:rPr>
              <a:t>150 000,00рублей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4379914" y="1608138"/>
            <a:ext cx="1655762" cy="6588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388 384,00 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5119" y="1123950"/>
            <a:ext cx="3543300" cy="48418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prstClr val="black"/>
                </a:solidFill>
              </a:rPr>
              <a:t>Подпрограммы</a:t>
            </a:r>
          </a:p>
        </p:txBody>
      </p:sp>
      <p:sp>
        <p:nvSpPr>
          <p:cNvPr id="25" name="AutoShape 37"/>
          <p:cNvSpPr>
            <a:spLocks noChangeArrowheads="1"/>
          </p:cNvSpPr>
          <p:nvPr/>
        </p:nvSpPr>
        <p:spPr bwMode="auto">
          <a:xfrm>
            <a:off x="251520" y="342900"/>
            <a:ext cx="8595617" cy="676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«Социальная поддержка  населения городского округа Вичуга»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343400" cy="1171575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"Молодежь Вичуги" - 150 600 руб.</a:t>
            </a:r>
          </a:p>
        </p:txBody>
      </p:sp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Повышение эффективности реализации молодежной политики и средств массовой информатизации в городском округе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55" y="1800225"/>
            <a:ext cx="3429000" cy="2571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16" y="4053836"/>
            <a:ext cx="3227839" cy="2286005"/>
          </a:xfrm>
          <a:prstGeom prst="rect">
            <a:avLst/>
          </a:prstGeom>
        </p:spPr>
      </p:pic>
      <p:sp>
        <p:nvSpPr>
          <p:cNvPr id="22" name="Текст 2"/>
          <p:cNvSpPr txBox="1">
            <a:spLocks/>
          </p:cNvSpPr>
          <p:nvPr/>
        </p:nvSpPr>
        <p:spPr bwMode="auto">
          <a:xfrm>
            <a:off x="3934960" y="4926344"/>
            <a:ext cx="4343400" cy="142874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"Открытая информационная среда" –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1 600 432,97 руб.</a:t>
            </a:r>
            <a:endParaRPr lang="ru-RU" sz="2400" kern="0" dirty="0">
              <a:solidFill>
                <a:srgbClr val="002060"/>
              </a:solidFill>
              <a:latin typeface="Linux Libertine" panose="02000503000000000000" pitchFamily="2" charset="0"/>
              <a:ea typeface="Linux Libertine" panose="02000503000000000000" pitchFamily="2" charset="0"/>
              <a:cs typeface="Linux Libertin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8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9190684"/>
              </p:ext>
            </p:extLst>
          </p:nvPr>
        </p:nvGraphicFramePr>
        <p:xfrm>
          <a:off x="539552" y="1215802"/>
          <a:ext cx="80648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2828925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black"/>
                </a:solidFill>
                <a:cs typeface="+mn-cs"/>
              </a:rPr>
              <a:t>  </a:t>
            </a: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419796" y="701276"/>
            <a:ext cx="80241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транспортной системы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52663" y="2828925"/>
            <a:ext cx="485775" cy="671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4015283"/>
            <a:ext cx="5033963" cy="241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AutoShape 4"/>
          <p:cNvSpPr>
            <a:spLocks noChangeArrowheads="1"/>
          </p:cNvSpPr>
          <p:nvPr/>
        </p:nvSpPr>
        <p:spPr bwMode="auto">
          <a:xfrm>
            <a:off x="590552" y="620714"/>
            <a:ext cx="2604866" cy="108426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Наружное освещение»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19 600 000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руб.</a:t>
            </a:r>
          </a:p>
        </p:txBody>
      </p:sp>
      <p:sp>
        <p:nvSpPr>
          <p:cNvPr id="47108" name="AutoShape 6"/>
          <p:cNvSpPr>
            <a:spLocks noChangeArrowheads="1"/>
          </p:cNvSpPr>
          <p:nvPr/>
        </p:nvSpPr>
        <p:spPr bwMode="auto">
          <a:xfrm>
            <a:off x="6156324" y="557213"/>
            <a:ext cx="2601913" cy="1281112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«Озеленение территорий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общего пользования»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1 758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200 руб.</a:t>
            </a:r>
          </a:p>
        </p:txBody>
      </p:sp>
      <p:sp>
        <p:nvSpPr>
          <p:cNvPr id="45063" name="AutoShape 12"/>
          <p:cNvSpPr>
            <a:spLocks noChangeArrowheads="1"/>
          </p:cNvSpPr>
          <p:nvPr/>
        </p:nvSpPr>
        <p:spPr bwMode="auto">
          <a:xfrm rot="2823912">
            <a:off x="2961158" y="3963464"/>
            <a:ext cx="285750" cy="373063"/>
          </a:xfrm>
          <a:prstGeom prst="downArrow">
            <a:avLst>
              <a:gd name="adj1" fmla="val 50000"/>
              <a:gd name="adj2" fmla="val 326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7" name="AutoShape 18"/>
          <p:cNvSpPr>
            <a:spLocks noChangeArrowheads="1"/>
          </p:cNvSpPr>
          <p:nvPr/>
        </p:nvSpPr>
        <p:spPr bwMode="auto">
          <a:xfrm rot="19123768">
            <a:off x="2970900" y="1835467"/>
            <a:ext cx="314325" cy="423862"/>
          </a:xfrm>
          <a:prstGeom prst="upArrow">
            <a:avLst>
              <a:gd name="adj1" fmla="val 50000"/>
              <a:gd name="adj2" fmla="val 337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8" name="AutoShape 19"/>
          <p:cNvSpPr>
            <a:spLocks noChangeArrowheads="1"/>
          </p:cNvSpPr>
          <p:nvPr/>
        </p:nvSpPr>
        <p:spPr bwMode="auto">
          <a:xfrm rot="2554868">
            <a:off x="5967412" y="1899751"/>
            <a:ext cx="288925" cy="360363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AutoShape 37"/>
          <p:cNvSpPr>
            <a:spLocks noChangeArrowheads="1"/>
          </p:cNvSpPr>
          <p:nvPr/>
        </p:nvSpPr>
        <p:spPr bwMode="auto">
          <a:xfrm>
            <a:off x="3307260" y="2206626"/>
            <a:ext cx="2696665" cy="172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МП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 «Благоустройство городского округа Вичуга» </a:t>
            </a:r>
            <a:endParaRPr lang="ru-RU" sz="1600" dirty="0" smtClean="0">
              <a:solidFill>
                <a:prstClr val="black"/>
              </a:solidFill>
              <a:cs typeface="+mn-cs"/>
            </a:endParaRP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590551" y="4486274"/>
            <a:ext cx="2604868" cy="160020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«Благоустройство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территорий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общего пользования»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1 675 276,18 руб.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011238" y="1603375"/>
            <a:ext cx="221615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406400" y="2432050"/>
            <a:ext cx="23844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dirty="0" smtClean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8196" name="Text Box 10"/>
          <p:cNvSpPr txBox="1">
            <a:spLocks noChangeArrowheads="1"/>
          </p:cNvSpPr>
          <p:nvPr/>
        </p:nvSpPr>
        <p:spPr bwMode="auto">
          <a:xfrm>
            <a:off x="6588125" y="1657350"/>
            <a:ext cx="20367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8197" name="Text Box 11"/>
          <p:cNvSpPr txBox="1">
            <a:spLocks noChangeArrowheads="1"/>
          </p:cNvSpPr>
          <p:nvPr/>
        </p:nvSpPr>
        <p:spPr bwMode="auto">
          <a:xfrm>
            <a:off x="6588125" y="2565400"/>
            <a:ext cx="21209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itchFamily="18" charset="0"/>
            </a:endParaRPr>
          </a:p>
        </p:txBody>
      </p:sp>
      <p:sp>
        <p:nvSpPr>
          <p:cNvPr id="10251" name="AutoShape 15"/>
          <p:cNvSpPr>
            <a:spLocks noChangeArrowheads="1"/>
          </p:cNvSpPr>
          <p:nvPr/>
        </p:nvSpPr>
        <p:spPr bwMode="auto">
          <a:xfrm>
            <a:off x="4491038" y="4933950"/>
            <a:ext cx="3273425" cy="1512888"/>
          </a:xfrm>
          <a:prstGeom prst="flowChartAlternateProcess">
            <a:avLst/>
          </a:prstGeom>
          <a:gradFill rotWithShape="1">
            <a:gsLst>
              <a:gs pos="0">
                <a:srgbClr val="FFFF99"/>
              </a:gs>
              <a:gs pos="100000">
                <a:srgbClr val="FFCC00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FF9900">
                <a:alpha val="50000"/>
              </a:srgbClr>
            </a:outerShdw>
          </a:effectLst>
        </p:spPr>
        <p:txBody>
          <a:bodyPr/>
          <a:lstStyle/>
          <a:p>
            <a:pPr algn="just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доходов над расходами принимается решение, как их использовать (например, накапливать остатки, погашать долг).</a:t>
            </a:r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406400" y="5000625"/>
            <a:ext cx="3527425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расходов над доходами принимается решение об источниках покрытия дефицита (например, использовать имеющиеся остатки, взять  в долг)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ambria"/>
              <a:cs typeface="Arial" charset="0"/>
            </a:endParaRPr>
          </a:p>
        </p:txBody>
      </p:sp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539750" y="6237288"/>
            <a:ext cx="8072438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latin typeface="Times New Roman" pitchFamily="18" charset="0"/>
            </a:endParaRPr>
          </a:p>
        </p:txBody>
      </p:sp>
      <p:pic>
        <p:nvPicPr>
          <p:cNvPr id="8201" name="Picture 20" descr="Hangisi_do_ru_hangisi_yanl___238486433201909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741363"/>
            <a:ext cx="1547812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Прямоугольник 13"/>
          <p:cNvSpPr>
            <a:spLocks noChangeArrowheads="1"/>
          </p:cNvSpPr>
          <p:nvPr/>
        </p:nvSpPr>
        <p:spPr bwMode="auto">
          <a:xfrm>
            <a:off x="733425" y="665163"/>
            <a:ext cx="722947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Бюджет -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Доходы – Расходы = Дефицит (Профицит)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</p:txBody>
      </p:sp>
      <p:pic>
        <p:nvPicPr>
          <p:cNvPr id="8203" name="Рисунок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0" b="17459"/>
          <a:stretch>
            <a:fillRect/>
          </a:stretch>
        </p:blipFill>
        <p:spPr bwMode="auto">
          <a:xfrm>
            <a:off x="1598613" y="3133725"/>
            <a:ext cx="1228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Рисунок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9" b="17294"/>
          <a:stretch>
            <a:fillRect/>
          </a:stretch>
        </p:blipFill>
        <p:spPr bwMode="auto">
          <a:xfrm>
            <a:off x="2798763" y="2276475"/>
            <a:ext cx="12001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8" b="17294"/>
          <a:stretch>
            <a:fillRect/>
          </a:stretch>
        </p:blipFill>
        <p:spPr bwMode="auto">
          <a:xfrm>
            <a:off x="4772025" y="2327275"/>
            <a:ext cx="12382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8207" name="Rectangle 62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8208" name="Rectangle 63"/>
          <p:cNvSpPr>
            <a:spLocks noChangeArrowheads="1"/>
          </p:cNvSpPr>
          <p:nvPr/>
        </p:nvSpPr>
        <p:spPr bwMode="auto">
          <a:xfrm>
            <a:off x="-309563" y="1968500"/>
            <a:ext cx="93154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                                    </a:t>
            </a:r>
          </a:p>
        </p:txBody>
      </p:sp>
      <p:sp>
        <p:nvSpPr>
          <p:cNvPr id="8209" name="Rectangle 64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00">
                <a:solidFill>
                  <a:schemeClr val="bg2"/>
                </a:solidFill>
                <a:latin typeface="Times New Roman" pitchFamily="18" charset="0"/>
              </a:rPr>
              <a:t> </a:t>
            </a: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8210" name="Рисунок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0" b="17461"/>
          <a:stretch>
            <a:fillRect/>
          </a:stretch>
        </p:blipFill>
        <p:spPr bwMode="auto">
          <a:xfrm>
            <a:off x="6010275" y="3035300"/>
            <a:ext cx="10763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06400" y="3275013"/>
            <a:ext cx="26892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Дефицит (расходы больше доходов)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05325" y="3275013"/>
            <a:ext cx="30099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Профицит (доходы больше расходов)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44" y="3588472"/>
            <a:ext cx="3560763" cy="2574203"/>
          </a:xfrm>
          <a:prstGeom prst="rect">
            <a:avLst/>
          </a:prstGeom>
        </p:spPr>
      </p:pic>
      <p:pic>
        <p:nvPicPr>
          <p:cNvPr id="3379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844675"/>
            <a:ext cx="312102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endParaRPr lang="ru-RU" altLang="ru-RU" sz="2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372386" y="464084"/>
            <a:ext cx="85956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dirty="0">
              <a:solidFill>
                <a:schemeClr val="bg1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+mn-lt"/>
              </a:rPr>
              <a:t>МП «Содействие занятости населения городского округа Вичуга»</a:t>
            </a:r>
          </a:p>
          <a:p>
            <a:pPr eaLnBrk="0" hangingPunct="0">
              <a:defRPr/>
            </a:pP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159"/>
          <p:cNvSpPr>
            <a:spLocks noChangeArrowheads="1"/>
          </p:cNvSpPr>
          <p:nvPr/>
        </p:nvSpPr>
        <p:spPr bwMode="auto">
          <a:xfrm>
            <a:off x="756444" y="1628775"/>
            <a:ext cx="49037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общественных работ»</a:t>
            </a:r>
          </a:p>
        </p:txBody>
      </p:sp>
      <p:sp>
        <p:nvSpPr>
          <p:cNvPr id="10" name="Rectangle 171"/>
          <p:cNvSpPr>
            <a:spLocks noChangeArrowheads="1"/>
          </p:cNvSpPr>
          <p:nvPr/>
        </p:nvSpPr>
        <p:spPr bwMode="auto">
          <a:xfrm>
            <a:off x="3482282" y="5562600"/>
            <a:ext cx="1146406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100 998 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9" name="Rectangle 171"/>
          <p:cNvSpPr>
            <a:spLocks noChangeArrowheads="1"/>
          </p:cNvSpPr>
          <p:nvPr/>
        </p:nvSpPr>
        <p:spPr bwMode="auto">
          <a:xfrm>
            <a:off x="4317207" y="2188363"/>
            <a:ext cx="979718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303 002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2" name="Rectangle 159"/>
          <p:cNvSpPr>
            <a:spLocks noChangeArrowheads="1"/>
          </p:cNvSpPr>
          <p:nvPr/>
        </p:nvSpPr>
        <p:spPr bwMode="auto">
          <a:xfrm>
            <a:off x="3100387" y="5054600"/>
            <a:ext cx="41290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</a:t>
            </a:r>
            <a:r>
              <a:rPr lang="ru-RU" dirty="0" smtClean="0">
                <a:solidFill>
                  <a:schemeClr val="bg1"/>
                </a:solidFill>
              </a:rPr>
              <a:t>временной</a:t>
            </a:r>
          </a:p>
          <a:p>
            <a:pPr eaLnBrk="0" hangingPunct="0">
              <a:defRPr/>
            </a:pPr>
            <a:r>
              <a:rPr lang="ru-RU" dirty="0" smtClean="0">
                <a:solidFill>
                  <a:schemeClr val="bg1"/>
                </a:solidFill>
              </a:rPr>
              <a:t> занятости молодежи»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829583" y="959383"/>
            <a:ext cx="7692117" cy="15837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just" eaLnBrk="0" hangingPunct="0">
              <a:defRPr/>
            </a:pP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Муниципальная 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программа городского округа Вичуга </a:t>
            </a:r>
          </a:p>
          <a:p>
            <a:pPr algn="just"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"Формирование комфортной 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среды"</a:t>
            </a:r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AutoShape 37"/>
          <p:cNvSpPr>
            <a:spLocks noChangeArrowheads="1"/>
          </p:cNvSpPr>
          <p:nvPr/>
        </p:nvSpPr>
        <p:spPr bwMode="auto">
          <a:xfrm>
            <a:off x="1991633" y="3191408"/>
            <a:ext cx="6530067" cy="15837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Подпрограмма "Благоустройство общественных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территорий городского округа Вичуга"</a:t>
            </a:r>
          </a:p>
        </p:txBody>
      </p:sp>
      <p:sp>
        <p:nvSpPr>
          <p:cNvPr id="7" name="Rectangle 171"/>
          <p:cNvSpPr>
            <a:spLocks noChangeArrowheads="1"/>
          </p:cNvSpPr>
          <p:nvPr/>
        </p:nvSpPr>
        <p:spPr bwMode="auto">
          <a:xfrm>
            <a:off x="5717406" y="4889634"/>
            <a:ext cx="1552229" cy="6163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sz="1400" dirty="0" smtClean="0">
                <a:ln>
                  <a:solidFill>
                    <a:srgbClr val="9276E0"/>
                  </a:solidFill>
                </a:ln>
                <a:solidFill>
                  <a:srgbClr val="000000"/>
                </a:solidFill>
              </a:rPr>
              <a:t>1 200 631,58</a:t>
            </a:r>
            <a:endPara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endParaRPr>
          </a:p>
          <a:p>
            <a:pPr algn="ctr" eaLnBrk="0" hangingPunct="0"/>
            <a:r>
              <a:rPr lang="ru-RU" sz="1400" b="1" dirty="0" smtClean="0">
                <a:ln>
                  <a:solidFill>
                    <a:srgbClr val="9276E0"/>
                  </a:solidFill>
                </a:ln>
                <a:solidFill>
                  <a:srgbClr val="000000"/>
                </a:solidFill>
                <a:latin typeface="+mn-lt"/>
              </a:rPr>
              <a:t>рублей </a:t>
            </a:r>
            <a:endParaRPr lang="ru-RU" sz="1400" b="1" dirty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716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/>
          </p:cNvSpPr>
          <p:nvPr/>
        </p:nvSpPr>
        <p:spPr bwMode="auto">
          <a:xfrm>
            <a:off x="611188" y="277813"/>
            <a:ext cx="8075612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300">
                <a:solidFill>
                  <a:schemeClr val="accent2"/>
                </a:solidFill>
                <a:latin typeface="Calibri" pitchFamily="34" charset="0"/>
              </a:rPr>
              <a:t>Контактная информация для граждан</a:t>
            </a:r>
          </a:p>
        </p:txBody>
      </p:sp>
      <p:sp>
        <p:nvSpPr>
          <p:cNvPr id="34819" name="Содержимое 2"/>
          <p:cNvSpPr>
            <a:spLocks/>
          </p:cNvSpPr>
          <p:nvPr/>
        </p:nvSpPr>
        <p:spPr bwMode="auto">
          <a:xfrm>
            <a:off x="2514600" y="1600200"/>
            <a:ext cx="614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Финансовый отдел </a:t>
            </a: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администрации городского округа Вичуга</a:t>
            </a:r>
            <a:r>
              <a:rPr lang="ru-RU" altLang="ru-RU" sz="1800" dirty="0">
                <a:latin typeface="Calibri" pitchFamily="34" charset="0"/>
              </a:rPr>
              <a:t>–</a:t>
            </a:r>
            <a:endParaRPr lang="ru-RU" altLang="ru-RU" sz="1800" dirty="0">
              <a:latin typeface="Times New Roman" pitchFamily="18" charset="0"/>
            </a:endParaRP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600" b="0" dirty="0">
                <a:latin typeface="Times New Roman" pitchFamily="18" charset="0"/>
              </a:rPr>
              <a:t>функциональный орган администрации, обеспечивающий проведение единой финансовой, бюджетной и налоговой политики в городском округе Вичуга</a:t>
            </a:r>
            <a:endParaRPr lang="ru-RU" altLang="ru-RU" sz="1800" b="0" dirty="0"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86" y="2193546"/>
            <a:ext cx="2553889" cy="2389979"/>
          </a:xfrm>
          <a:prstGeom prst="ellipse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4821" name="Содержимое 3"/>
          <p:cNvSpPr>
            <a:spLocks/>
          </p:cNvSpPr>
          <p:nvPr/>
        </p:nvSpPr>
        <p:spPr bwMode="auto">
          <a:xfrm>
            <a:off x="2771775" y="3227388"/>
            <a:ext cx="6084888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Начальник: </a:t>
            </a:r>
            <a:r>
              <a:rPr lang="ru-RU" altLang="ru-RU" sz="1300" dirty="0" smtClean="0">
                <a:latin typeface="Times New Roman" pitchFamily="18" charset="0"/>
              </a:rPr>
              <a:t>Каменкова Ирина Борисовна</a:t>
            </a:r>
            <a:endParaRPr lang="ru-RU" altLang="ru-RU" sz="1600" b="0" i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Адрес: 155310 город Вичуга ,ул. 50 лет Октября, дом 15, кабинет № </a:t>
            </a:r>
            <a:r>
              <a:rPr lang="ru-RU" altLang="ru-RU" sz="1300" dirty="0" smtClean="0">
                <a:latin typeface="Times New Roman" pitchFamily="18" charset="0"/>
              </a:rPr>
              <a:t>5</a:t>
            </a:r>
            <a:endParaRPr lang="ru-RU" altLang="ru-RU" sz="13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 smtClean="0">
                <a:latin typeface="Times New Roman" pitchFamily="18" charset="0"/>
              </a:rPr>
              <a:t>Телефон</a:t>
            </a:r>
            <a:r>
              <a:rPr lang="ru-RU" altLang="ru-RU" sz="1300" dirty="0">
                <a:latin typeface="Times New Roman" pitchFamily="18" charset="0"/>
              </a:rPr>
              <a:t>, факс: </a:t>
            </a:r>
            <a:r>
              <a:rPr lang="ru-RU" altLang="ru-RU" sz="1300" b="0" dirty="0">
                <a:latin typeface="Times New Roman" pitchFamily="18" charset="0"/>
              </a:rPr>
              <a:t>тел. 8(49354) 2-22-41, факс 2-46-92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 электронной почты</a:t>
            </a:r>
            <a:r>
              <a:rPr lang="ru-RU" altLang="ru-RU" sz="1300" b="0" dirty="0">
                <a:latin typeface="Times New Roman" pitchFamily="18" charset="0"/>
              </a:rPr>
              <a:t>: </a:t>
            </a:r>
            <a:r>
              <a:rPr lang="en-US" altLang="ru-RU" sz="1300" b="0" dirty="0">
                <a:latin typeface="Times New Roman" pitchFamily="18" charset="0"/>
              </a:rPr>
              <a:t>finotdel.vichuga@mail.ru </a:t>
            </a:r>
            <a:endParaRPr lang="ru-RU" altLang="ru-RU" sz="1300" b="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Режим работы: </a:t>
            </a:r>
            <a:r>
              <a:rPr lang="en-US" altLang="ru-RU" sz="1300" dirty="0">
                <a:latin typeface="Times New Roman" pitchFamily="18" charset="0"/>
              </a:rPr>
              <a:t> </a:t>
            </a:r>
            <a:r>
              <a:rPr lang="ru-RU" altLang="ru-RU" sz="1300" b="0" dirty="0" smtClean="0">
                <a:latin typeface="Times New Roman" pitchFamily="18" charset="0"/>
              </a:rPr>
              <a:t>08.00 </a:t>
            </a:r>
            <a:r>
              <a:rPr lang="ru-RU" altLang="ru-RU" sz="1300" b="0" dirty="0">
                <a:latin typeface="Times New Roman" pitchFamily="18" charset="0"/>
              </a:rPr>
              <a:t>- </a:t>
            </a:r>
            <a:r>
              <a:rPr lang="ru-RU" altLang="ru-RU" sz="1300" b="0" dirty="0" smtClean="0">
                <a:latin typeface="Times New Roman" pitchFamily="18" charset="0"/>
              </a:rPr>
              <a:t>17.00</a:t>
            </a:r>
            <a:r>
              <a:rPr lang="ru-RU" altLang="ru-RU" sz="1300" b="0" dirty="0">
                <a:latin typeface="Times New Roman" pitchFamily="18" charset="0"/>
              </a:rPr>
              <a:t>,  обеденный перерыв </a:t>
            </a:r>
            <a:r>
              <a:rPr lang="ru-RU" altLang="ru-RU" sz="1300" b="0" dirty="0" smtClean="0">
                <a:latin typeface="Times New Roman" pitchFamily="18" charset="0"/>
              </a:rPr>
              <a:t>12.00 </a:t>
            </a:r>
            <a:r>
              <a:rPr lang="ru-RU" altLang="ru-RU" sz="1300" b="0" dirty="0">
                <a:latin typeface="Times New Roman" pitchFamily="18" charset="0"/>
              </a:rPr>
              <a:t>- </a:t>
            </a:r>
            <a:r>
              <a:rPr lang="ru-RU" altLang="ru-RU" sz="1300" b="0" dirty="0" smtClean="0">
                <a:latin typeface="Times New Roman" pitchFamily="18" charset="0"/>
              </a:rPr>
              <a:t>13.00</a:t>
            </a:r>
            <a:endParaRPr lang="ru-RU" altLang="ru-RU" sz="1300" b="0" dirty="0">
              <a:latin typeface="Times New Roman" pitchFamily="18" charset="0"/>
            </a:endParaRPr>
          </a:p>
        </p:txBody>
      </p:sp>
      <p:sp>
        <p:nvSpPr>
          <p:cNvPr id="34822" name="Slide Number Placeholder 5"/>
          <p:cNvSpPr txBox="1">
            <a:spLocks noGrp="1"/>
          </p:cNvSpPr>
          <p:nvPr/>
        </p:nvSpPr>
        <p:spPr bwMode="auto">
          <a:xfrm>
            <a:off x="8101013" y="6381750"/>
            <a:ext cx="9096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0008E00-1D4E-4F87-BE78-62493E222B4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fs.homegate.ru/file/266753.jpg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8625"/>
            <a:ext cx="1862138" cy="1943100"/>
          </a:xfrm>
          <a:solidFill>
            <a:srgbClr val="000000"/>
          </a:solidFill>
        </p:spPr>
      </p:pic>
      <p:sp>
        <p:nvSpPr>
          <p:cNvPr id="9219" name="AutoShape 7"/>
          <p:cNvSpPr>
            <a:spLocks noChangeArrowheads="1"/>
          </p:cNvSpPr>
          <p:nvPr/>
        </p:nvSpPr>
        <p:spPr bwMode="auto">
          <a:xfrm>
            <a:off x="247650" y="2698750"/>
            <a:ext cx="8721725" cy="584200"/>
          </a:xfrm>
          <a:prstGeom prst="chevron">
            <a:avLst>
              <a:gd name="adj" fmla="val 373234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0" name="AutoShape 20"/>
          <p:cNvSpPr>
            <a:spLocks noChangeArrowheads="1"/>
          </p:cNvSpPr>
          <p:nvPr/>
        </p:nvSpPr>
        <p:spPr bwMode="auto">
          <a:xfrm>
            <a:off x="5862638" y="5592763"/>
            <a:ext cx="2547937" cy="107315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1" name="AutoShape 22"/>
          <p:cNvSpPr>
            <a:spLocks noChangeArrowheads="1"/>
          </p:cNvSpPr>
          <p:nvPr/>
        </p:nvSpPr>
        <p:spPr bwMode="auto">
          <a:xfrm>
            <a:off x="8353425" y="4454525"/>
            <a:ext cx="569913" cy="1692275"/>
          </a:xfrm>
          <a:prstGeom prst="curvedLeftArrow">
            <a:avLst>
              <a:gd name="adj1" fmla="val 59387"/>
              <a:gd name="adj2" fmla="val 118774"/>
              <a:gd name="adj3" fmla="val 33333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grpSp>
        <p:nvGrpSpPr>
          <p:cNvPr id="9222" name="Group 49"/>
          <p:cNvGrpSpPr>
            <a:grpSpLocks/>
          </p:cNvGrpSpPr>
          <p:nvPr/>
        </p:nvGrpSpPr>
        <p:grpSpPr bwMode="auto">
          <a:xfrm>
            <a:off x="179388" y="2663825"/>
            <a:ext cx="8174037" cy="4030663"/>
            <a:chOff x="113" y="1678"/>
            <a:chExt cx="5149" cy="2539"/>
          </a:xfrm>
        </p:grpSpPr>
        <p:sp>
          <p:nvSpPr>
            <p:cNvPr id="9226" name="Text Box 8"/>
            <p:cNvSpPr txBox="1">
              <a:spLocks noChangeArrowheads="1"/>
            </p:cNvSpPr>
            <p:nvPr/>
          </p:nvSpPr>
          <p:spPr bwMode="auto">
            <a:xfrm>
              <a:off x="1810" y="1678"/>
              <a:ext cx="249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8000"/>
                  </a:solidFill>
                  <a:latin typeface="Times New Roman" pitchFamily="18" charset="0"/>
                </a:rPr>
                <a:t>ЭТАПЫ БЮДЖЕТНОГО ПРОЦЕССА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7" name="AutoShape 10"/>
            <p:cNvSpPr>
              <a:spLocks noChangeArrowheads="1"/>
            </p:cNvSpPr>
            <p:nvPr/>
          </p:nvSpPr>
          <p:spPr bwMode="auto">
            <a:xfrm>
              <a:off x="113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8" name="Text Box 11"/>
            <p:cNvSpPr txBox="1">
              <a:spLocks noChangeArrowheads="1"/>
            </p:cNvSpPr>
            <p:nvPr/>
          </p:nvSpPr>
          <p:spPr bwMode="auto">
            <a:xfrm>
              <a:off x="196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1. Составление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9" name="AutoShape 12"/>
            <p:cNvSpPr>
              <a:spLocks noChangeArrowheads="1"/>
            </p:cNvSpPr>
            <p:nvPr/>
          </p:nvSpPr>
          <p:spPr bwMode="auto">
            <a:xfrm>
              <a:off x="1904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0" name="Text Box 13"/>
            <p:cNvSpPr txBox="1">
              <a:spLocks noChangeArrowheads="1"/>
            </p:cNvSpPr>
            <p:nvPr/>
          </p:nvSpPr>
          <p:spPr bwMode="auto">
            <a:xfrm>
              <a:off x="1998" y="2351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2. Рассмотрение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1" name="AutoShape 15"/>
            <p:cNvSpPr>
              <a:spLocks noChangeArrowheads="1"/>
            </p:cNvSpPr>
            <p:nvPr/>
          </p:nvSpPr>
          <p:spPr bwMode="auto">
            <a:xfrm>
              <a:off x="3657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3740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3. Утверждение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3" name="AutoShape 17"/>
            <p:cNvSpPr>
              <a:spLocks noChangeArrowheads="1"/>
            </p:cNvSpPr>
            <p:nvPr/>
          </p:nvSpPr>
          <p:spPr bwMode="auto">
            <a:xfrm>
              <a:off x="1373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4" name="AutoShape 18"/>
            <p:cNvSpPr>
              <a:spLocks noChangeArrowheads="1"/>
            </p:cNvSpPr>
            <p:nvPr/>
          </p:nvSpPr>
          <p:spPr bwMode="auto">
            <a:xfrm>
              <a:off x="3251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5" name="Text Box 21"/>
            <p:cNvSpPr txBox="1">
              <a:spLocks noChangeArrowheads="1"/>
            </p:cNvSpPr>
            <p:nvPr/>
          </p:nvSpPr>
          <p:spPr bwMode="auto">
            <a:xfrm>
              <a:off x="3776" y="3562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4. Исполнение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6" name="AutoShape 24"/>
            <p:cNvSpPr>
              <a:spLocks noChangeArrowheads="1"/>
            </p:cNvSpPr>
            <p:nvPr/>
          </p:nvSpPr>
          <p:spPr bwMode="auto">
            <a:xfrm>
              <a:off x="1904" y="3523"/>
              <a:ext cx="1605" cy="69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7" name="Text Box 25"/>
            <p:cNvSpPr txBox="1">
              <a:spLocks noChangeArrowheads="1"/>
            </p:cNvSpPr>
            <p:nvPr/>
          </p:nvSpPr>
          <p:spPr bwMode="auto">
            <a:xfrm>
              <a:off x="1987" y="3560"/>
              <a:ext cx="1468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5. Формирование отчета об исполнении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8" name="AutoShape 26"/>
            <p:cNvSpPr>
              <a:spLocks noChangeArrowheads="1"/>
            </p:cNvSpPr>
            <p:nvPr/>
          </p:nvSpPr>
          <p:spPr bwMode="auto">
            <a:xfrm rot="10800000">
              <a:off x="3115" y="3355"/>
              <a:ext cx="795" cy="168"/>
            </a:xfrm>
            <a:prstGeom prst="curvedUpArrow">
              <a:avLst>
                <a:gd name="adj1" fmla="val 94643"/>
                <a:gd name="adj2" fmla="val 189286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9" name="AutoShape 28"/>
            <p:cNvSpPr>
              <a:spLocks noChangeArrowheads="1"/>
            </p:cNvSpPr>
            <p:nvPr/>
          </p:nvSpPr>
          <p:spPr bwMode="auto">
            <a:xfrm>
              <a:off x="113" y="3523"/>
              <a:ext cx="1605" cy="682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0" name="Text Box 29"/>
            <p:cNvSpPr txBox="1">
              <a:spLocks noChangeArrowheads="1"/>
            </p:cNvSpPr>
            <p:nvPr/>
          </p:nvSpPr>
          <p:spPr bwMode="auto">
            <a:xfrm>
              <a:off x="196" y="3560"/>
              <a:ext cx="146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6. Муниципальный финансовый контроль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1" name="AutoShape 30"/>
            <p:cNvSpPr>
              <a:spLocks noChangeArrowheads="1"/>
            </p:cNvSpPr>
            <p:nvPr/>
          </p:nvSpPr>
          <p:spPr bwMode="auto">
            <a:xfrm rot="10800000">
              <a:off x="1402" y="335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</p:grpSp>
      <p:sp>
        <p:nvSpPr>
          <p:cNvPr id="9223" name="Text Box 31"/>
          <p:cNvSpPr txBox="1">
            <a:spLocks noChangeArrowheads="1"/>
          </p:cNvSpPr>
          <p:nvPr/>
        </p:nvSpPr>
        <p:spPr bwMode="auto">
          <a:xfrm>
            <a:off x="2460625" y="438150"/>
            <a:ext cx="4522788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0">
                <a:solidFill>
                  <a:srgbClr val="008000"/>
                </a:solidFill>
                <a:latin typeface="Times New Roman" pitchFamily="18" charset="0"/>
              </a:rPr>
              <a:t> что такое бюджетный процесс?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4" name="Text Box 32"/>
          <p:cNvSpPr txBox="1">
            <a:spLocks noChangeArrowheads="1"/>
          </p:cNvSpPr>
          <p:nvPr/>
        </p:nvSpPr>
        <p:spPr bwMode="auto">
          <a:xfrm>
            <a:off x="247650" y="1819275"/>
            <a:ext cx="87439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00FF"/>
                </a:solidFill>
                <a:latin typeface="Times New Roman" pitchFamily="18" charset="0"/>
              </a:rPr>
              <a:t>       Бюджетный процесс - ежегодное формирование и исполнение бюджета</a:t>
            </a: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5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4FDC4DE-8490-48C7-BB6D-8A9CD821CDA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Group 27"/>
          <p:cNvGrpSpPr>
            <a:grpSpLocks/>
          </p:cNvGrpSpPr>
          <p:nvPr/>
        </p:nvGrpSpPr>
        <p:grpSpPr bwMode="auto">
          <a:xfrm>
            <a:off x="468313" y="260350"/>
            <a:ext cx="8281987" cy="6192838"/>
            <a:chOff x="476" y="164"/>
            <a:chExt cx="5217" cy="3901"/>
          </a:xfrm>
        </p:grpSpPr>
        <p:sp>
          <p:nvSpPr>
            <p:cNvPr id="10245" name="Rectangle 4"/>
            <p:cNvSpPr>
              <a:spLocks noChangeArrowheads="1"/>
            </p:cNvSpPr>
            <p:nvPr/>
          </p:nvSpPr>
          <p:spPr bwMode="auto">
            <a:xfrm>
              <a:off x="1519" y="164"/>
              <a:ext cx="403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rgbClr val="000066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Доходы бюджета – это безвозмездные и безвозвратные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поступления денежных средств в бюджет.</a:t>
              </a:r>
            </a:p>
          </p:txBody>
        </p:sp>
        <p:sp>
          <p:nvSpPr>
            <p:cNvPr id="10246" name="AutoShape 12"/>
            <p:cNvSpPr>
              <a:spLocks noChangeArrowheads="1"/>
            </p:cNvSpPr>
            <p:nvPr/>
          </p:nvSpPr>
          <p:spPr bwMode="auto">
            <a:xfrm>
              <a:off x="1859" y="978"/>
              <a:ext cx="2495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 бюджета</a:t>
              </a:r>
            </a:p>
          </p:txBody>
        </p:sp>
        <p:sp>
          <p:nvSpPr>
            <p:cNvPr id="10247" name="AutoShape 13"/>
            <p:cNvSpPr>
              <a:spLocks noChangeArrowheads="1"/>
            </p:cNvSpPr>
            <p:nvPr/>
          </p:nvSpPr>
          <p:spPr bwMode="auto">
            <a:xfrm>
              <a:off x="476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Налоговые доходы</a:t>
              </a:r>
            </a:p>
          </p:txBody>
        </p:sp>
        <p:sp>
          <p:nvSpPr>
            <p:cNvPr id="10248" name="AutoShape 14"/>
            <p:cNvSpPr>
              <a:spLocks noChangeArrowheads="1"/>
            </p:cNvSpPr>
            <p:nvPr/>
          </p:nvSpPr>
          <p:spPr bwMode="auto">
            <a:xfrm>
              <a:off x="2245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Неналоговые доходы</a:t>
              </a:r>
            </a:p>
          </p:txBody>
        </p:sp>
        <p:sp>
          <p:nvSpPr>
            <p:cNvPr id="10249" name="AutoShape 15"/>
            <p:cNvSpPr>
              <a:spLocks noChangeArrowheads="1"/>
            </p:cNvSpPr>
            <p:nvPr/>
          </p:nvSpPr>
          <p:spPr bwMode="auto">
            <a:xfrm>
              <a:off x="4014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Безвозмездные поступления</a:t>
              </a:r>
            </a:p>
          </p:txBody>
        </p:sp>
        <p:sp>
          <p:nvSpPr>
            <p:cNvPr id="10250" name="AutoShape 16"/>
            <p:cNvSpPr>
              <a:spLocks noChangeArrowheads="1"/>
            </p:cNvSpPr>
            <p:nvPr/>
          </p:nvSpPr>
          <p:spPr bwMode="auto">
            <a:xfrm>
              <a:off x="476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налогов, 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Налоговым кодексом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акцизы;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налог на доходы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физических лиц;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 налоги.</a:t>
              </a:r>
            </a:p>
          </p:txBody>
        </p:sp>
        <p:sp>
          <p:nvSpPr>
            <p:cNvPr id="10251" name="AutoShape 17"/>
            <p:cNvSpPr>
              <a:spLocks noChangeArrowheads="1"/>
            </p:cNvSpPr>
            <p:nvPr/>
          </p:nvSpPr>
          <p:spPr bwMode="auto">
            <a:xfrm>
              <a:off x="2245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платежей и сборов,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а также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штрафов за нарушение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законодательства,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-доходы от использования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муниципального имущества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и земли;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штрафные санкции;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другие.</a:t>
              </a:r>
            </a:p>
          </p:txBody>
        </p:sp>
        <p:sp>
          <p:nvSpPr>
            <p:cNvPr id="10252" name="AutoShape 18"/>
            <p:cNvSpPr>
              <a:spLocks noChangeArrowheads="1"/>
            </p:cNvSpPr>
            <p:nvPr/>
          </p:nvSpPr>
          <p:spPr bwMode="auto">
            <a:xfrm>
              <a:off x="4014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бюджетов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бюджетной системы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(межбюджетные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трансферты),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организаций,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граждан (кроме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налоговых и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неналоговых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доходов).</a:t>
              </a:r>
            </a:p>
          </p:txBody>
        </p:sp>
        <p:sp>
          <p:nvSpPr>
            <p:cNvPr id="10253" name="Line 21"/>
            <p:cNvSpPr>
              <a:spLocks noChangeShapeType="1"/>
            </p:cNvSpPr>
            <p:nvPr/>
          </p:nvSpPr>
          <p:spPr bwMode="auto">
            <a:xfrm>
              <a:off x="3109" y="1295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22"/>
            <p:cNvSpPr>
              <a:spLocks noChangeShapeType="1"/>
            </p:cNvSpPr>
            <p:nvPr/>
          </p:nvSpPr>
          <p:spPr bwMode="auto">
            <a:xfrm flipH="1">
              <a:off x="1292" y="1389"/>
              <a:ext cx="23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23"/>
            <p:cNvSpPr>
              <a:spLocks noChangeShapeType="1"/>
            </p:cNvSpPr>
            <p:nvPr/>
          </p:nvSpPr>
          <p:spPr bwMode="auto">
            <a:xfrm>
              <a:off x="1292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4"/>
            <p:cNvSpPr>
              <a:spLocks noChangeShapeType="1"/>
            </p:cNvSpPr>
            <p:nvPr/>
          </p:nvSpPr>
          <p:spPr bwMode="auto">
            <a:xfrm>
              <a:off x="3651" y="1389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5"/>
            <p:cNvSpPr>
              <a:spLocks noChangeShapeType="1"/>
            </p:cNvSpPr>
            <p:nvPr/>
          </p:nvSpPr>
          <p:spPr bwMode="auto">
            <a:xfrm>
              <a:off x="4921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6"/>
            <p:cNvSpPr>
              <a:spLocks noChangeShapeType="1"/>
            </p:cNvSpPr>
            <p:nvPr/>
          </p:nvSpPr>
          <p:spPr bwMode="auto">
            <a:xfrm>
              <a:off x="3107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4" name="Slide Number Placeholder 5"/>
          <p:cNvSpPr txBox="1">
            <a:spLocks noGrp="1"/>
          </p:cNvSpPr>
          <p:nvPr/>
        </p:nvSpPr>
        <p:spPr bwMode="auto">
          <a:xfrm>
            <a:off x="8748713" y="6492875"/>
            <a:ext cx="3952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F27B285-4D3D-451A-8C80-68F81D618639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 noChangeAspect="1"/>
          </p:cNvGrpSpPr>
          <p:nvPr/>
        </p:nvGrpSpPr>
        <p:grpSpPr bwMode="auto">
          <a:xfrm>
            <a:off x="0" y="765175"/>
            <a:ext cx="9144000" cy="6092825"/>
            <a:chOff x="4603" y="8855"/>
            <a:chExt cx="7669" cy="4654"/>
          </a:xfrm>
        </p:grpSpPr>
        <p:sp>
          <p:nvSpPr>
            <p:cNvPr id="11270" name="AutoShape 6"/>
            <p:cNvSpPr>
              <a:spLocks noChangeAspect="1" noChangeArrowheads="1"/>
            </p:cNvSpPr>
            <p:nvPr/>
          </p:nvSpPr>
          <p:spPr bwMode="auto">
            <a:xfrm>
              <a:off x="4603" y="8855"/>
              <a:ext cx="7669" cy="465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4727" y="12001"/>
              <a:ext cx="7200" cy="1081"/>
              <a:chOff x="4776" y="9200"/>
              <a:chExt cx="7200" cy="1080"/>
            </a:xfrm>
          </p:grpSpPr>
          <p:sp>
            <p:nvSpPr>
              <p:cNvPr id="11282" name="AutoShape 8"/>
              <p:cNvSpPr>
                <a:spLocks noChangeArrowheads="1"/>
              </p:cNvSpPr>
              <p:nvPr/>
            </p:nvSpPr>
            <p:spPr bwMode="auto">
              <a:xfrm>
                <a:off x="4776" y="9200"/>
                <a:ext cx="7200" cy="990"/>
              </a:xfrm>
              <a:prstGeom prst="flowChartTerminator">
                <a:avLst/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3" name="Text Box 9"/>
              <p:cNvSpPr txBox="1">
                <a:spLocks noChangeArrowheads="1"/>
              </p:cNvSpPr>
              <p:nvPr/>
            </p:nvSpPr>
            <p:spPr bwMode="auto">
              <a:xfrm>
                <a:off x="5316" y="9290"/>
                <a:ext cx="207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условиях долевого софинансирования расходов других бюджетов</a:t>
                </a:r>
              </a:p>
            </p:txBody>
          </p:sp>
          <p:sp>
            <p:nvSpPr>
              <p:cNvPr id="11284" name="Text Box 10"/>
              <p:cNvSpPr txBox="1">
                <a:spLocks noChangeArrowheads="1"/>
              </p:cNvSpPr>
              <p:nvPr/>
            </p:nvSpPr>
            <p:spPr bwMode="auto">
              <a:xfrm>
                <a:off x="9366" y="9286"/>
                <a:ext cx="2160" cy="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5" name="AutoShape 11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200"/>
                <a:ext cx="1980" cy="1080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500">
                    <a:latin typeface="Times New Roman" pitchFamily="18" charset="0"/>
                  </a:rPr>
                  <a:t>Субсидии (от латинского «</a:t>
                </a:r>
                <a:r>
                  <a:rPr lang="en-US" altLang="ru-RU" sz="1500">
                    <a:latin typeface="Times New Roman" pitchFamily="18" charset="0"/>
                  </a:rPr>
                  <a:t>Subsidium</a:t>
                </a:r>
                <a:r>
                  <a:rPr lang="ru-RU" altLang="ru-RU" sz="1500">
                    <a:latin typeface="Times New Roman" pitchFamily="18" charset="0"/>
                  </a:rPr>
                  <a:t>»-поддержка)</a:t>
                </a:r>
                <a:endParaRPr lang="ru-RU" altLang="ru-RU" sz="1500" b="0">
                  <a:latin typeface="Times New Roman" pitchFamily="18" charset="0"/>
                </a:endParaRPr>
              </a:p>
            </p:txBody>
          </p:sp>
        </p:grpSp>
        <p:grpSp>
          <p:nvGrpSpPr>
            <p:cNvPr id="11272" name="Group 12"/>
            <p:cNvGrpSpPr>
              <a:grpSpLocks/>
            </p:cNvGrpSpPr>
            <p:nvPr/>
          </p:nvGrpSpPr>
          <p:grpSpPr bwMode="auto">
            <a:xfrm>
              <a:off x="4776" y="9358"/>
              <a:ext cx="7200" cy="1029"/>
              <a:chOff x="4776" y="9616"/>
              <a:chExt cx="7200" cy="1029"/>
            </a:xfrm>
          </p:grpSpPr>
          <p:sp>
            <p:nvSpPr>
              <p:cNvPr id="11278" name="AutoShape 13"/>
              <p:cNvSpPr>
                <a:spLocks noChangeArrowheads="1"/>
              </p:cNvSpPr>
              <p:nvPr/>
            </p:nvSpPr>
            <p:spPr bwMode="auto">
              <a:xfrm>
                <a:off x="4776" y="9616"/>
                <a:ext cx="7200" cy="943"/>
              </a:xfrm>
              <a:prstGeom prst="flowChartTerminator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9" name="AutoShape 14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616"/>
                <a:ext cx="1885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Дотации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Dotatio</a:t>
                </a:r>
                <a:r>
                  <a:rPr lang="ru-RU" altLang="ru-RU" sz="1400">
                    <a:latin typeface="Times New Roman" pitchFamily="18" charset="0"/>
                  </a:rPr>
                  <a:t>»-дар, пожертвование)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0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5209" y="9616"/>
                <a:ext cx="2228" cy="9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безвозмездной и безвозвратной основе без установления направлений и (или) условий их использования</a:t>
                </a:r>
              </a:p>
            </p:txBody>
          </p:sp>
          <p:sp>
            <p:nvSpPr>
              <p:cNvPr id="11281" name="Text Box 16"/>
              <p:cNvSpPr txBox="1">
                <a:spLocks noChangeArrowheads="1"/>
              </p:cNvSpPr>
              <p:nvPr/>
            </p:nvSpPr>
            <p:spPr bwMode="auto">
              <a:xfrm>
                <a:off x="9322" y="9616"/>
                <a:ext cx="2057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на «карманные расходы»</a:t>
                </a:r>
              </a:p>
            </p:txBody>
          </p:sp>
        </p:grpSp>
        <p:sp>
          <p:nvSpPr>
            <p:cNvPr id="11273" name="AutoShape 17"/>
            <p:cNvSpPr>
              <a:spLocks noChangeArrowheads="1"/>
            </p:cNvSpPr>
            <p:nvPr/>
          </p:nvSpPr>
          <p:spPr bwMode="auto">
            <a:xfrm>
              <a:off x="4776" y="10665"/>
              <a:ext cx="7151" cy="943"/>
            </a:xfrm>
            <a:prstGeom prst="flowChartTerminator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4" name="Group 18"/>
            <p:cNvGrpSpPr>
              <a:grpSpLocks/>
            </p:cNvGrpSpPr>
            <p:nvPr/>
          </p:nvGrpSpPr>
          <p:grpSpPr bwMode="auto">
            <a:xfrm>
              <a:off x="5034" y="10665"/>
              <a:ext cx="6280" cy="1029"/>
              <a:chOff x="5047" y="10665"/>
              <a:chExt cx="6280" cy="1029"/>
            </a:xfrm>
          </p:grpSpPr>
          <p:sp>
            <p:nvSpPr>
              <p:cNvPr id="11275" name="AutoShape 19" descr="Водяные капли"/>
              <p:cNvSpPr>
                <a:spLocks noChangeArrowheads="1"/>
              </p:cNvSpPr>
              <p:nvPr/>
            </p:nvSpPr>
            <p:spPr bwMode="auto">
              <a:xfrm>
                <a:off x="7361" y="10665"/>
                <a:ext cx="1886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Субвенции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Subvenire</a:t>
                </a:r>
                <a:r>
                  <a:rPr lang="ru-RU" altLang="ru-RU" sz="1400">
                    <a:latin typeface="Times New Roman" pitchFamily="18" charset="0"/>
                  </a:rPr>
                  <a:t>»-приходить на помощь)</a:t>
                </a: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6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5047" y="10751"/>
                <a:ext cx="2314" cy="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       Предоставляются на финансирование «переданных» полномочий другим публично-правовым образованиям</a:t>
                </a:r>
              </a:p>
            </p:txBody>
          </p:sp>
          <p:sp>
            <p:nvSpPr>
              <p:cNvPr id="11277" name="Text Box 21"/>
              <p:cNvSpPr txBox="1">
                <a:spLocks noChangeArrowheads="1"/>
              </p:cNvSpPr>
              <p:nvPr/>
            </p:nvSpPr>
            <p:spPr bwMode="auto">
              <a:xfrm>
                <a:off x="9271" y="10751"/>
                <a:ext cx="2056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и посылаете его в магазин купить продукты строго по списку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</p:grpSp>
      <p:sp>
        <p:nvSpPr>
          <p:cNvPr id="1126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1C280C7-457F-49BD-8278-42F46D1ED27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268" name="Rectangle 21"/>
          <p:cNvSpPr>
            <a:spLocks noChangeArrowheads="1"/>
          </p:cNvSpPr>
          <p:nvPr/>
        </p:nvSpPr>
        <p:spPr bwMode="auto">
          <a:xfrm>
            <a:off x="5651500" y="5013325"/>
            <a:ext cx="27368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0">
                <a:latin typeface="Times New Roman" pitchFamily="18" charset="0"/>
              </a:rPr>
              <a:t>Вы «добавляете» средства, чтобы ваш ребенок купил себе новый телефон, если остальные он накопил сам</a:t>
            </a:r>
          </a:p>
        </p:txBody>
      </p:sp>
      <p:sp>
        <p:nvSpPr>
          <p:cNvPr id="11269" name="WordArt 4"/>
          <p:cNvSpPr>
            <a:spLocks noChangeArrowheads="1" noChangeShapeType="1" noTextEdit="1"/>
          </p:cNvSpPr>
          <p:nvPr/>
        </p:nvSpPr>
        <p:spPr bwMode="auto">
          <a:xfrm>
            <a:off x="817563" y="484188"/>
            <a:ext cx="7572375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/>
            <a:r>
              <a:rPr lang="ru-RU" sz="20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Виды финансовой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 descr="http://dnews.donetsk.ua/storage/fotos/2010/08/27/12828941552128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000" y="653061"/>
            <a:ext cx="3105350" cy="192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26"/>
          <p:cNvSpPr>
            <a:spLocks noChangeArrowheads="1"/>
          </p:cNvSpPr>
          <p:nvPr/>
        </p:nvSpPr>
        <p:spPr bwMode="auto">
          <a:xfrm>
            <a:off x="133350" y="2782888"/>
            <a:ext cx="8896350" cy="58737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Разделы классификации расходов бюджета</a:t>
            </a:r>
          </a:p>
        </p:txBody>
      </p:sp>
      <p:grpSp>
        <p:nvGrpSpPr>
          <p:cNvPr id="12292" name="Group 100"/>
          <p:cNvGrpSpPr>
            <a:grpSpLocks/>
          </p:cNvGrpSpPr>
          <p:nvPr/>
        </p:nvGrpSpPr>
        <p:grpSpPr bwMode="auto">
          <a:xfrm>
            <a:off x="0" y="370608"/>
            <a:ext cx="8878888" cy="5366617"/>
            <a:chOff x="0" y="152"/>
            <a:chExt cx="5675" cy="3686"/>
          </a:xfrm>
        </p:grpSpPr>
        <p:sp>
          <p:nvSpPr>
            <p:cNvPr id="12296" name="Rectangle 5"/>
            <p:cNvSpPr>
              <a:spLocks noChangeArrowheads="1"/>
            </p:cNvSpPr>
            <p:nvPr/>
          </p:nvSpPr>
          <p:spPr bwMode="auto">
            <a:xfrm>
              <a:off x="1247" y="152"/>
              <a:ext cx="25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solidFill>
                    <a:schemeClr val="bg2"/>
                  </a:solidFill>
                  <a:latin typeface="Times New Roman" pitchFamily="18" charset="0"/>
                </a:rPr>
                <a:t>            Расходы бюджета</a:t>
              </a:r>
            </a:p>
          </p:txBody>
        </p:sp>
        <p:sp>
          <p:nvSpPr>
            <p:cNvPr id="12297" name="Text Box 23"/>
            <p:cNvSpPr txBox="1">
              <a:spLocks noChangeArrowheads="1"/>
            </p:cNvSpPr>
            <p:nvPr/>
          </p:nvSpPr>
          <p:spPr bwMode="auto">
            <a:xfrm>
              <a:off x="0" y="527"/>
              <a:ext cx="360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5372" name="Text Box 24"/>
            <p:cNvSpPr txBox="1">
              <a:spLocks noChangeArrowheads="1"/>
            </p:cNvSpPr>
            <p:nvPr/>
          </p:nvSpPr>
          <p:spPr bwMode="auto">
            <a:xfrm>
              <a:off x="180" y="346"/>
              <a:ext cx="4508" cy="1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sz="1600" b="0" dirty="0" smtClean="0">
                  <a:solidFill>
                    <a:schemeClr val="tx1"/>
                  </a:solidFill>
                  <a:cs typeface="Arial" charset="0"/>
                </a:rPr>
                <a:t>  </a:t>
              </a: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Формирование расходов 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и плановом периоде за счет средств соответствующих бюджетов.</a:t>
              </a:r>
            </a:p>
            <a:p>
              <a:pPr eaLnBrk="1" hangingPunct="1"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  Расходы бюджета сформированы и утверждены: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муниципальным программам и непрограммным направлениям деятельности;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ведомственной структуре. </a:t>
              </a:r>
            </a:p>
          </p:txBody>
        </p:sp>
        <p:sp>
          <p:nvSpPr>
            <p:cNvPr id="12299" name="AutoShape 38"/>
            <p:cNvSpPr>
              <a:spLocks noChangeArrowheads="1"/>
            </p:cNvSpPr>
            <p:nvPr/>
          </p:nvSpPr>
          <p:spPr bwMode="auto">
            <a:xfrm>
              <a:off x="3606" y="3235"/>
              <a:ext cx="2069" cy="603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grpSp>
          <p:nvGrpSpPr>
            <p:cNvPr id="12300" name="Group 43"/>
            <p:cNvGrpSpPr>
              <a:grpSpLocks/>
            </p:cNvGrpSpPr>
            <p:nvPr/>
          </p:nvGrpSpPr>
          <p:grpSpPr bwMode="auto">
            <a:xfrm>
              <a:off x="68" y="2205"/>
              <a:ext cx="748" cy="817"/>
              <a:chOff x="113" y="2205"/>
              <a:chExt cx="829" cy="817"/>
            </a:xfrm>
          </p:grpSpPr>
          <p:sp>
            <p:nvSpPr>
              <p:cNvPr id="12342" name="AutoShape 27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43" name="Text Box 42"/>
              <p:cNvSpPr txBox="1">
                <a:spLocks noChangeArrowheads="1"/>
              </p:cNvSpPr>
              <p:nvPr/>
            </p:nvSpPr>
            <p:spPr bwMode="auto">
              <a:xfrm>
                <a:off x="113" y="2251"/>
                <a:ext cx="829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«Общегосу-                                                            дарственные вопросы»</a:t>
                </a:r>
              </a:p>
            </p:txBody>
          </p:sp>
        </p:grpSp>
        <p:grpSp>
          <p:nvGrpSpPr>
            <p:cNvPr id="12301" name="Group 44"/>
            <p:cNvGrpSpPr>
              <a:grpSpLocks/>
            </p:cNvGrpSpPr>
            <p:nvPr/>
          </p:nvGrpSpPr>
          <p:grpSpPr bwMode="auto">
            <a:xfrm>
              <a:off x="975" y="2205"/>
              <a:ext cx="795" cy="817"/>
              <a:chOff x="113" y="2205"/>
              <a:chExt cx="855" cy="817"/>
            </a:xfrm>
          </p:grpSpPr>
          <p:sp>
            <p:nvSpPr>
              <p:cNvPr id="12340" name="AutoShape 45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«Национальная</a:t>
                </a: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безопасность»</a:t>
                </a:r>
              </a:p>
            </p:txBody>
          </p:sp>
          <p:sp>
            <p:nvSpPr>
              <p:cNvPr id="12341" name="Text Box 46"/>
              <p:cNvSpPr txBox="1">
                <a:spLocks noChangeArrowheads="1"/>
              </p:cNvSpPr>
              <p:nvPr/>
            </p:nvSpPr>
            <p:spPr bwMode="auto">
              <a:xfrm>
                <a:off x="139" y="2282"/>
                <a:ext cx="829" cy="2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2" name="Group 47"/>
            <p:cNvGrpSpPr>
              <a:grpSpLocks/>
            </p:cNvGrpSpPr>
            <p:nvPr/>
          </p:nvGrpSpPr>
          <p:grpSpPr bwMode="auto">
            <a:xfrm flipH="1">
              <a:off x="1882" y="2204"/>
              <a:ext cx="908" cy="907"/>
              <a:chOff x="113" y="2205"/>
              <a:chExt cx="830" cy="817"/>
            </a:xfrm>
          </p:grpSpPr>
          <p:sp>
            <p:nvSpPr>
              <p:cNvPr id="12338" name="AutoShape 48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«Образование»</a:t>
                </a: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39" name="Text Box 49"/>
              <p:cNvSpPr txBox="1">
                <a:spLocks noChangeArrowheads="1"/>
              </p:cNvSpPr>
              <p:nvPr/>
            </p:nvSpPr>
            <p:spPr bwMode="auto">
              <a:xfrm>
                <a:off x="114" y="2251"/>
                <a:ext cx="829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3" name="Group 61"/>
            <p:cNvGrpSpPr>
              <a:grpSpLocks/>
            </p:cNvGrpSpPr>
            <p:nvPr/>
          </p:nvGrpSpPr>
          <p:grpSpPr bwMode="auto">
            <a:xfrm>
              <a:off x="2880" y="2205"/>
              <a:ext cx="907" cy="817"/>
              <a:chOff x="3334" y="2205"/>
              <a:chExt cx="998" cy="817"/>
            </a:xfrm>
          </p:grpSpPr>
          <p:grpSp>
            <p:nvGrpSpPr>
              <p:cNvPr id="12334" name="Group 50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6" name="AutoShape 51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5" name="Text Box 5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«Национальная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экономика»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4" name="Group 62"/>
            <p:cNvGrpSpPr>
              <a:grpSpLocks/>
            </p:cNvGrpSpPr>
            <p:nvPr/>
          </p:nvGrpSpPr>
          <p:grpSpPr bwMode="auto">
            <a:xfrm>
              <a:off x="3878" y="2205"/>
              <a:ext cx="861" cy="817"/>
              <a:chOff x="3334" y="2205"/>
              <a:chExt cx="998" cy="817"/>
            </a:xfrm>
          </p:grpSpPr>
          <p:grpSp>
            <p:nvGrpSpPr>
              <p:cNvPr id="12330" name="Group 6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2" name="AutoShape 6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1" name="Text Box 6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«Жилищно-коммунальное хозяйство»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5" name="Group 67"/>
            <p:cNvGrpSpPr>
              <a:grpSpLocks/>
            </p:cNvGrpSpPr>
            <p:nvPr/>
          </p:nvGrpSpPr>
          <p:grpSpPr bwMode="auto">
            <a:xfrm>
              <a:off x="4785" y="2206"/>
              <a:ext cx="862" cy="701"/>
              <a:chOff x="3334" y="2205"/>
              <a:chExt cx="998" cy="842"/>
            </a:xfrm>
          </p:grpSpPr>
          <p:grpSp>
            <p:nvGrpSpPr>
              <p:cNvPr id="12326" name="Group 6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8" name="AutoShape 6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9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7" name="Text Box 7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«Охрана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окружающей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среды»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6" name="Group 72"/>
            <p:cNvGrpSpPr>
              <a:grpSpLocks/>
            </p:cNvGrpSpPr>
            <p:nvPr/>
          </p:nvGrpSpPr>
          <p:grpSpPr bwMode="auto">
            <a:xfrm>
              <a:off x="295" y="3158"/>
              <a:ext cx="952" cy="544"/>
              <a:chOff x="3334" y="2205"/>
              <a:chExt cx="998" cy="817"/>
            </a:xfrm>
          </p:grpSpPr>
          <p:grpSp>
            <p:nvGrpSpPr>
              <p:cNvPr id="12322" name="Group 7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4" name="AutoShape 7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«Физическая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культура и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спорт»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5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113" y="2252"/>
                  <a:ext cx="829" cy="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3" name="Text Box 7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7" name="Group 77"/>
            <p:cNvGrpSpPr>
              <a:grpSpLocks/>
            </p:cNvGrpSpPr>
            <p:nvPr/>
          </p:nvGrpSpPr>
          <p:grpSpPr bwMode="auto">
            <a:xfrm>
              <a:off x="1338" y="3158"/>
              <a:ext cx="1043" cy="680"/>
              <a:chOff x="3334" y="2205"/>
              <a:chExt cx="998" cy="817"/>
            </a:xfrm>
          </p:grpSpPr>
          <p:grpSp>
            <p:nvGrpSpPr>
              <p:cNvPr id="12318" name="Group 7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0" name="AutoShape 7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1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19" name="Text Box 8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«Культура,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кинематография»</a:t>
                </a:r>
              </a:p>
            </p:txBody>
          </p:sp>
        </p:grpSp>
        <p:sp>
          <p:nvSpPr>
            <p:cNvPr id="12308" name="Text Box 87"/>
            <p:cNvSpPr txBox="1">
              <a:spLocks noChangeArrowheads="1"/>
            </p:cNvSpPr>
            <p:nvPr/>
          </p:nvSpPr>
          <p:spPr bwMode="auto">
            <a:xfrm>
              <a:off x="3606" y="3301"/>
              <a:ext cx="2069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300">
                  <a:solidFill>
                    <a:schemeClr val="bg1"/>
                  </a:solidFill>
                  <a:latin typeface="Times New Roman" pitchFamily="18" charset="0"/>
                </a:rPr>
                <a:t>«Межбюджетные трансферты бюджетам  муниципальных образований»</a:t>
              </a:r>
            </a:p>
          </p:txBody>
        </p:sp>
        <p:sp>
          <p:nvSpPr>
            <p:cNvPr id="12309" name="Line 88"/>
            <p:cNvSpPr>
              <a:spLocks noChangeShapeType="1"/>
            </p:cNvSpPr>
            <p:nvPr/>
          </p:nvSpPr>
          <p:spPr bwMode="auto">
            <a:xfrm flipV="1">
              <a:off x="431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Line 89"/>
            <p:cNvSpPr>
              <a:spLocks noChangeShapeType="1"/>
            </p:cNvSpPr>
            <p:nvPr/>
          </p:nvSpPr>
          <p:spPr bwMode="auto">
            <a:xfrm flipV="1">
              <a:off x="884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Line 90"/>
            <p:cNvSpPr>
              <a:spLocks noChangeShapeType="1"/>
            </p:cNvSpPr>
            <p:nvPr/>
          </p:nvSpPr>
          <p:spPr bwMode="auto">
            <a:xfrm flipV="1">
              <a:off x="133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Line 91"/>
            <p:cNvSpPr>
              <a:spLocks noChangeShapeType="1"/>
            </p:cNvSpPr>
            <p:nvPr/>
          </p:nvSpPr>
          <p:spPr bwMode="auto">
            <a:xfrm flipV="1">
              <a:off x="1791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Line 92"/>
            <p:cNvSpPr>
              <a:spLocks noChangeShapeType="1"/>
            </p:cNvSpPr>
            <p:nvPr/>
          </p:nvSpPr>
          <p:spPr bwMode="auto">
            <a:xfrm flipV="1">
              <a:off x="233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94"/>
            <p:cNvSpPr>
              <a:spLocks noChangeShapeType="1"/>
            </p:cNvSpPr>
            <p:nvPr/>
          </p:nvSpPr>
          <p:spPr bwMode="auto">
            <a:xfrm flipV="1">
              <a:off x="328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96"/>
            <p:cNvSpPr>
              <a:spLocks noChangeShapeType="1"/>
            </p:cNvSpPr>
            <p:nvPr/>
          </p:nvSpPr>
          <p:spPr bwMode="auto">
            <a:xfrm flipV="1">
              <a:off x="428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Line 97"/>
            <p:cNvSpPr>
              <a:spLocks noChangeShapeType="1"/>
            </p:cNvSpPr>
            <p:nvPr/>
          </p:nvSpPr>
          <p:spPr bwMode="auto">
            <a:xfrm flipV="1">
              <a:off x="5239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Line 99"/>
            <p:cNvSpPr>
              <a:spLocks noChangeShapeType="1"/>
            </p:cNvSpPr>
            <p:nvPr/>
          </p:nvSpPr>
          <p:spPr bwMode="auto">
            <a:xfrm flipV="1">
              <a:off x="4785" y="2079"/>
              <a:ext cx="0" cy="1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3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9D502A-4460-4924-B385-F8F8327CC8F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294" name="AutoShape 79"/>
          <p:cNvSpPr>
            <a:spLocks noChangeArrowheads="1"/>
          </p:cNvSpPr>
          <p:nvPr/>
        </p:nvSpPr>
        <p:spPr bwMode="auto">
          <a:xfrm>
            <a:off x="4006850" y="4802925"/>
            <a:ext cx="1482725" cy="10795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 «Социальная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политика»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81525" y="3370263"/>
            <a:ext cx="1" cy="14326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3"/>
          <p:cNvGrpSpPr>
            <a:grpSpLocks/>
          </p:cNvGrpSpPr>
          <p:nvPr/>
        </p:nvGrpSpPr>
        <p:grpSpPr bwMode="auto">
          <a:xfrm>
            <a:off x="704850" y="90488"/>
            <a:ext cx="8185150" cy="6305550"/>
            <a:chOff x="400" y="73"/>
            <a:chExt cx="5156" cy="3972"/>
          </a:xfrm>
        </p:grpSpPr>
        <p:pic>
          <p:nvPicPr>
            <p:cNvPr id="13318" name="Picture 6" descr="100297_60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73"/>
              <a:ext cx="1860" cy="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9" name="Text Box 9"/>
            <p:cNvSpPr txBox="1">
              <a:spLocks noChangeArrowheads="1"/>
            </p:cNvSpPr>
            <p:nvPr/>
          </p:nvSpPr>
          <p:spPr bwMode="auto">
            <a:xfrm>
              <a:off x="930" y="572"/>
              <a:ext cx="3987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rgbClr val="000080"/>
                  </a:solidFill>
                  <a:latin typeface="Times New Roman" pitchFamily="18" charset="0"/>
                </a:rPr>
                <a:t>На чем основывается составление проекта бюджета городского округа Вичуга</a:t>
              </a:r>
              <a:endParaRPr lang="ru-RU" altLang="ru-RU" sz="2000" b="0">
                <a:latin typeface="Times New Roman" pitchFamily="18" charset="0"/>
              </a:endParaRPr>
            </a:p>
          </p:txBody>
        </p:sp>
        <p:grpSp>
          <p:nvGrpSpPr>
            <p:cNvPr id="13320" name="Group 10"/>
            <p:cNvGrpSpPr>
              <a:grpSpLocks/>
            </p:cNvGrpSpPr>
            <p:nvPr/>
          </p:nvGrpSpPr>
          <p:grpSpPr bwMode="auto">
            <a:xfrm>
              <a:off x="795" y="1178"/>
              <a:ext cx="4333" cy="483"/>
              <a:chOff x="2460" y="3497"/>
              <a:chExt cx="12522" cy="1560"/>
            </a:xfrm>
          </p:grpSpPr>
          <p:sp>
            <p:nvSpPr>
              <p:cNvPr id="13332" name="AutoShape 11"/>
              <p:cNvSpPr>
                <a:spLocks noChangeArrowheads="1"/>
              </p:cNvSpPr>
              <p:nvPr/>
            </p:nvSpPr>
            <p:spPr bwMode="auto">
              <a:xfrm>
                <a:off x="2460" y="3497"/>
                <a:ext cx="12522" cy="1560"/>
              </a:xfrm>
              <a:prstGeom prst="flowChartProcess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000080">
                    <a:alpha val="50000"/>
                  </a:srgbClr>
                </a:outerShdw>
              </a:effec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3333" name="Text Box 12"/>
              <p:cNvSpPr txBox="1">
                <a:spLocks noChangeArrowheads="1"/>
              </p:cNvSpPr>
              <p:nvPr/>
            </p:nvSpPr>
            <p:spPr bwMode="auto">
              <a:xfrm>
                <a:off x="2552" y="3632"/>
                <a:ext cx="12258" cy="1320"/>
              </a:xfrm>
              <a:prstGeom prst="rect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rgbClr val="000080"/>
                    </a:solidFill>
                    <a:latin typeface="Times New Roman" pitchFamily="18" charset="0"/>
                  </a:rPr>
                  <a:t>Составление проекта бюджета основывается на: </a:t>
                </a:r>
                <a:endParaRPr lang="ru-RU" altLang="ru-RU" sz="1800" b="0">
                  <a:latin typeface="Times New Roman" pitchFamily="18" charset="0"/>
                </a:endParaRPr>
              </a:p>
            </p:txBody>
          </p:sp>
        </p:grpSp>
        <p:sp>
          <p:nvSpPr>
            <p:cNvPr id="13321" name="AutoShape 17"/>
            <p:cNvSpPr>
              <a:spLocks noChangeArrowheads="1"/>
            </p:cNvSpPr>
            <p:nvPr/>
          </p:nvSpPr>
          <p:spPr bwMode="auto">
            <a:xfrm>
              <a:off x="400" y="2169"/>
              <a:ext cx="935" cy="1837"/>
            </a:xfrm>
            <a:prstGeom prst="flowChartProcess">
              <a:avLst/>
            </a:prstGeom>
            <a:solidFill>
              <a:srgbClr val="9BFFF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2" name="Text Box 18"/>
            <p:cNvSpPr txBox="1">
              <a:spLocks noChangeArrowheads="1"/>
            </p:cNvSpPr>
            <p:nvPr/>
          </p:nvSpPr>
          <p:spPr bwMode="auto">
            <a:xfrm>
              <a:off x="400" y="2275"/>
              <a:ext cx="98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Прогнозе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социально –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экономического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развития городского округа Вичуга</a:t>
              </a:r>
            </a:p>
          </p:txBody>
        </p:sp>
        <p:sp>
          <p:nvSpPr>
            <p:cNvPr id="13323" name="AutoShape 20"/>
            <p:cNvSpPr>
              <a:spLocks noChangeArrowheads="1"/>
            </p:cNvSpPr>
            <p:nvPr/>
          </p:nvSpPr>
          <p:spPr bwMode="auto">
            <a:xfrm>
              <a:off x="1578" y="2163"/>
              <a:ext cx="1124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3" name="Text Box 21"/>
            <p:cNvSpPr txBox="1">
              <a:spLocks noChangeArrowheads="1"/>
            </p:cNvSpPr>
            <p:nvPr/>
          </p:nvSpPr>
          <p:spPr bwMode="auto">
            <a:xfrm>
              <a:off x="1578" y="2275"/>
              <a:ext cx="112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Основных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направлениях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бюджетной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политики городского округа Вичуга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  <p:sp>
          <p:nvSpPr>
            <p:cNvPr id="13325" name="AutoShape 23"/>
            <p:cNvSpPr>
              <a:spLocks noChangeArrowheads="1"/>
            </p:cNvSpPr>
            <p:nvPr/>
          </p:nvSpPr>
          <p:spPr bwMode="auto">
            <a:xfrm>
              <a:off x="4301" y="2160"/>
              <a:ext cx="827" cy="1854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6" name="AutoShape 26"/>
            <p:cNvSpPr>
              <a:spLocks noChangeArrowheads="1"/>
            </p:cNvSpPr>
            <p:nvPr/>
          </p:nvSpPr>
          <p:spPr bwMode="auto">
            <a:xfrm>
              <a:off x="671" y="1790"/>
              <a:ext cx="330" cy="409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1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7" name="AutoShape 27"/>
            <p:cNvSpPr>
              <a:spLocks noChangeArrowheads="1"/>
            </p:cNvSpPr>
            <p:nvPr/>
          </p:nvSpPr>
          <p:spPr bwMode="auto">
            <a:xfrm>
              <a:off x="1864" y="1849"/>
              <a:ext cx="38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2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8" name="AutoShape 20"/>
            <p:cNvSpPr>
              <a:spLocks noChangeArrowheads="1"/>
            </p:cNvSpPr>
            <p:nvPr/>
          </p:nvSpPr>
          <p:spPr bwMode="auto">
            <a:xfrm>
              <a:off x="3020" y="2155"/>
              <a:ext cx="822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9" name="AutoShape 27"/>
            <p:cNvSpPr>
              <a:spLocks noChangeArrowheads="1"/>
            </p:cNvSpPr>
            <p:nvPr/>
          </p:nvSpPr>
          <p:spPr bwMode="auto">
            <a:xfrm>
              <a:off x="3220" y="1842"/>
              <a:ext cx="324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3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30" name="AutoShape 27"/>
            <p:cNvSpPr>
              <a:spLocks noChangeArrowheads="1"/>
            </p:cNvSpPr>
            <p:nvPr/>
          </p:nvSpPr>
          <p:spPr bwMode="auto">
            <a:xfrm>
              <a:off x="4518" y="1820"/>
              <a:ext cx="39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4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4" name="Text Box 24"/>
            <p:cNvSpPr txBox="1">
              <a:spLocks noChangeArrowheads="1"/>
            </p:cNvSpPr>
            <p:nvPr/>
          </p:nvSpPr>
          <p:spPr bwMode="auto">
            <a:xfrm>
              <a:off x="3020" y="2266"/>
              <a:ext cx="1028" cy="1658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Муниципальных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программах городского округа Вичуг</a:t>
              </a: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</p:grp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5957888" y="0"/>
            <a:ext cx="2611437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3316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56E0106-81C7-4BD4-9F3A-CC5B63ED0C0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6881813" y="3586163"/>
            <a:ext cx="1481137" cy="261778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Бюджетном прогнозе </a:t>
            </a:r>
            <a:r>
              <a:rPr lang="ru-RU" altLang="ru-RU" sz="1400" dirty="0">
                <a:solidFill>
                  <a:srgbClr val="000080"/>
                </a:solidFill>
                <a:latin typeface="Times New Roman" pitchFamily="18" charset="0"/>
              </a:rPr>
              <a:t>городского округа Вичуг</a:t>
            </a:r>
            <a:r>
              <a:rPr lang="ru-RU" altLang="ru-RU" sz="1600" dirty="0">
                <a:solidFill>
                  <a:srgbClr val="000080"/>
                </a:solidFill>
                <a:latin typeface="Times New Roman" pitchFamily="18" charset="0"/>
              </a:rPr>
              <a:t>а </a:t>
            </a: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на долгосрочный период </a:t>
            </a:r>
          </a:p>
          <a:p>
            <a:pPr>
              <a:defRPr/>
            </a:pPr>
            <a:endParaRPr lang="ru-RU" altLang="ru-RU" sz="1600" b="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8"/>
          <p:cNvSpPr txBox="1">
            <a:spLocks noChangeArrowheads="1"/>
          </p:cNvSpPr>
          <p:nvPr/>
        </p:nvSpPr>
        <p:spPr bwMode="auto">
          <a:xfrm>
            <a:off x="2771775" y="188913"/>
            <a:ext cx="6372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2000" i="1" dirty="0" smtClean="0">
                <a:solidFill>
                  <a:srgbClr val="002060"/>
                </a:solidFill>
                <a:cs typeface="Arial" charset="0"/>
              </a:rPr>
              <a:t>Гражданин, его участие в бюджетном процессе</a:t>
            </a:r>
          </a:p>
        </p:txBody>
      </p:sp>
      <p:pic>
        <p:nvPicPr>
          <p:cNvPr id="14339" name="Picture 12" descr="588px-%D0%9A%D0%BD%D0%B8%D0%B3%D0%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AutoShape 19"/>
          <p:cNvSpPr>
            <a:spLocks noChangeArrowheads="1"/>
          </p:cNvSpPr>
          <p:nvPr/>
        </p:nvSpPr>
        <p:spPr bwMode="auto">
          <a:xfrm>
            <a:off x="0" y="4581525"/>
            <a:ext cx="4679950" cy="2276475"/>
          </a:xfrm>
          <a:prstGeom prst="flowChartAlternateProcess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itchFamily="18" charset="0"/>
              </a:rPr>
              <a:t>Получает социальные гарантии - расходная часть бюджета (образование, культура,  социальная поддержка и др.)</a:t>
            </a:r>
          </a:p>
        </p:txBody>
      </p:sp>
      <p:pic>
        <p:nvPicPr>
          <p:cNvPr id="14341" name="Picture 21" descr="473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764" y="692936"/>
            <a:ext cx="2410236" cy="158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782A32-4AE2-4160-941F-490404AD781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14343" name="Group 31"/>
          <p:cNvGrpSpPr>
            <a:grpSpLocks/>
          </p:cNvGrpSpPr>
          <p:nvPr/>
        </p:nvGrpSpPr>
        <p:grpSpPr bwMode="auto">
          <a:xfrm>
            <a:off x="322263" y="692150"/>
            <a:ext cx="8570912" cy="5970588"/>
            <a:chOff x="113" y="436"/>
            <a:chExt cx="5489" cy="3789"/>
          </a:xfrm>
        </p:grpSpPr>
        <p:sp>
          <p:nvSpPr>
            <p:cNvPr id="14344" name="AutoShape 15"/>
            <p:cNvSpPr>
              <a:spLocks noChangeArrowheads="1"/>
            </p:cNvSpPr>
            <p:nvPr/>
          </p:nvSpPr>
          <p:spPr bwMode="auto">
            <a:xfrm>
              <a:off x="431" y="1071"/>
              <a:ext cx="2177" cy="499"/>
            </a:xfrm>
            <a:prstGeom prst="flowChart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Помогает формировать доходную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часть бюджета (налог на доходы физических лиц)</a:t>
              </a:r>
            </a:p>
          </p:txBody>
        </p:sp>
        <p:sp>
          <p:nvSpPr>
            <p:cNvPr id="14345" name="Oval 16"/>
            <p:cNvSpPr>
              <a:spLocks noChangeArrowheads="1"/>
            </p:cNvSpPr>
            <p:nvPr/>
          </p:nvSpPr>
          <p:spPr bwMode="auto">
            <a:xfrm>
              <a:off x="567" y="1979"/>
              <a:ext cx="1905" cy="418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</a:t>
              </a:r>
            </a:p>
          </p:txBody>
        </p:sp>
        <p:sp>
          <p:nvSpPr>
            <p:cNvPr id="14346" name="AutoShape 17"/>
            <p:cNvSpPr>
              <a:spLocks noChangeArrowheads="1"/>
            </p:cNvSpPr>
            <p:nvPr/>
          </p:nvSpPr>
          <p:spPr bwMode="auto">
            <a:xfrm>
              <a:off x="113" y="1570"/>
              <a:ext cx="2744" cy="408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как налогоплательщик</a:t>
              </a:r>
            </a:p>
          </p:txBody>
        </p:sp>
        <p:sp>
          <p:nvSpPr>
            <p:cNvPr id="14347" name="AutoShape 18"/>
            <p:cNvSpPr>
              <a:spLocks noChangeArrowheads="1"/>
            </p:cNvSpPr>
            <p:nvPr/>
          </p:nvSpPr>
          <p:spPr bwMode="auto">
            <a:xfrm>
              <a:off x="158" y="2397"/>
              <a:ext cx="2744" cy="507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900" dirty="0" smtClean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 smtClean="0">
                  <a:solidFill>
                    <a:schemeClr val="bg1"/>
                  </a:solidFill>
                  <a:latin typeface="Times New Roman" pitchFamily="18" charset="0"/>
                </a:rPr>
                <a:t>как </a:t>
              </a:r>
              <a:r>
                <a:rPr lang="ru-RU" altLang="ru-RU" sz="1600" dirty="0">
                  <a:solidFill>
                    <a:schemeClr val="bg1"/>
                  </a:solidFill>
                  <a:latin typeface="Times New Roman" pitchFamily="18" charset="0"/>
                </a:rPr>
                <a:t>получатель социальных гарантий</a:t>
              </a:r>
            </a:p>
          </p:txBody>
        </p:sp>
        <p:sp>
          <p:nvSpPr>
            <p:cNvPr id="14348" name="AutoShape 22"/>
            <p:cNvSpPr>
              <a:spLocks noChangeArrowheads="1"/>
            </p:cNvSpPr>
            <p:nvPr/>
          </p:nvSpPr>
          <p:spPr bwMode="auto">
            <a:xfrm rot="-5400000">
              <a:off x="3333" y="74"/>
              <a:ext cx="817" cy="1542"/>
            </a:xfrm>
            <a:prstGeom prst="wedgeRoundRectCallout">
              <a:avLst>
                <a:gd name="adj1" fmla="val -82069"/>
                <a:gd name="adj2" fmla="val 30412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Возможности влияния граждан на состав бюджета</a:t>
              </a:r>
            </a:p>
          </p:txBody>
        </p:sp>
        <p:sp>
          <p:nvSpPr>
            <p:cNvPr id="14349" name="AutoShape 23"/>
            <p:cNvSpPr>
              <a:spLocks noChangeArrowheads="1"/>
            </p:cNvSpPr>
            <p:nvPr/>
          </p:nvSpPr>
          <p:spPr bwMode="auto">
            <a:xfrm>
              <a:off x="3334" y="1616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бюджета на очередной финансовый год и плановый период </a:t>
              </a:r>
            </a:p>
          </p:txBody>
        </p:sp>
        <p:sp>
          <p:nvSpPr>
            <p:cNvPr id="14350" name="AutoShape 24"/>
            <p:cNvSpPr>
              <a:spLocks noChangeArrowheads="1"/>
            </p:cNvSpPr>
            <p:nvPr/>
          </p:nvSpPr>
          <p:spPr bwMode="auto">
            <a:xfrm>
              <a:off x="3334" y="2750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решения об исполнении  бюджета за истекший финансовый год</a:t>
              </a:r>
            </a:p>
          </p:txBody>
        </p:sp>
        <p:pic>
          <p:nvPicPr>
            <p:cNvPr id="14351" name="Picture 27" descr="0013-007-Podtverzhdenie-sootvetstvija-zanimaemoj-dolzhnost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657"/>
              <a:ext cx="635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Picture 29" descr="60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3612"/>
              <a:ext cx="635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Апекс">
    <a:majorFont>
      <a:latin typeface="Lucida Sans"/>
      <a:ea typeface=""/>
      <a:cs typeface=""/>
      <a:font script="Grek" typeface="Arial"/>
      <a:font script="Cyrl" typeface="Arial"/>
      <a:font script="Jpan" typeface="HG丸ｺﾞｼｯｸM-PRO"/>
      <a:font script="Hang" typeface="휴먼옛체"/>
      <a:font script="Hans" typeface="黑体"/>
      <a:font script="Hant" typeface="微軟正黑體"/>
      <a:font script="Arab" typeface="Tahoma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Book Antiqua"/>
      <a:ea typeface=""/>
      <a:cs typeface=""/>
      <a:font script="Grek" typeface="Times New Roman"/>
      <a:font script="Cyrl" typeface="Times New Roman"/>
      <a:font script="Jpan" typeface="HG明朝B"/>
      <a:font script="Hang" typeface="돋움"/>
      <a:font script="Hans" typeface="宋体"/>
      <a:font script="Hant" typeface="新細明體"/>
      <a:font script="Arab" typeface="Times New Roman"/>
      <a:font script="Hebr" typeface="David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25172</TotalTime>
  <Words>2182</Words>
  <Application>Microsoft Office PowerPoint</Application>
  <PresentationFormat>Экран (4:3)</PresentationFormat>
  <Paragraphs>477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Пиксел</vt:lpstr>
      <vt:lpstr>Капсулы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программа  « Обеспечение безопасности населения  и профилактика наркомании на территории городского округа Вичуга»</vt:lpstr>
      <vt:lpstr>Презентация PowerPoint</vt:lpstr>
      <vt:lpstr>Муниципальная программа  « Повышение эффективности реализации молодежной политики и средств массовой информатизации в городском округе Вичуга»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Плахова</cp:lastModifiedBy>
  <cp:revision>1625</cp:revision>
  <cp:lastPrinted>2021-12-23T12:50:28Z</cp:lastPrinted>
  <dcterms:modified xsi:type="dcterms:W3CDTF">2021-12-24T05:16:57Z</dcterms:modified>
</cp:coreProperties>
</file>