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theme/themeOverride1.xml" ContentType="application/vnd.openxmlformats-officedocument.themeOverride+xml"/>
  <Override PartName="/ppt/drawings/drawing2.xml" ContentType="application/vnd.openxmlformats-officedocument.drawingml.chartshape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35"/>
  </p:notesMasterIdLst>
  <p:sldIdLst>
    <p:sldId id="625" r:id="rId2"/>
    <p:sldId id="626" r:id="rId3"/>
    <p:sldId id="627" r:id="rId4"/>
    <p:sldId id="629" r:id="rId5"/>
    <p:sldId id="651" r:id="rId6"/>
    <p:sldId id="628" r:id="rId7"/>
    <p:sldId id="652" r:id="rId8"/>
    <p:sldId id="632" r:id="rId9"/>
    <p:sldId id="653" r:id="rId10"/>
    <p:sldId id="709" r:id="rId11"/>
    <p:sldId id="657" r:id="rId12"/>
    <p:sldId id="630" r:id="rId13"/>
    <p:sldId id="727" r:id="rId14"/>
    <p:sldId id="728" r:id="rId15"/>
    <p:sldId id="729" r:id="rId16"/>
    <p:sldId id="677" r:id="rId17"/>
    <p:sldId id="696" r:id="rId18"/>
    <p:sldId id="697" r:id="rId19"/>
    <p:sldId id="710" r:id="rId20"/>
    <p:sldId id="712" r:id="rId21"/>
    <p:sldId id="713" r:id="rId22"/>
    <p:sldId id="714" r:id="rId23"/>
    <p:sldId id="717" r:id="rId24"/>
    <p:sldId id="716" r:id="rId25"/>
    <p:sldId id="723" r:id="rId26"/>
    <p:sldId id="715" r:id="rId27"/>
    <p:sldId id="722" r:id="rId28"/>
    <p:sldId id="719" r:id="rId29"/>
    <p:sldId id="718" r:id="rId30"/>
    <p:sldId id="721" r:id="rId31"/>
    <p:sldId id="726" r:id="rId32"/>
    <p:sldId id="730" r:id="rId33"/>
    <p:sldId id="650" r:id="rId34"/>
  </p:sldIdLst>
  <p:sldSz cx="9144000" cy="6858000" type="screen4x3"/>
  <p:notesSz cx="6797675" cy="992822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1pPr>
    <a:lvl2pPr marL="457200"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2pPr>
    <a:lvl3pPr marL="914400"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3pPr>
    <a:lvl4pPr marL="1371600"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4pPr>
    <a:lvl5pPr marL="1828800"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9276E0"/>
    <a:srgbClr val="9BFFFA"/>
    <a:srgbClr val="0A987D"/>
    <a:srgbClr val="940E7A"/>
    <a:srgbClr val="CC9900"/>
    <a:srgbClr val="28884D"/>
    <a:srgbClr val="871B2D"/>
    <a:srgbClr val="FFFF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46" autoAdjust="0"/>
    <p:restoredTop sz="93565" autoAdjust="0"/>
  </p:normalViewPr>
  <p:slideViewPr>
    <p:cSldViewPr snapToGrid="0">
      <p:cViewPr>
        <p:scale>
          <a:sx n="100" d="100"/>
          <a:sy n="100" d="100"/>
        </p:scale>
        <p:origin x="-426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2%20&#1074;%20Microsoft%20PowerPoint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&#1074;%20Microsoft%20PowerPoint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n61\&#1055;&#1056;&#1045;&#1047;&#1045;&#1053;&#1058;&#1040;&#1062;&#1048;&#1048;\&#1041;&#1102;&#1076;&#1078;&#1077;&#1090;%20&#1076;&#1083;&#1103;%20&#1075;&#1088;&#1072;&#1078;&#1076;&#1072;&#1085;\&#1050;&#1086;&#1087;&#1080;&#1103;%20&#1057;&#1090;&#1088;&#1091;&#1082;&#1090;&#1091;&#1088;&#1072;%20&#1088;&#1072;&#1089;&#1093;&#1086;&#1076;&#1086;&#1074;%20&#1087;&#1086;%20&#1087;&#1077;&#1088;&#1077;&#1076;&#1072;&#1085;&#1085;&#1099;&#1084;%20&#1087;&#1086;&#1083;&#1085;&#1086;&#1084;&#1086;&#1095;&#1080;&#1103;&#1084;%202016.xls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d:\&#1052;&#1086;&#1080;%20&#1076;&#1086;&#1082;&#1091;&#1084;&#1077;&#1085;&#1090;&#1099;\&#1052;&#1086;&#1080;%20&#1076;&#1086;&#1082;&#1091;&#1084;&#1077;&#1085;&#1090;&#1099;\&#1055;&#1056;&#1045;&#1047;&#1045;&#1053;&#1058;&#1040;&#1062;&#1048;&#1048;\&#1041;&#1102;&#1076;&#1078;&#1077;&#1090;%20&#1076;&#1083;&#1103;%20&#1075;&#1088;&#1072;&#1078;&#1076;&#1072;&#1085;\%20&#1052;&#1091;&#1085;&#1080;&#1094;&#1080;&#1087;&#1072;&#1083;&#1100;&#1085;&#1099;&#1081;%20&#1076;&#1086;&#1083;&#1075;%20&#1080;%20&#1089;&#1090;&#1088;&#1091;&#1082;&#1090;&#1091;&#1088;&#1072;%20&#1076;&#1086;&#1083;&#1075;&#1072;%20.xls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655576422186405E-2"/>
          <c:y val="2.9486086621228445E-2"/>
          <c:w val="0.63793761930793158"/>
          <c:h val="0.9501004687948442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налоговых доходов 
 в 2023 году</c:v>
                </c:pt>
              </c:strCache>
            </c:strRef>
          </c:tx>
          <c:spPr>
            <a:noFill/>
          </c:spPr>
          <c:explosion val="41"/>
          <c:dPt>
            <c:idx val="0"/>
            <c:bubble3D val="0"/>
            <c:explosion val="0"/>
            <c:spPr>
              <a:solidFill>
                <a:srgbClr val="9276E0"/>
              </a:solidFill>
            </c:spPr>
          </c:dPt>
          <c:dPt>
            <c:idx val="1"/>
            <c:bubble3D val="0"/>
            <c:explosion val="0"/>
            <c:spPr>
              <a:solidFill>
                <a:srgbClr val="940E7A"/>
              </a:solidFill>
            </c:spPr>
          </c:dPt>
          <c:dPt>
            <c:idx val="2"/>
            <c:bubble3D val="0"/>
            <c:explosion val="0"/>
            <c:spPr>
              <a:solidFill>
                <a:srgbClr val="FFFF00"/>
              </a:solidFill>
            </c:spPr>
          </c:dPt>
          <c:dPt>
            <c:idx val="3"/>
            <c:bubble3D val="0"/>
            <c:explosion val="0"/>
            <c:spPr>
              <a:solidFill>
                <a:srgbClr val="CC9900"/>
              </a:solidFill>
            </c:spPr>
          </c:dPt>
          <c:dPt>
            <c:idx val="4"/>
            <c:bubble3D val="0"/>
            <c:explosion val="0"/>
            <c:spPr>
              <a:solidFill>
                <a:srgbClr val="9BFFFA"/>
              </a:solidFill>
            </c:spPr>
          </c:dPt>
          <c:dPt>
            <c:idx val="5"/>
            <c:bubble3D val="0"/>
            <c:explosion val="0"/>
            <c:spPr>
              <a:solidFill>
                <a:srgbClr val="28884D"/>
              </a:solidFill>
            </c:spPr>
          </c:dPt>
          <c:dPt>
            <c:idx val="6"/>
            <c:bubble3D val="0"/>
            <c:explosion val="0"/>
            <c:spPr>
              <a:solidFill>
                <a:srgbClr val="871B2D"/>
              </a:solidFill>
            </c:spPr>
          </c:dPt>
          <c:dLbls>
            <c:dLbl>
              <c:idx val="0"/>
              <c:layout>
                <c:manualLayout>
                  <c:x val="-0.2161360468470431"/>
                  <c:y val="-9.7185677155748149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69,2млн.руб</a:t>
                    </a:r>
                    <a:r>
                      <a:rPr lang="ru-RU" dirty="0"/>
                      <a:t>.;</a:t>
                    </a:r>
                    <a:r>
                      <a:rPr lang="ru-RU" dirty="0" smtClean="0"/>
                      <a:t>63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0%</a:t>
                    </a:r>
                    <a:endParaRPr lang="ru-RU" dirty="0"/>
                  </a:p>
                </c:rich>
              </c:tx>
              <c:dLblPos val="bestFit"/>
              <c:showLegendKey val="1"/>
              <c:showVal val="1"/>
              <c:showCatName val="0"/>
              <c:showSerName val="0"/>
              <c:showPercent val="1"/>
              <c:showBubbleSize val="0"/>
              <c:separator>млн.руб.;</c:separator>
            </c:dLbl>
            <c:dLbl>
              <c:idx val="1"/>
              <c:layout>
                <c:manualLayout>
                  <c:x val="1.9376605481043082E-2"/>
                  <c:y val="-2.21770733264145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7,2</a:t>
                    </a:r>
                    <a:r>
                      <a:rPr lang="ru-RU" baseline="0" dirty="0" smtClean="0"/>
                      <a:t> м</a:t>
                    </a:r>
                    <a:r>
                      <a:rPr lang="ru-RU" dirty="0" smtClean="0"/>
                      <a:t>лн.руб</a:t>
                    </a:r>
                    <a:r>
                      <a:rPr lang="ru-RU" dirty="0"/>
                      <a:t>.;</a:t>
                    </a:r>
                    <a:r>
                      <a:rPr lang="ru-RU" dirty="0" smtClean="0"/>
                      <a:t>6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6%</a:t>
                    </a:r>
                    <a:endParaRPr lang="ru-RU" dirty="0"/>
                  </a:p>
                </c:rich>
              </c:tx>
              <c:dLblPos val="bestFit"/>
              <c:showLegendKey val="1"/>
              <c:showVal val="1"/>
              <c:showCatName val="0"/>
              <c:showSerName val="0"/>
              <c:showPercent val="1"/>
              <c:showBubbleSize val="0"/>
              <c:separator>млн.руб.;</c:separator>
            </c:dLbl>
            <c:dLbl>
              <c:idx val="2"/>
              <c:layout>
                <c:manualLayout>
                  <c:x val="2.1155648256291536E-2"/>
                  <c:y val="-5.8195283619184067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7,8 млн.руб.;7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1%</a:t>
                    </a:r>
                    <a:endParaRPr lang="ru-RU" dirty="0"/>
                  </a:p>
                </c:rich>
              </c:tx>
              <c:dLblPos val="bestFit"/>
              <c:showLegendKey val="1"/>
              <c:showVal val="1"/>
              <c:showCatName val="0"/>
              <c:showSerName val="0"/>
              <c:showPercent val="1"/>
              <c:showBubbleSize val="0"/>
              <c:separator>млн.руб.;</c:separator>
            </c:dLbl>
            <c:dLbl>
              <c:idx val="3"/>
              <c:layout>
                <c:manualLayout>
                  <c:x val="3.2185713462831958E-2"/>
                  <c:y val="3.1435097301406922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4,3млн.руб.;3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9%</a:t>
                    </a:r>
                    <a:endParaRPr lang="ru-RU" dirty="0"/>
                  </a:p>
                </c:rich>
              </c:tx>
              <c:dLblPos val="bestFit"/>
              <c:showLegendKey val="1"/>
              <c:showVal val="1"/>
              <c:showCatName val="0"/>
              <c:showSerName val="0"/>
              <c:showPercent val="1"/>
              <c:showBubbleSize val="0"/>
              <c:separator>млн.руб.;</c:separator>
            </c:dLbl>
            <c:dLbl>
              <c:idx val="4"/>
              <c:layout>
                <c:manualLayout>
                  <c:x val="6.4386443727672313E-2"/>
                  <c:y val="5.296583418032161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7,8млн.руб.;</a:t>
                    </a:r>
                    <a:r>
                      <a:rPr lang="en-US" dirty="0" smtClean="0"/>
                      <a:t>7,</a:t>
                    </a:r>
                    <a:r>
                      <a:rPr lang="ru-RU" dirty="0" smtClean="0"/>
                      <a:t>1%</a:t>
                    </a:r>
                    <a:endParaRPr lang="ru-RU" dirty="0"/>
                  </a:p>
                </c:rich>
              </c:tx>
              <c:dLblPos val="bestFit"/>
              <c:showLegendKey val="1"/>
              <c:showVal val="1"/>
              <c:showCatName val="0"/>
              <c:showSerName val="0"/>
              <c:showPercent val="1"/>
              <c:showBubbleSize val="0"/>
              <c:separator>млн.руб.;</c:separator>
            </c:dLbl>
            <c:dLbl>
              <c:idx val="5"/>
              <c:layout>
                <c:manualLayout>
                  <c:x val="0.16256315741934241"/>
                  <c:y val="9.773771527656109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4,9млн.руб</a:t>
                    </a:r>
                    <a:r>
                      <a:rPr lang="ru-RU" dirty="0"/>
                      <a:t>.;</a:t>
                    </a:r>
                    <a:r>
                      <a:rPr lang="ru-RU" dirty="0" smtClean="0"/>
                      <a:t>4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5%</a:t>
                    </a:r>
                    <a:endParaRPr lang="ru-RU" dirty="0"/>
                  </a:p>
                </c:rich>
              </c:tx>
              <c:dLblPos val="bestFit"/>
              <c:showLegendKey val="1"/>
              <c:showVal val="1"/>
              <c:showCatName val="0"/>
              <c:showSerName val="0"/>
              <c:showPercent val="1"/>
              <c:showBubbleSize val="0"/>
              <c:separator>млн.руб.;</c:separator>
            </c:dLbl>
            <c:dLbl>
              <c:idx val="6"/>
              <c:layout>
                <c:manualLayout>
                  <c:x val="0.10563031457510631"/>
                  <c:y val="6.2180816684231519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8,6млн.руб.;7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8%</a:t>
                    </a:r>
                    <a:endParaRPr lang="ru-RU" dirty="0"/>
                  </a:p>
                </c:rich>
              </c:tx>
              <c:dLblPos val="bestFit"/>
              <c:showLegendKey val="1"/>
              <c:showVal val="1"/>
              <c:showCatName val="0"/>
              <c:showSerName val="0"/>
              <c:showPercent val="1"/>
              <c:showBubbleSize val="0"/>
              <c:separator>млн.руб.;</c:separator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bestFit"/>
            <c:showLegendKey val="1"/>
            <c:showVal val="1"/>
            <c:showCatName val="0"/>
            <c:showSerName val="0"/>
            <c:showPercent val="1"/>
            <c:showBubbleSize val="0"/>
            <c:separator>млн.руб.;</c:separator>
            <c:showLeaderLines val="0"/>
          </c:dLbls>
          <c:cat>
            <c:strRef>
              <c:f>Лист1!$A$2:$A$8</c:f>
              <c:strCache>
                <c:ptCount val="7"/>
                <c:pt idx="0">
                  <c:v>Налог на доходы физических лиц</c:v>
                </c:pt>
                <c:pt idx="1">
                  <c:v>Акцизы</c:v>
                </c:pt>
                <c:pt idx="2">
                  <c:v>Налог на имущество физических лиц</c:v>
                </c:pt>
                <c:pt idx="3">
                  <c:v>Налог, взимаемый с применением патентной системы налогообложения</c:v>
                </c:pt>
                <c:pt idx="4">
                  <c:v>Земельный налог</c:v>
                </c:pt>
                <c:pt idx="5">
                  <c:v>Госпошлина</c:v>
                </c:pt>
                <c:pt idx="6">
                  <c:v>Налог, взимаемый в связи с применением упрощенной системы налогообложения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69.2</c:v>
                </c:pt>
                <c:pt idx="1">
                  <c:v>7.2</c:v>
                </c:pt>
                <c:pt idx="2">
                  <c:v>7.8</c:v>
                </c:pt>
                <c:pt idx="3">
                  <c:v>4.3</c:v>
                </c:pt>
                <c:pt idx="4">
                  <c:v>7.1</c:v>
                </c:pt>
                <c:pt idx="5">
                  <c:v>4.9000000000000004</c:v>
                </c:pt>
                <c:pt idx="6">
                  <c:v>8.6</c:v>
                </c:pt>
              </c:numCache>
            </c:numRef>
          </c:val>
        </c:ser>
        <c:dLbls>
          <c:dLblPos val="bestFit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55681326875660209"/>
          <c:y val="0.11351214653531339"/>
          <c:w val="0.44176349702319923"/>
          <c:h val="0.50533258823367622"/>
        </c:manualLayout>
      </c:layout>
      <c:overlay val="0"/>
      <c:spPr>
        <a:ln>
          <a:solidFill>
            <a:schemeClr val="accent1"/>
          </a:solidFill>
        </a:ln>
      </c:spPr>
      <c:txPr>
        <a:bodyPr/>
        <a:lstStyle/>
        <a:p>
          <a:pPr>
            <a:defRPr sz="1200" b="0" i="0" kern="0" spc="0" baseline="0">
              <a:latin typeface="Traditional Arabic" panose="02020603050405020304" pitchFamily="18" charset="-78"/>
              <a:cs typeface="Traditional Arabic" panose="02020603050405020304" pitchFamily="18" charset="-78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Структура неналоговых доходов в </a:t>
            </a:r>
            <a:r>
              <a:rPr lang="ru-RU" dirty="0" smtClean="0"/>
              <a:t>2023 </a:t>
            </a:r>
            <a:r>
              <a:rPr lang="ru-RU" dirty="0"/>
              <a:t>году</a:t>
            </a:r>
          </a:p>
        </c:rich>
      </c:tx>
      <c:layout>
        <c:manualLayout>
          <c:xMode val="edge"/>
          <c:yMode val="edge"/>
          <c:x val="0.13248179740494326"/>
          <c:y val="3.0222224073102086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неналоговых доходов в 2023 году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B w="0" h="0"/>
            </a:sp3d>
          </c:spPr>
          <c:dPt>
            <c:idx val="0"/>
            <c:bubble3D val="0"/>
            <c:spPr>
              <a:solidFill>
                <a:srgbClr val="0A987D"/>
              </a:solidFill>
              <a:scene3d>
                <a:camera prst="orthographicFront"/>
                <a:lightRig rig="threePt" dir="t"/>
              </a:scene3d>
              <a:sp3d>
                <a:bevelB w="0" h="0"/>
              </a:sp3d>
            </c:spPr>
          </c:dPt>
          <c:dPt>
            <c:idx val="1"/>
            <c:bubble3D val="0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B w="0" h="0"/>
              </a:sp3d>
            </c:spPr>
          </c:dPt>
          <c:dPt>
            <c:idx val="2"/>
            <c:bubble3D val="0"/>
            <c:spPr>
              <a:solidFill>
                <a:srgbClr val="0070C0"/>
              </a:solidFill>
              <a:scene3d>
                <a:camera prst="orthographicFront"/>
                <a:lightRig rig="threePt" dir="t"/>
              </a:scene3d>
              <a:sp3d>
                <a:bevelB w="0" h="0"/>
              </a:sp3d>
            </c:spPr>
          </c:dPt>
          <c:dPt>
            <c:idx val="3"/>
            <c:bubble3D val="0"/>
            <c:spPr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>
                <a:bevelB w="0" h="0"/>
              </a:sp3d>
            </c:spPr>
          </c:dPt>
          <c:dPt>
            <c:idx val="5"/>
            <c:bubble3D val="0"/>
            <c:spPr>
              <a:solidFill>
                <a:srgbClr val="00B0F0"/>
              </a:solidFill>
              <a:scene3d>
                <a:camera prst="orthographicFront"/>
                <a:lightRig rig="threePt" dir="t"/>
              </a:scene3d>
              <a:sp3d>
                <a:bevelB w="0" h="0"/>
              </a:sp3d>
            </c:spPr>
          </c:dPt>
          <c:dPt>
            <c:idx val="6"/>
            <c:bubble3D val="0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B w="0" h="0"/>
              </a:sp3d>
            </c:spPr>
          </c:dPt>
          <c:dLbls>
            <c:dLbl>
              <c:idx val="0"/>
              <c:layout>
                <c:manualLayout>
                  <c:x val="-4.9628851592431376E-2"/>
                  <c:y val="0.11385494135594566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1,1млн</a:t>
                    </a:r>
                    <a:r>
                      <a:rPr lang="ru-RU" dirty="0"/>
                      <a:t>. руб</a:t>
                    </a:r>
                    <a:r>
                      <a:rPr lang="ru-RU" dirty="0" smtClean="0"/>
                      <a:t>.;6,9%</a:t>
                    </a:r>
                    <a:endParaRPr lang="ru-RU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млн. руб.;</c:separator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0,7млн</a:t>
                    </a:r>
                    <a:r>
                      <a:rPr lang="ru-RU" dirty="0"/>
                      <a:t>. руб</a:t>
                    </a:r>
                    <a:r>
                      <a:rPr lang="ru-RU" dirty="0" smtClean="0"/>
                      <a:t>.;4,4%</a:t>
                    </a:r>
                    <a:endParaRPr lang="ru-RU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млн. руб.;</c:separator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smtClean="0"/>
                      <a:t>1,9млн</a:t>
                    </a:r>
                    <a:r>
                      <a:rPr lang="ru-RU"/>
                      <a:t>. руб</a:t>
                    </a:r>
                    <a:r>
                      <a:rPr lang="ru-RU" smtClean="0"/>
                      <a:t>.;11,9%</a:t>
                    </a:r>
                    <a:endParaRPr lang="ru-RU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млн. руб.;</c:separator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2,0 млн</a:t>
                    </a:r>
                    <a:r>
                      <a:rPr lang="ru-RU" dirty="0"/>
                      <a:t>. руб</a:t>
                    </a:r>
                    <a:r>
                      <a:rPr lang="ru-RU" dirty="0" smtClean="0"/>
                      <a:t>.;12,5%</a:t>
                    </a:r>
                    <a:endParaRPr lang="ru-RU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млн. руб.;</c:separator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6,0</a:t>
                    </a:r>
                    <a:r>
                      <a:rPr lang="ru-RU" baseline="0" dirty="0" smtClean="0"/>
                      <a:t> </a:t>
                    </a:r>
                    <a:r>
                      <a:rPr lang="ru-RU" dirty="0" smtClean="0"/>
                      <a:t>млн</a:t>
                    </a:r>
                    <a:r>
                      <a:rPr lang="ru-RU" dirty="0"/>
                      <a:t>. руб</a:t>
                    </a:r>
                    <a:r>
                      <a:rPr lang="ru-RU" dirty="0" smtClean="0"/>
                      <a:t>.;37,5%</a:t>
                    </a:r>
                    <a:endParaRPr lang="ru-RU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млн. руб.;</c:separator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ru-RU" dirty="0"/>
                      <a:t>4млн. руб</a:t>
                    </a:r>
                    <a:r>
                      <a:rPr lang="ru-RU" dirty="0" smtClean="0"/>
                      <a:t>.; 25,0%</a:t>
                    </a:r>
                    <a:endParaRPr lang="ru-RU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млн. руб.;</c:separator>
            </c:dLbl>
            <c:dLbl>
              <c:idx val="6"/>
              <c:layout>
                <c:manualLayout>
                  <c:x val="1.655997243012856E-2"/>
                  <c:y val="3.1280894304166758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0,3млн. руб.;</a:t>
                    </a:r>
                    <a:r>
                      <a:rPr lang="ru-RU" dirty="0" smtClean="0"/>
                      <a:t>1,8%</a:t>
                    </a:r>
                    <a:endParaRPr lang="ru-RU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млн. руб.;</c:separator>
            </c:dLbl>
            <c:txPr>
              <a:bodyPr rot="0"/>
              <a:lstStyle/>
              <a:p>
                <a:pPr>
                  <a:defRPr/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eparator>млн. руб.;</c:separator>
            <c:showLeaderLines val="0"/>
          </c:dLbls>
          <c:cat>
            <c:strRef>
              <c:f>Лист1!$A$2:$A$8</c:f>
              <c:strCache>
                <c:ptCount val="7"/>
                <c:pt idx="0">
                  <c:v>Доходы от перечисления части прибыли муниципальных унитарных предприятий
</c:v>
                </c:pt>
                <c:pt idx="1">
                  <c:v>Штрафы</c:v>
                </c:pt>
                <c:pt idx="2">
                  <c:v>Доходы от продажи  земли</c:v>
                </c:pt>
                <c:pt idx="3">
                  <c:v>Доходы от продажи имущества</c:v>
                </c:pt>
                <c:pt idx="4">
                  <c:v>Доходы от аренды имущества</c:v>
                </c:pt>
                <c:pt idx="5">
                  <c:v>Доходы от аренды земли</c:v>
                </c:pt>
                <c:pt idx="6">
                  <c:v>Доходы от компенсации затрат государства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1.1000000000000001</c:v>
                </c:pt>
                <c:pt idx="1">
                  <c:v>0.7</c:v>
                </c:pt>
                <c:pt idx="2">
                  <c:v>1.9</c:v>
                </c:pt>
                <c:pt idx="3">
                  <c:v>2</c:v>
                </c:pt>
                <c:pt idx="4">
                  <c:v>6</c:v>
                </c:pt>
                <c:pt idx="5">
                  <c:v>4</c:v>
                </c:pt>
                <c:pt idx="6">
                  <c:v>0.3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5416666666666667"/>
          <c:y val="7.7256342957130353E-2"/>
          <c:w val="0.33750000000000002"/>
          <c:h val="0.8285150189559638"/>
        </c:manualLayout>
      </c:layout>
      <c:overlay val="0"/>
      <c:txPr>
        <a:bodyPr/>
        <a:lstStyle/>
        <a:p>
          <a:pPr>
            <a:defRPr sz="1400" b="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Безвозмездные поступления на </a:t>
            </a:r>
            <a:r>
              <a:rPr lang="ru-RU" dirty="0" smtClean="0"/>
              <a:t>2023 </a:t>
            </a:r>
            <a:r>
              <a:rPr lang="ru-RU" dirty="0"/>
              <a:t>год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Безвозмездные поступления на 2023 год</c:v>
                </c:pt>
              </c:strCache>
            </c:strRef>
          </c:tx>
          <c:explosion val="8"/>
          <c:dPt>
            <c:idx val="0"/>
            <c:bubble3D val="0"/>
            <c:spPr>
              <a:solidFill>
                <a:srgbClr val="C00000"/>
              </a:solidFill>
            </c:spPr>
          </c:dPt>
          <c:dPt>
            <c:idx val="2"/>
            <c:bubble3D val="0"/>
            <c:spPr>
              <a:solidFill>
                <a:schemeClr val="accent1">
                  <a:lumMod val="50000"/>
                </a:schemeClr>
              </a:solidFill>
            </c:spPr>
          </c:dPt>
          <c:dPt>
            <c:idx val="3"/>
            <c:bubble3D val="0"/>
            <c:explosion val="33"/>
            <c:spPr>
              <a:solidFill>
                <a:srgbClr val="9BFFFA"/>
              </a:solidFill>
            </c:spPr>
          </c:dPt>
          <c:dLbls>
            <c:dLbl>
              <c:idx val="0"/>
              <c:layout>
                <c:manualLayout>
                  <c:x val="-0.21300816905912673"/>
                  <c:y val="2.743647583596023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220,6 млн.руб.;41,7%</a:t>
                    </a:r>
                    <a:endParaRPr lang="ru-RU" dirty="0"/>
                  </a:p>
                </c:rich>
              </c:tx>
              <c:showLegendKey val="1"/>
              <c:showVal val="1"/>
              <c:showCatName val="0"/>
              <c:showSerName val="0"/>
              <c:showPercent val="1"/>
              <c:showBubbleSize val="0"/>
              <c:separator> млн.руб.;</c:separator>
            </c:dLbl>
            <c:dLbl>
              <c:idx val="1"/>
              <c:layout>
                <c:manualLayout>
                  <c:x val="9.4456976442960278E-2"/>
                  <c:y val="-0.11288183011288441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192,5 </a:t>
                    </a:r>
                    <a:r>
                      <a:rPr lang="ru-RU" dirty="0"/>
                      <a:t>млн.руб</a:t>
                    </a:r>
                    <a:r>
                      <a:rPr lang="ru-RU" dirty="0" smtClean="0"/>
                      <a:t>.;36,4%</a:t>
                    </a:r>
                    <a:endParaRPr lang="ru-RU" dirty="0"/>
                  </a:p>
                </c:rich>
              </c:tx>
              <c:showLegendKey val="1"/>
              <c:showVal val="1"/>
              <c:showCatName val="0"/>
              <c:showSerName val="0"/>
              <c:showPercent val="1"/>
              <c:showBubbleSize val="0"/>
              <c:separator> млн.руб.;</c:separator>
            </c:dLbl>
            <c:dLbl>
              <c:idx val="2"/>
              <c:layout>
                <c:manualLayout>
                  <c:x val="8.4027390550979048E-2"/>
                  <c:y val="-2.6845509343226728E-2"/>
                </c:manualLayout>
              </c:layout>
              <c:tx>
                <c:rich>
                  <a:bodyPr/>
                  <a:lstStyle/>
                  <a:p>
                    <a:pPr>
                      <a:defRPr sz="1400" b="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b="0" dirty="0" smtClean="0"/>
                      <a:t>20,5 </a:t>
                    </a:r>
                    <a:r>
                      <a:rPr lang="ru-RU" b="0" dirty="0"/>
                      <a:t>млн.руб</a:t>
                    </a:r>
                    <a:r>
                      <a:rPr lang="ru-RU" b="0" dirty="0" smtClean="0"/>
                      <a:t>.;3,9%</a:t>
                    </a:r>
                    <a:endParaRPr lang="ru-RU" b="0" dirty="0"/>
                  </a:p>
                </c:rich>
              </c:tx>
              <c:spPr/>
              <c:showLegendKey val="1"/>
              <c:showVal val="1"/>
              <c:showCatName val="0"/>
              <c:showSerName val="0"/>
              <c:showPercent val="1"/>
              <c:showBubbleSize val="0"/>
              <c:separator> млн.руб.;</c:separator>
            </c:dLbl>
            <c:dLbl>
              <c:idx val="3"/>
              <c:layout>
                <c:manualLayout>
                  <c:x val="0.10911682688889573"/>
                  <c:y val="-1.0907144755632859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95,5 </a:t>
                    </a:r>
                    <a:r>
                      <a:rPr lang="ru-RU" dirty="0"/>
                      <a:t>млн.руб</a:t>
                    </a:r>
                    <a:r>
                      <a:rPr lang="ru-RU" dirty="0" smtClean="0"/>
                      <a:t>.;18,%</a:t>
                    </a:r>
                    <a:endParaRPr lang="ru-RU" dirty="0"/>
                  </a:p>
                </c:rich>
              </c:tx>
              <c:showLegendKey val="1"/>
              <c:showVal val="1"/>
              <c:showCatName val="0"/>
              <c:showSerName val="0"/>
              <c:showPercent val="1"/>
              <c:showBubbleSize val="0"/>
              <c:separator> млн.руб.;</c:separator>
            </c:dLbl>
            <c:txPr>
              <a:bodyPr/>
              <a:lstStyle/>
              <a:p>
                <a:pPr>
                  <a:defRPr sz="14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1"/>
            <c:showVal val="1"/>
            <c:showCatName val="0"/>
            <c:showSerName val="0"/>
            <c:showPercent val="1"/>
            <c:showBubbleSize val="0"/>
            <c:separator> млн.руб.;</c:separator>
            <c:showLeaderLines val="0"/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Субвенции</c:v>
                </c:pt>
                <c:pt idx="2">
                  <c:v>Субсидии</c:v>
                </c:pt>
                <c:pt idx="3">
                  <c:v>Иные межбюджетные трансферты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220.6</c:v>
                </c:pt>
                <c:pt idx="1">
                  <c:v>192.5</c:v>
                </c:pt>
                <c:pt idx="2">
                  <c:v>20.5</c:v>
                </c:pt>
                <c:pt idx="3">
                  <c:v>95.5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72145970890593336"/>
          <c:y val="0.2495999399565649"/>
          <c:w val="0.26816178054925477"/>
          <c:h val="0.50918416671142386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90"/>
      <c:rAngAx val="0"/>
      <c:perspective val="50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7747800077525211"/>
          <c:y val="0.10181085132410965"/>
          <c:w val="0.80699879083814008"/>
          <c:h val="0.48085204783485663"/>
        </c:manualLayout>
      </c:layout>
      <c:bar3DChart>
        <c:barDir val="col"/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4"/>
        <c:gapDepth val="24"/>
        <c:shape val="cylinder"/>
        <c:axId val="79169024"/>
        <c:axId val="79170560"/>
        <c:axId val="72652544"/>
      </c:bar3DChart>
      <c:catAx>
        <c:axId val="791690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99" b="1" baseline="0">
                <a:solidFill>
                  <a:schemeClr val="accent5">
                    <a:lumMod val="50000"/>
                  </a:schemeClr>
                </a:solidFill>
                <a:latin typeface="+mj-lt"/>
                <a:cs typeface="Arial" panose="020B0604020202020204" pitchFamily="34" charset="0"/>
              </a:defRPr>
            </a:pPr>
            <a:endParaRPr lang="ru-RU"/>
          </a:p>
        </c:txPr>
        <c:crossAx val="79170560"/>
        <c:crosses val="autoZero"/>
        <c:auto val="0"/>
        <c:lblAlgn val="ctr"/>
        <c:lblOffset val="100"/>
        <c:noMultiLvlLbl val="0"/>
      </c:catAx>
      <c:valAx>
        <c:axId val="79170560"/>
        <c:scaling>
          <c:orientation val="minMax"/>
          <c:max val="300000000"/>
          <c:min val="0"/>
        </c:scaling>
        <c:delete val="1"/>
        <c:axPos val="l"/>
        <c:numFmt formatCode="#,##0.00" sourceLinked="1"/>
        <c:majorTickMark val="out"/>
        <c:minorTickMark val="none"/>
        <c:tickLblPos val="nextTo"/>
        <c:crossAx val="79169024"/>
        <c:crosses val="autoZero"/>
        <c:crossBetween val="between"/>
        <c:majorUnit val="50000000"/>
        <c:minorUnit val="10000000"/>
        <c:dispUnits>
          <c:builtInUnit val="millions"/>
          <c:dispUnitsLbl>
            <c:layout/>
          </c:dispUnitsLbl>
        </c:dispUnits>
      </c:valAx>
      <c:serAx>
        <c:axId val="72652544"/>
        <c:scaling>
          <c:orientation val="minMax"/>
        </c:scaling>
        <c:delete val="1"/>
        <c:axPos val="b"/>
        <c:majorTickMark val="out"/>
        <c:minorTickMark val="none"/>
        <c:tickLblPos val="nextTo"/>
        <c:crossAx val="79170560"/>
        <c:crosses val="autoZero"/>
      </c:ser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90"/>
      <c:rAngAx val="0"/>
      <c:perspective val="50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6560893446599279"/>
          <c:y val="1.9872678269828262E-2"/>
          <c:w val="0.81815430012983803"/>
          <c:h val="0.55667697463569066"/>
        </c:manualLayout>
      </c:layout>
      <c:bar3DChart>
        <c:barDir val="col"/>
        <c:grouping val="standard"/>
        <c:varyColors val="0"/>
        <c:ser>
          <c:idx val="0"/>
          <c:order val="0"/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3">
                  <a:lumMod val="50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tx2"/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7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Pt>
            <c:idx val="8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</c:spPr>
          </c:dPt>
          <c:dPt>
            <c:idx val="9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</c:spPr>
          </c:dPt>
          <c:dLbls>
            <c:dLbl>
              <c:idx val="0"/>
              <c:layout>
                <c:manualLayout>
                  <c:x val="9.5624140330369031E-3"/>
                  <c:y val="-4.5932201139275803E-3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2689779002651098E-2"/>
                  <c:y val="-1.1459149393846848E-2"/>
                </c:manualLayout>
              </c:layout>
              <c:tx>
                <c:rich>
                  <a:bodyPr/>
                  <a:lstStyle/>
                  <a:p>
                    <a:r>
                      <a:rPr lang="en-US" b="0" dirty="0"/>
                      <a:t>5,</a:t>
                    </a:r>
                    <a:r>
                      <a:rPr lang="en-US" dirty="0"/>
                      <a:t>121</a:t>
                    </a:r>
                  </a:p>
                </c:rich>
              </c:tx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7800952080192745E-2"/>
                  <c:y val="-1.6937410648289537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5458597090907264E-2"/>
                  <c:y val="-2.9523088703288142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2214766055666291E-2"/>
                  <c:y val="-1.0357583885488176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2.6381477064734687E-2"/>
                  <c:y val="-3.8577454378067831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2.3928276035576436E-2"/>
                  <c:y val="-5.2762013517281693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5781151892436056E-2"/>
                  <c:y val="-5.5116693887125812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5.4595687097804338E-3"/>
                  <c:y val="-4.3902690993276684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4.0823957488603842E-3"/>
                  <c:y val="-4.5727571740784803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numFmt formatCode="#,##0.000" sourceLinked="0"/>
            <c:spPr>
              <a:ln>
                <a:noFill/>
              </a:ln>
            </c:spPr>
            <c:txPr>
              <a:bodyPr rot="-2700000" vert="horz" anchor="b" anchorCtr="1"/>
              <a:lstStyle/>
              <a:p>
                <a:pPr>
                  <a:defRPr sz="1200" b="1"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LegendKey val="1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2 в Microsoft PowerPoint]Лист5'!$A$1:$J$1</c:f>
              <c:strCache>
                <c:ptCount val="10"/>
                <c:pt idx="0">
                  <c:v>Средства масс.информации</c:v>
                </c:pt>
                <c:pt idx="1">
                  <c:v>Нацбезопасность и правоохран. деятельность</c:v>
                </c:pt>
                <c:pt idx="2">
                  <c:v>Обслуживание муниципального долга</c:v>
                </c:pt>
                <c:pt idx="3">
                  <c:v>Социальная политика</c:v>
                </c:pt>
                <c:pt idx="4">
                  <c:v>Физкультура и спорт</c:v>
                </c:pt>
                <c:pt idx="5">
                  <c:v>ЖКХ</c:v>
                </c:pt>
                <c:pt idx="6">
                  <c:v>Культура</c:v>
                </c:pt>
                <c:pt idx="7">
                  <c:v>Общегосударственные вопросы</c:v>
                </c:pt>
                <c:pt idx="8">
                  <c:v>Нац. экономика</c:v>
                </c:pt>
                <c:pt idx="9">
                  <c:v>Образование</c:v>
                </c:pt>
              </c:strCache>
            </c:strRef>
          </c:cat>
          <c:val>
            <c:numRef>
              <c:f>'[Диаграмма 2 в Microsoft PowerPoint]Лист5'!$A$2:$J$2</c:f>
              <c:numCache>
                <c:formatCode>#,##0.00</c:formatCode>
                <c:ptCount val="10"/>
                <c:pt idx="0">
                  <c:v>1715196.09</c:v>
                </c:pt>
                <c:pt idx="1">
                  <c:v>5120585.8499999996</c:v>
                </c:pt>
                <c:pt idx="2">
                  <c:v>65500</c:v>
                </c:pt>
                <c:pt idx="3">
                  <c:v>6995497.5599999996</c:v>
                </c:pt>
                <c:pt idx="4">
                  <c:v>16373272.98</c:v>
                </c:pt>
                <c:pt idx="5">
                  <c:v>107813801</c:v>
                </c:pt>
                <c:pt idx="6">
                  <c:v>47421563.270000003</c:v>
                </c:pt>
                <c:pt idx="7">
                  <c:v>56224789.829999998</c:v>
                </c:pt>
                <c:pt idx="8">
                  <c:v>27104079.699999999</c:v>
                </c:pt>
                <c:pt idx="9">
                  <c:v>386104583.79000002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gapDepth val="14"/>
        <c:shape val="cylinder"/>
        <c:axId val="79798656"/>
        <c:axId val="79800192"/>
        <c:axId val="72653888"/>
      </c:bar3DChart>
      <c:catAx>
        <c:axId val="79798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2700">
            <a:solidFill>
              <a:srgbClr val="FFC000"/>
            </a:solidFill>
          </a:ln>
        </c:spPr>
        <c:txPr>
          <a:bodyPr/>
          <a:lstStyle/>
          <a:p>
            <a:pPr>
              <a:defRPr sz="1400" b="1" baseline="0">
                <a:solidFill>
                  <a:schemeClr val="tx2">
                    <a:lumMod val="75000"/>
                  </a:schemeClr>
                </a:solidFill>
              </a:defRPr>
            </a:pPr>
            <a:endParaRPr lang="ru-RU"/>
          </a:p>
        </c:txPr>
        <c:crossAx val="79800192"/>
        <c:crosses val="autoZero"/>
        <c:auto val="1"/>
        <c:lblAlgn val="ctr"/>
        <c:lblOffset val="100"/>
        <c:noMultiLvlLbl val="0"/>
      </c:catAx>
      <c:valAx>
        <c:axId val="79800192"/>
        <c:scaling>
          <c:orientation val="minMax"/>
          <c:max val="300000000"/>
          <c:min val="0"/>
        </c:scaling>
        <c:delete val="0"/>
        <c:axPos val="l"/>
        <c:numFmt formatCode="#,##0.00" sourceLinked="1"/>
        <c:majorTickMark val="out"/>
        <c:minorTickMark val="none"/>
        <c:tickLblPos val="low"/>
        <c:crossAx val="79798656"/>
        <c:crosses val="autoZero"/>
        <c:crossBetween val="between"/>
        <c:majorUnit val="50000000"/>
        <c:minorUnit val="10000000"/>
        <c:dispUnits>
          <c:builtInUnit val="millions"/>
          <c:dispUnitsLbl>
            <c:layout/>
          </c:dispUnitsLbl>
        </c:dispUnits>
      </c:valAx>
      <c:serAx>
        <c:axId val="72653888"/>
        <c:scaling>
          <c:orientation val="minMax"/>
        </c:scaling>
        <c:delete val="1"/>
        <c:axPos val="b"/>
        <c:majorTickMark val="out"/>
        <c:minorTickMark val="none"/>
        <c:tickLblPos val="nextTo"/>
        <c:crossAx val="79800192"/>
        <c:crosses val="autoZero"/>
      </c:ser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0718296311540739E-2"/>
          <c:y val="1.6967136097985971E-2"/>
          <c:w val="0.85346554264360075"/>
          <c:h val="0.76854558628069114"/>
        </c:manualLayout>
      </c:layout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79818112"/>
        <c:axId val="86586496"/>
        <c:axId val="0"/>
      </c:bar3DChart>
      <c:catAx>
        <c:axId val="79818112"/>
        <c:scaling>
          <c:orientation val="minMax"/>
        </c:scaling>
        <c:delete val="0"/>
        <c:axPos val="b"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1599" b="1">
                <a:solidFill>
                  <a:srgbClr val="940E7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86586496"/>
        <c:crosses val="autoZero"/>
        <c:auto val="1"/>
        <c:lblAlgn val="ctr"/>
        <c:lblOffset val="100"/>
        <c:noMultiLvlLbl val="0"/>
      </c:catAx>
      <c:valAx>
        <c:axId val="865864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981811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overlay val="0"/>
      <c:txPr>
        <a:bodyPr/>
        <a:lstStyle/>
        <a:p>
          <a:pPr>
            <a:defRPr sz="1799" b="1">
              <a:solidFill>
                <a:schemeClr val="accent1">
                  <a:lumMod val="75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2200528837241067E-2"/>
          <c:y val="3.1937890761826619E-2"/>
          <c:w val="0.85346554264360075"/>
          <c:h val="0.7685455862806911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'[Диаграмма в Microsoft PowerPoint]Лист1'!$B$1</c:f>
              <c:strCache>
                <c:ptCount val="1"/>
                <c:pt idx="0">
                  <c:v>2023 год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>
                <c:manualLayout>
                  <c:x val="1.4869790904389739E-2"/>
                  <c:y val="-2.1937842778793418E-2"/>
                </c:manualLayout>
              </c:layout>
              <c:tx>
                <c:rich>
                  <a:bodyPr/>
                  <a:lstStyle/>
                  <a:p>
                    <a:r>
                      <a:rPr lang="ru-RU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</a:rPr>
                      <a:t>386</a:t>
                    </a:r>
                    <a:r>
                      <a:rPr lang="en-US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</a:rPr>
                      <a:t>,</a:t>
                    </a:r>
                    <a:r>
                      <a:rPr lang="ru-RU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</a:rPr>
                      <a:t>1</a:t>
                    </a:r>
                    <a:endParaRPr lang="en-US" sz="1400" b="1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4349442379182153E-3"/>
                  <c:y val="-2.92504570383912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8.6741016109045856E-3"/>
                  <c:y val="-1.95003046922608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9132589838909543E-3"/>
                  <c:y val="-2.19378427787934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tx2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PowerPoint]Лист1'!$A$2:$A$5</c:f>
              <c:strCache>
                <c:ptCount val="4"/>
                <c:pt idx="0">
                  <c:v>Образование</c:v>
                </c:pt>
                <c:pt idx="1">
                  <c:v>Социальная политика</c:v>
                </c:pt>
                <c:pt idx="2">
                  <c:v>Культура</c:v>
                </c:pt>
                <c:pt idx="3">
                  <c:v>Физическая культура и спорт</c:v>
                </c:pt>
              </c:strCache>
            </c:strRef>
          </c:cat>
          <c:val>
            <c:numRef>
              <c:f>'[Диаграмма в Microsoft PowerPoint]Лист1'!$B$2:$B$5</c:f>
              <c:numCache>
                <c:formatCode>0.0</c:formatCode>
                <c:ptCount val="4"/>
                <c:pt idx="0" formatCode="General">
                  <c:v>386.1</c:v>
                </c:pt>
                <c:pt idx="1">
                  <c:v>7</c:v>
                </c:pt>
                <c:pt idx="2" formatCode="General">
                  <c:v>47.4</c:v>
                </c:pt>
                <c:pt idx="3" formatCode="General">
                  <c:v>16.399999999999999</c:v>
                </c:pt>
              </c:numCache>
            </c:numRef>
          </c:val>
        </c:ser>
        <c:ser>
          <c:idx val="1"/>
          <c:order val="1"/>
          <c:tx>
            <c:strRef>
              <c:f>'[Диаграмма в Microsoft PowerPoint]Лист1'!$C$1</c:f>
              <c:strCache>
                <c:ptCount val="1"/>
                <c:pt idx="0">
                  <c:v>2024 год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2.8464843670345869E-2"/>
                  <c:y val="-4.60571916427866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630731102850062E-2"/>
                  <c:y val="-2.92504570383912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630731102850062E-2"/>
                  <c:y val="-1.95003046922608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9132589838909543E-3"/>
                  <c:y val="-2.19378427787934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tx2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PowerPoint]Лист1'!$A$2:$A$5</c:f>
              <c:strCache>
                <c:ptCount val="4"/>
                <c:pt idx="0">
                  <c:v>Образование</c:v>
                </c:pt>
                <c:pt idx="1">
                  <c:v>Социальная политика</c:v>
                </c:pt>
                <c:pt idx="2">
                  <c:v>Культура</c:v>
                </c:pt>
                <c:pt idx="3">
                  <c:v>Физическая культура и спорт</c:v>
                </c:pt>
              </c:strCache>
            </c:strRef>
          </c:cat>
          <c:val>
            <c:numRef>
              <c:f>'[Диаграмма в Microsoft PowerPoint]Лист1'!$C$2:$C$5</c:f>
              <c:numCache>
                <c:formatCode>0.0</c:formatCode>
                <c:ptCount val="4"/>
                <c:pt idx="0">
                  <c:v>337.5</c:v>
                </c:pt>
                <c:pt idx="1">
                  <c:v>6.4</c:v>
                </c:pt>
                <c:pt idx="2">
                  <c:v>33.4</c:v>
                </c:pt>
                <c:pt idx="3">
                  <c:v>11.6</c:v>
                </c:pt>
              </c:numCache>
            </c:numRef>
          </c:val>
        </c:ser>
        <c:ser>
          <c:idx val="2"/>
          <c:order val="2"/>
          <c:tx>
            <c:strRef>
              <c:f>'[Диаграмма в Microsoft PowerPoint]Лист1'!$D$1</c:f>
              <c:strCache>
                <c:ptCount val="1"/>
                <c:pt idx="0">
                  <c:v>2025 год</c:v>
                </c:pt>
              </c:strCache>
            </c:strRef>
          </c:tx>
          <c:spPr>
            <a:solidFill>
              <a:srgbClr val="9276E0"/>
            </a:solidFill>
          </c:spPr>
          <c:invertIfNegative val="0"/>
          <c:dLbls>
            <c:dLbl>
              <c:idx val="0"/>
              <c:layout>
                <c:manualLayout>
                  <c:x val="2.8500383068098729E-2"/>
                  <c:y val="-1.03183677639704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1152416356877278E-2"/>
                  <c:y val="-2.92504570383912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1065675340768277E-2"/>
                  <c:y val="-1.9500496624393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4869888475836431E-2"/>
                  <c:y val="-2.19378427787934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tx2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PowerPoint]Лист1'!$A$2:$A$5</c:f>
              <c:strCache>
                <c:ptCount val="4"/>
                <c:pt idx="0">
                  <c:v>Образование</c:v>
                </c:pt>
                <c:pt idx="1">
                  <c:v>Социальная политика</c:v>
                </c:pt>
                <c:pt idx="2">
                  <c:v>Культура</c:v>
                </c:pt>
                <c:pt idx="3">
                  <c:v>Физическая культура и спорт</c:v>
                </c:pt>
              </c:strCache>
            </c:strRef>
          </c:cat>
          <c:val>
            <c:numRef>
              <c:f>'[Диаграмма в Microsoft PowerPoint]Лист1'!$D$2:$D$5</c:f>
              <c:numCache>
                <c:formatCode>0.0</c:formatCode>
                <c:ptCount val="4"/>
                <c:pt idx="0">
                  <c:v>336.1</c:v>
                </c:pt>
                <c:pt idx="1">
                  <c:v>6.1</c:v>
                </c:pt>
                <c:pt idx="2">
                  <c:v>33.4</c:v>
                </c:pt>
                <c:pt idx="3">
                  <c:v>11.3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6675456"/>
        <c:axId val="86676992"/>
        <c:axId val="0"/>
      </c:bar3DChart>
      <c:catAx>
        <c:axId val="86675456"/>
        <c:scaling>
          <c:orientation val="minMax"/>
        </c:scaling>
        <c:delete val="0"/>
        <c:axPos val="b"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1800" b="1" i="1">
                <a:solidFill>
                  <a:schemeClr val="accent1">
                    <a:lumMod val="75000"/>
                  </a:schemeClr>
                </a:solidFill>
              </a:defRPr>
            </a:pPr>
            <a:endParaRPr lang="ru-RU"/>
          </a:p>
        </c:txPr>
        <c:crossAx val="86676992"/>
        <c:crosses val="autoZero"/>
        <c:auto val="1"/>
        <c:lblAlgn val="ctr"/>
        <c:lblOffset val="100"/>
        <c:noMultiLvlLbl val="0"/>
      </c:catAx>
      <c:valAx>
        <c:axId val="866769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667545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8728552993029034"/>
          <c:y val="0.35091303928066908"/>
          <c:w val="0.1049471424285061"/>
          <c:h val="0.17996067214099151"/>
        </c:manualLayout>
      </c:layout>
      <c:overlay val="0"/>
      <c:txPr>
        <a:bodyPr/>
        <a:lstStyle/>
        <a:p>
          <a:pPr>
            <a:defRPr sz="1340" b="1" baseline="0">
              <a:solidFill>
                <a:schemeClr val="accent1">
                  <a:lumMod val="75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2201541098608091E-3"/>
          <c:y val="0"/>
          <c:w val="0.91615792689701148"/>
          <c:h val="1"/>
        </c:manualLayout>
      </c:layout>
      <c:bubbleChart>
        <c:varyColors val="0"/>
        <c:ser>
          <c:idx val="3"/>
          <c:order val="0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Лист1!$B$10</c:f>
              <c:numCache>
                <c:formatCode>General</c:formatCode>
                <c:ptCount val="1"/>
                <c:pt idx="0">
                  <c:v>35</c:v>
                </c:pt>
              </c:numCache>
            </c:numRef>
          </c:yVal>
          <c:bubbleSize>
            <c:numRef>
              <c:f>Лист1!$B$11</c:f>
              <c:numCache>
                <c:formatCode>General</c:formatCode>
                <c:ptCount val="1"/>
                <c:pt idx="0">
                  <c:v>40</c:v>
                </c:pt>
              </c:numCache>
            </c:numRef>
          </c:bubbleSize>
          <c:bubble3D val="0"/>
        </c:ser>
        <c:ser>
          <c:idx val="4"/>
          <c:order val="1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Лист1!$B$12</c:f>
              <c:numCache>
                <c:formatCode>General</c:formatCode>
                <c:ptCount val="1"/>
                <c:pt idx="0">
                  <c:v>45</c:v>
                </c:pt>
              </c:numCache>
            </c:numRef>
          </c:yVal>
          <c:bubbleSize>
            <c:numRef>
              <c:f>Лист1!$B$13</c:f>
              <c:numCache>
                <c:formatCode>General</c:formatCode>
                <c:ptCount val="1"/>
                <c:pt idx="0">
                  <c:v>50</c:v>
                </c:pt>
              </c:numCache>
            </c:numRef>
          </c:bubbleSize>
          <c:bubble3D val="0"/>
        </c:ser>
        <c:ser>
          <c:idx val="5"/>
          <c:order val="2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Лист1!$B$14</c:f>
              <c:numCache>
                <c:formatCode>General</c:formatCode>
                <c:ptCount val="1"/>
                <c:pt idx="0">
                  <c:v>55</c:v>
                </c:pt>
              </c:numCache>
            </c:numRef>
          </c:yVal>
          <c:bubbleSize>
            <c:numRef>
              <c:f>Лист1!$B$15</c:f>
              <c:numCache>
                <c:formatCode>General</c:formatCode>
                <c:ptCount val="1"/>
                <c:pt idx="0">
                  <c:v>60</c:v>
                </c:pt>
              </c:numCache>
            </c:numRef>
          </c:bubbleSize>
          <c:bubble3D val="0"/>
        </c:ser>
        <c:ser>
          <c:idx val="6"/>
          <c:order val="3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Лист1!$B$16</c:f>
              <c:numCache>
                <c:formatCode>General</c:formatCode>
                <c:ptCount val="1"/>
                <c:pt idx="0">
                  <c:v>65</c:v>
                </c:pt>
              </c:numCache>
            </c:numRef>
          </c:yVal>
          <c:bubbleSize>
            <c:numRef>
              <c:f>Лист1!$B$17</c:f>
              <c:numCache>
                <c:formatCode>General</c:formatCode>
                <c:ptCount val="1"/>
                <c:pt idx="0">
                  <c:v>70</c:v>
                </c:pt>
              </c:numCache>
            </c:numRef>
          </c:bubbleSize>
          <c:bubble3D val="0"/>
        </c:ser>
        <c:ser>
          <c:idx val="7"/>
          <c:order val="4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Лист1!$B$18</c:f>
              <c:numCache>
                <c:formatCode>General</c:formatCode>
                <c:ptCount val="1"/>
                <c:pt idx="0">
                  <c:v>75</c:v>
                </c:pt>
              </c:numCache>
            </c:numRef>
          </c:yVal>
          <c:bubbleSize>
            <c:numRef>
              <c:f>Лист1!$B$19</c:f>
              <c:numCache>
                <c:formatCode>General</c:formatCode>
                <c:ptCount val="1"/>
                <c:pt idx="0">
                  <c:v>80</c:v>
                </c:pt>
              </c:numCache>
            </c:numRef>
          </c:bubbleSize>
          <c:bubble3D val="0"/>
        </c:ser>
        <c:ser>
          <c:idx val="8"/>
          <c:order val="5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Лист1!$B$20</c:f>
              <c:numCache>
                <c:formatCode>General</c:formatCode>
                <c:ptCount val="1"/>
                <c:pt idx="0">
                  <c:v>85</c:v>
                </c:pt>
              </c:numCache>
            </c:numRef>
          </c:yVal>
          <c:bubbleSize>
            <c:numRef>
              <c:f>Лист1!$B$21</c:f>
              <c:numCache>
                <c:formatCode>General</c:formatCode>
                <c:ptCount val="1"/>
                <c:pt idx="0">
                  <c:v>90</c:v>
                </c:pt>
              </c:numCache>
            </c:numRef>
          </c:bubbleSize>
          <c:bubble3D val="0"/>
        </c:ser>
        <c:ser>
          <c:idx val="9"/>
          <c:order val="6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Лист1!$B$22</c:f>
              <c:numCache>
                <c:formatCode>General</c:formatCode>
                <c:ptCount val="1"/>
                <c:pt idx="0">
                  <c:v>95</c:v>
                </c:pt>
              </c:numCache>
            </c:numRef>
          </c:yVal>
          <c:bubbleSize>
            <c:numRef>
              <c:f>Лист1!$B$23</c:f>
              <c:numCache>
                <c:formatCode>General</c:formatCode>
                <c:ptCount val="1"/>
                <c:pt idx="0">
                  <c:v>100</c:v>
                </c:pt>
              </c:numCache>
            </c:numRef>
          </c:bubbleSize>
          <c:bubble3D val="0"/>
        </c:ser>
        <c:ser>
          <c:idx val="10"/>
          <c:order val="7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Лист1!$B$24</c:f>
              <c:numCache>
                <c:formatCode>General</c:formatCode>
                <c:ptCount val="1"/>
                <c:pt idx="0">
                  <c:v>105</c:v>
                </c:pt>
              </c:numCache>
            </c:numRef>
          </c:yVal>
          <c:bubbleSize>
            <c:numRef>
              <c:f>Лист1!$B$25</c:f>
              <c:numCache>
                <c:formatCode>General</c:formatCode>
                <c:ptCount val="1"/>
                <c:pt idx="0">
                  <c:v>110</c:v>
                </c:pt>
              </c:numCache>
            </c:numRef>
          </c:bubbleSize>
          <c:bubble3D val="0"/>
        </c:ser>
        <c:ser>
          <c:idx val="11"/>
          <c:order val="8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Лист1!$B$26</c:f>
              <c:numCache>
                <c:formatCode>General</c:formatCode>
                <c:ptCount val="1"/>
                <c:pt idx="0">
                  <c:v>115</c:v>
                </c:pt>
              </c:numCache>
            </c:numRef>
          </c:yVal>
          <c:bubbleSize>
            <c:numRef>
              <c:f>Лист1!$B$27</c:f>
              <c:numCache>
                <c:formatCode>General</c:formatCode>
                <c:ptCount val="1"/>
                <c:pt idx="0">
                  <c:v>120</c:v>
                </c:pt>
              </c:numCache>
            </c:numRef>
          </c:bubbleSize>
          <c:bubble3D val="0"/>
        </c:ser>
        <c:ser>
          <c:idx val="12"/>
          <c:order val="9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Лист1!$B$28</c:f>
              <c:numCache>
                <c:formatCode>General</c:formatCode>
                <c:ptCount val="1"/>
                <c:pt idx="0">
                  <c:v>125</c:v>
                </c:pt>
              </c:numCache>
            </c:numRef>
          </c:yVal>
          <c:bubbleSize>
            <c:numRef>
              <c:f>Лист1!$B$29</c:f>
              <c:numCache>
                <c:formatCode>General</c:formatCode>
                <c:ptCount val="1"/>
                <c:pt idx="0">
                  <c:v>130</c:v>
                </c:pt>
              </c:numCache>
            </c:numRef>
          </c:bubbleSize>
          <c:bubble3D val="0"/>
        </c:ser>
        <c:ser>
          <c:idx val="13"/>
          <c:order val="10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Лист1!$B$30</c:f>
              <c:numCache>
                <c:formatCode>General</c:formatCode>
                <c:ptCount val="1"/>
                <c:pt idx="0">
                  <c:v>135</c:v>
                </c:pt>
              </c:numCache>
            </c:numRef>
          </c:yVal>
          <c:bubbleSize>
            <c:numRef>
              <c:f>Лист1!$B$31</c:f>
              <c:numCache>
                <c:formatCode>General</c:formatCode>
                <c:ptCount val="1"/>
                <c:pt idx="0">
                  <c:v>140</c:v>
                </c:pt>
              </c:numCache>
            </c:numRef>
          </c:bubbleSize>
          <c:bubble3D val="0"/>
        </c:ser>
        <c:ser>
          <c:idx val="14"/>
          <c:order val="11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Лист1!$B$32</c:f>
              <c:numCache>
                <c:formatCode>General</c:formatCode>
                <c:ptCount val="1"/>
                <c:pt idx="0">
                  <c:v>145</c:v>
                </c:pt>
              </c:numCache>
            </c:numRef>
          </c:yVal>
          <c:bubbleSize>
            <c:numRef>
              <c:f>Лист1!$B$33</c:f>
              <c:numCache>
                <c:formatCode>General</c:formatCode>
                <c:ptCount val="1"/>
                <c:pt idx="0">
                  <c:v>150</c:v>
                </c:pt>
              </c:numCache>
            </c:numRef>
          </c:bubbleSize>
          <c:bubble3D val="0"/>
        </c:ser>
        <c:ser>
          <c:idx val="15"/>
          <c:order val="12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Лист1!$B$34</c:f>
              <c:numCache>
                <c:formatCode>General</c:formatCode>
                <c:ptCount val="1"/>
                <c:pt idx="0">
                  <c:v>155</c:v>
                </c:pt>
              </c:numCache>
            </c:numRef>
          </c:yVal>
          <c:bubbleSize>
            <c:numRef>
              <c:f>Лист1!$B$35</c:f>
              <c:numCache>
                <c:formatCode>General</c:formatCode>
                <c:ptCount val="1"/>
                <c:pt idx="0">
                  <c:v>160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30"/>
        <c:showNegBubbles val="0"/>
        <c:sizeRepresents val="w"/>
        <c:axId val="87024000"/>
        <c:axId val="87025536"/>
      </c:bubbleChart>
      <c:valAx>
        <c:axId val="87024000"/>
        <c:scaling>
          <c:orientation val="minMax"/>
          <c:max val="1.1000000000000001"/>
          <c:min val="0.9"/>
        </c:scaling>
        <c:delete val="1"/>
        <c:axPos val="b"/>
        <c:numFmt formatCode="General" sourceLinked="1"/>
        <c:majorTickMark val="out"/>
        <c:minorTickMark val="none"/>
        <c:tickLblPos val="nextTo"/>
        <c:crossAx val="87025536"/>
        <c:crosses val="autoZero"/>
        <c:crossBetween val="midCat"/>
      </c:valAx>
      <c:valAx>
        <c:axId val="87025536"/>
        <c:scaling>
          <c:orientation val="minMax"/>
          <c:max val="170"/>
          <c:min val="0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87024000"/>
        <c:crossesAt val="0.9"/>
        <c:crossBetween val="midCat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3924268461896736E-5"/>
          <c:y val="3.3639444102170464E-2"/>
          <c:w val="0.64056313482899063"/>
          <c:h val="0.96158154144489005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  <c:userShapes r:id="rId3"/>
</c:chartSpace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1.jp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0.16194</cdr:x>
      <cdr:y>0.00788</cdr:y>
    </cdr:from>
    <cdr:to>
      <cdr:x>0.81465</cdr:x>
      <cdr:y>0.1046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99539" y="45720"/>
          <a:ext cx="5640945" cy="5613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>
            <a:lnSpc>
              <a:spcPts val="1700"/>
            </a:lnSpc>
          </a:pP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Структура расходов бюджета по отраслевой принадлежности на 2023 год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0.61532</cdr:x>
      <cdr:y>0.0509</cdr:y>
    </cdr:from>
    <cdr:to>
      <cdr:x>0.87321</cdr:x>
      <cdr:y>0.31426</cdr:y>
    </cdr:to>
    <cdr:pic>
      <cdr:nvPicPr>
        <cdr:cNvPr id="6" name="Рисунок 5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4962526" y="267542"/>
          <a:ext cx="2079822" cy="1384401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0.01174</cdr:x>
      <cdr:y>0.07856</cdr:y>
    </cdr:from>
    <cdr:to>
      <cdr:x>0.60629</cdr:x>
      <cdr:y>0.28362</cdr:y>
    </cdr:to>
    <cdr:sp macro="" textlink="">
      <cdr:nvSpPr>
        <cdr:cNvPr id="2" name="Rectangle 156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94682" y="412957"/>
          <a:ext cx="4795016" cy="1077915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2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  <a:latin typeface="+mn-lt"/>
            </a:rPr>
            <a:t>Подпрограмма «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Ремонт автомобильных дорог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общего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пользования местного 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значения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,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придомовых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территорий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многоквартирных домов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и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проездов к 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придомовым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территориям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многоквартирных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домов» </a:t>
          </a:r>
          <a:endParaRPr lang="ru-RU" sz="1400" b="1" dirty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</cdr:txBody>
    </cdr:sp>
  </cdr:relSizeAnchor>
  <cdr:relSizeAnchor xmlns:cdr="http://schemas.openxmlformats.org/drawingml/2006/chartDrawing">
    <cdr:from>
      <cdr:x>0.17209</cdr:x>
      <cdr:y>0.44555</cdr:y>
    </cdr:from>
    <cdr:to>
      <cdr:x>0.33291</cdr:x>
      <cdr:y>0.55518</cdr:y>
    </cdr:to>
    <cdr:sp macro="" textlink="">
      <cdr:nvSpPr>
        <cdr:cNvPr id="3" name="Rectangle 17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387890" y="2342084"/>
          <a:ext cx="1296997" cy="576280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  <a:latin typeface="+mn-lt"/>
            </a:rPr>
            <a:t>4 728 520,00</a:t>
          </a:r>
        </a:p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  <a:latin typeface="+mn-lt"/>
            </a:rPr>
            <a:t>рублей </a:t>
          </a:r>
          <a:endParaRPr lang="ru-RU" sz="1400" b="1" dirty="0">
            <a:ln>
              <a:solidFill>
                <a:srgbClr val="9276E0"/>
              </a:solidFill>
            </a:ln>
            <a:solidFill>
              <a:srgbClr val="000000"/>
            </a:solidFill>
            <a:latin typeface="+mn-lt"/>
          </a:endParaRPr>
        </a:p>
      </cdr:txBody>
    </cdr:sp>
  </cdr:relSizeAnchor>
  <cdr:relSizeAnchor xmlns:cdr="http://schemas.openxmlformats.org/drawingml/2006/chartDrawing">
    <cdr:from>
      <cdr:x>0.4288</cdr:x>
      <cdr:y>0.31956</cdr:y>
    </cdr:from>
    <cdr:to>
      <cdr:x>0.99013</cdr:x>
      <cdr:y>0.58768</cdr:y>
    </cdr:to>
    <cdr:sp macro="" textlink="">
      <cdr:nvSpPr>
        <cdr:cNvPr id="4" name="Rectangle 156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458227" y="1679794"/>
          <a:ext cx="4527096" cy="1409395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just" eaLnBrk="0" hangingPunct="0"/>
          <a:r>
            <a:rPr lang="ru-RU" sz="1200" dirty="0" smtClean="0"/>
            <a:t>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atin typeface="+mn-lt"/>
            </a:rPr>
            <a:t>Подпрограмма «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Содержание автомобильных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дорог </a:t>
          </a: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общего пользования местного значения,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придомовых </a:t>
          </a: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территорий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многоквартирных домов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и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проездов к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придомовым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территориям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многоквартирных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домов, а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так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же мостов и иных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транспортных инженерных</a:t>
          </a: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сооружений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» </a:t>
          </a:r>
          <a:endParaRPr lang="ru-RU" sz="1400" b="1" dirty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</cdr:txBody>
    </cdr:sp>
  </cdr:relSizeAnchor>
  <cdr:relSizeAnchor xmlns:cdr="http://schemas.openxmlformats.org/drawingml/2006/chartDrawing">
    <cdr:from>
      <cdr:x>0.67932</cdr:x>
      <cdr:y>0.58904</cdr:y>
    </cdr:from>
    <cdr:to>
      <cdr:x>0.73942</cdr:x>
      <cdr:y>0.71691</cdr:y>
    </cdr:to>
    <cdr:sp macro="" textlink="">
      <cdr:nvSpPr>
        <cdr:cNvPr id="5" name="Стрелка вниз 4"/>
        <cdr:cNvSpPr/>
      </cdr:nvSpPr>
      <cdr:spPr>
        <a:xfrm xmlns:a="http://schemas.openxmlformats.org/drawingml/2006/main">
          <a:off x="5478656" y="3096338"/>
          <a:ext cx="484700" cy="672160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 dirty="0"/>
        </a:p>
      </cdr:txBody>
    </cdr:sp>
  </cdr:relSizeAnchor>
  <cdr:relSizeAnchor xmlns:cdr="http://schemas.openxmlformats.org/drawingml/2006/chartDrawing">
    <cdr:from>
      <cdr:x>0.61776</cdr:x>
      <cdr:y>0.71878</cdr:y>
    </cdr:from>
    <cdr:to>
      <cdr:x>0.80995</cdr:x>
      <cdr:y>0.8284</cdr:y>
    </cdr:to>
    <cdr:sp macro="" textlink="">
      <cdr:nvSpPr>
        <cdr:cNvPr id="7" name="Rectangle 17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982174" y="3778327"/>
          <a:ext cx="1549992" cy="576227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</a:rPr>
            <a:t>21 220 000,00</a:t>
          </a:r>
        </a:p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</a:rPr>
            <a:t>рублей</a:t>
          </a:r>
          <a:endParaRPr lang="ru-RU" sz="1400" b="1" dirty="0">
            <a:ln>
              <a:solidFill>
                <a:srgbClr val="9276E0"/>
              </a:solidFill>
            </a:ln>
            <a:solidFill>
              <a:srgbClr val="000000"/>
            </a:solidFill>
          </a:endParaRPr>
        </a:p>
      </cdr:txBody>
    </cdr:sp>
  </cdr:relSizeAnchor>
  <cdr:relSizeAnchor xmlns:cdr="http://schemas.openxmlformats.org/drawingml/2006/chartDrawing">
    <cdr:from>
      <cdr:x>0.03343</cdr:x>
      <cdr:y>0.60274</cdr:y>
    </cdr:from>
    <cdr:to>
      <cdr:x>0.53166</cdr:x>
      <cdr:y>0.79452</cdr:y>
    </cdr:to>
    <cdr:sp macro="" textlink="">
      <cdr:nvSpPr>
        <cdr:cNvPr id="9" name="Rectangle 156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69635" y="3168352"/>
          <a:ext cx="4018140" cy="1008112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200" dirty="0" smtClean="0"/>
            <a:t> 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atin typeface="+mn-lt"/>
            </a:rPr>
            <a:t>Подпрограмма </a:t>
          </a: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atin typeface="+mn-lt"/>
            </a:rPr>
            <a:t>«Организация и повышение безопасности </a:t>
          </a: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atin typeface="+mn-lt"/>
            </a:rPr>
            <a:t>дорожного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</a:rPr>
            <a:t>д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atin typeface="+mn-lt"/>
            </a:rPr>
            <a:t>вижения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</a:rPr>
            <a:t>» </a:t>
          </a:r>
          <a:endParaRPr lang="ru-RU" sz="1400" b="1" dirty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a:endParaRPr>
        </a:p>
      </cdr:txBody>
    </cdr:sp>
  </cdr:relSizeAnchor>
  <cdr:relSizeAnchor xmlns:cdr="http://schemas.openxmlformats.org/drawingml/2006/chartDrawing">
    <cdr:from>
      <cdr:x>0.22245</cdr:x>
      <cdr:y>0.79452</cdr:y>
    </cdr:from>
    <cdr:to>
      <cdr:x>0.28255</cdr:x>
      <cdr:y>0.87671</cdr:y>
    </cdr:to>
    <cdr:sp macro="" textlink="">
      <cdr:nvSpPr>
        <cdr:cNvPr id="10" name="Стрелка вниз 9"/>
        <cdr:cNvSpPr/>
      </cdr:nvSpPr>
      <cdr:spPr>
        <a:xfrm xmlns:a="http://schemas.openxmlformats.org/drawingml/2006/main">
          <a:off x="1794073" y="4176464"/>
          <a:ext cx="484632" cy="432048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 dirty="0"/>
        </a:p>
      </cdr:txBody>
    </cdr:sp>
  </cdr:relSizeAnchor>
  <cdr:relSizeAnchor xmlns:cdr="http://schemas.openxmlformats.org/drawingml/2006/chartDrawing">
    <cdr:from>
      <cdr:x>0.15641</cdr:x>
      <cdr:y>0.87671</cdr:y>
    </cdr:from>
    <cdr:to>
      <cdr:x>0.34859</cdr:x>
      <cdr:y>0.98634</cdr:y>
    </cdr:to>
    <cdr:sp macro="" textlink="">
      <cdr:nvSpPr>
        <cdr:cNvPr id="11" name="Rectangle 17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261430" y="4608500"/>
          <a:ext cx="1549912" cy="576279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</a:rPr>
            <a:t>840 000 рублей</a:t>
          </a:r>
          <a:endParaRPr lang="ru-RU" sz="1400" b="1" dirty="0">
            <a:ln>
              <a:solidFill>
                <a:srgbClr val="9276E0"/>
              </a:solidFill>
            </a:ln>
            <a:solidFill>
              <a:srgbClr val="0000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5C67F2A7-A779-49CF-A875-62482D9949FC}" type="datetimeFigureOut">
              <a:rPr lang="ru-RU"/>
              <a:pPr>
                <a:defRPr/>
              </a:pPr>
              <a:t>19.12.2022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7218"/>
            <a:ext cx="5438775" cy="446635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7CD90510-46E4-4A85-B6F0-D796776415A7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22437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D90510-46E4-4A85-B6F0-D796776415A7}" type="slidenum">
              <a:rPr lang="ru-RU" altLang="ru-RU" smtClean="0"/>
              <a:pPr>
                <a:defRPr/>
              </a:pPr>
              <a:t>13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681983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fld id="{284B7314-F6F6-44F4-AED3-FB025A88957B}" type="slidenum">
              <a:rPr lang="ru-RU" smtClean="0">
                <a:solidFill>
                  <a:prstClr val="black"/>
                </a:solidFill>
              </a:rPr>
              <a:pPr eaLnBrk="1" hangingPunct="1">
                <a:defRPr/>
              </a:pPr>
              <a:t>29</a:t>
            </a:fld>
            <a:endParaRPr lang="ru-RU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763F73-C045-4218-8FC3-2DDEED31D7C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DCBA54-3847-4DFD-B541-3A89CB53ED39}" type="datetime1">
              <a:rPr lang="en-US"/>
              <a:pPr>
                <a:defRPr/>
              </a:pPr>
              <a:t>12/19/2022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7537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71EE9-0AA5-4E99-A8E3-484B78A316F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C0B652-0430-4FBB-BEB3-0030FC641CAC}" type="datetime1">
              <a:rPr lang="en-US"/>
              <a:pPr>
                <a:defRPr/>
              </a:pPr>
              <a:t>12/19/2022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2394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60719-5ADA-4109-ACDA-35D07A75FBF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C15C9-27D6-4DD8-B02E-43B6BA4D0FD2}" type="datetime1">
              <a:rPr lang="en-US"/>
              <a:pPr>
                <a:defRPr/>
              </a:pPr>
              <a:t>12/19/2022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894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fld id="{16FC29B4-871E-48B4-AFD2-5AC640D22AD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02216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fld id="{09412C06-6B2D-42D6-8236-CB7F840357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4184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45EA9C-7639-4B45-B201-2683313B845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D9F976-880A-475C-A91A-AB369D8A3477}" type="datetime1">
              <a:rPr lang="en-US"/>
              <a:pPr>
                <a:defRPr/>
              </a:pPr>
              <a:t>12/19/2022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2001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1F9384-07CF-4B86-8767-2F99445C86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DA07BF-4600-467F-BBB5-CEAC60230A32}" type="datetime1">
              <a:rPr lang="en-US"/>
              <a:pPr>
                <a:defRPr/>
              </a:pPr>
              <a:t>12/19/2022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8215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02E342-E339-4D68-AB3D-13D59BCEF5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99B446-DFFD-4FBD-A926-59208A8123D0}" type="datetime1">
              <a:rPr lang="en-US"/>
              <a:pPr>
                <a:defRPr/>
              </a:pPr>
              <a:t>12/19/2022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6450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7E1B4-371B-4DA4-A96A-247632CE6F6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016037-5A92-4CCF-82A4-876A43A0EB2B}" type="datetime1">
              <a:rPr lang="en-US"/>
              <a:pPr>
                <a:defRPr/>
              </a:pPr>
              <a:t>12/19/2022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1914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C5E358-2D77-4DAC-AF20-23896C8B58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C4C75E-9F03-42C6-B748-D96D77CA0677}" type="datetime1">
              <a:rPr lang="en-US"/>
              <a:pPr>
                <a:defRPr/>
              </a:pPr>
              <a:t>12/19/2022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3187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EDF2CA-2F9E-403D-AFAD-AF4336677F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9A999-F483-46F4-9B33-B3266D3F3852}" type="datetime1">
              <a:rPr lang="en-US"/>
              <a:pPr>
                <a:defRPr/>
              </a:pPr>
              <a:t>12/19/2022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2736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66C875-58D3-4B12-95CF-BEC37D81C34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B20B3-81AD-41FA-80B5-C2FEA0B69524}" type="datetime1">
              <a:rPr lang="en-US"/>
              <a:pPr>
                <a:defRPr/>
              </a:pPr>
              <a:t>12/19/2022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1775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00B596-6AB7-47CF-B3B4-6AAFA25C462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95B357-68BD-4836-9EBC-09CD9CA1C4BD}" type="datetime1">
              <a:rPr lang="en-US"/>
              <a:pPr>
                <a:defRPr/>
              </a:pPr>
              <a:t>12/19/2022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0261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 Black" pitchFamily="34" charset="0"/>
                <a:cs typeface="+mn-cs"/>
              </a:defRPr>
            </a:lvl1pPr>
          </a:lstStyle>
          <a:p>
            <a:pPr>
              <a:defRPr/>
            </a:pPr>
            <a:fld id="{7ABBF0D6-30CA-43B3-B62F-FF7C7E01B92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032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z="2400" b="0" dirty="0" smtClean="0">
                <a:solidFill>
                  <a:schemeClr val="tx1"/>
                </a:solidFill>
              </a:endParaRPr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2400" b="0" dirty="0" smtClean="0">
                <a:solidFill>
                  <a:schemeClr val="tx1"/>
                </a:solidFill>
              </a:endParaRPr>
            </a:p>
          </p:txBody>
        </p:sp>
        <p:sp>
          <p:nvSpPr>
            <p:cNvPr id="1034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hlink"/>
                </a:solidFill>
                <a:latin typeface="Arial" pitchFamily="34" charset="0"/>
              </a:endParaRPr>
            </a:p>
          </p:txBody>
        </p:sp>
        <p:sp>
          <p:nvSpPr>
            <p:cNvPr id="1035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hlink"/>
                </a:solidFill>
                <a:latin typeface="Arial" pitchFamily="34" charset="0"/>
              </a:endParaRPr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accent2"/>
                </a:solidFill>
                <a:latin typeface="Arial" pitchFamily="34" charset="0"/>
              </a:endParaRPr>
            </a:p>
          </p:txBody>
        </p:sp>
        <p:sp>
          <p:nvSpPr>
            <p:cNvPr id="1037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hlink"/>
                </a:solidFill>
                <a:latin typeface="Arial" pitchFamily="34" charset="0"/>
              </a:endParaRPr>
            </a:p>
          </p:txBody>
        </p:sp>
        <p:sp>
          <p:nvSpPr>
            <p:cNvPr id="1038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2400" b="0" dirty="0" smtClean="0">
                <a:solidFill>
                  <a:schemeClr val="tx1"/>
                </a:solidFill>
              </a:endParaRPr>
            </a:p>
          </p:txBody>
        </p:sp>
        <p:sp>
          <p:nvSpPr>
            <p:cNvPr id="1039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accent2"/>
                </a:solidFill>
                <a:latin typeface="Arial" pitchFamily="34" charset="0"/>
              </a:endParaRPr>
            </a:p>
          </p:txBody>
        </p:sp>
        <p:sp>
          <p:nvSpPr>
            <p:cNvPr id="1040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accent2"/>
                </a:solidFill>
                <a:latin typeface="Arial" pitchFamily="34" charset="0"/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8331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267522C-9A5F-4D1C-A2AF-8D32D4FDD594}" type="datetime1">
              <a:rPr lang="en-US"/>
              <a:pPr>
                <a:defRPr/>
              </a:pPr>
              <a:t>12/19/2022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hyperlink" Target="http://images.yandex.ru/yandsearch?fp=0&amp;img_url=http://img.nr2.ru/pict/arts1/32/51/325189.jpg&amp;iorient=&amp;ih=&amp;icolor=&amp;site=&amp;text=%D0%BA%D0%B0%D1%80%D1%82%D0%B8%D0%BD%D0%BA%D0%B8%20%D0%B4%D0%BE%D1%88%D0%BA%D0%BE%D0%BB%D1%8C%D0%BD%D0%BE%D0%B5%20%D0%BE%D0%B1%D1%80%D0%B0%D0%B7%D0%BE%D0%B2%D0%B0%D0%BD%D0%B8%D0%B5%20%D0%B2%D1%8B%D0%BA%D1%81%D0%B0&amp;iw=&amp;wp=&amp;pos=14&amp;recent=&amp;type=&amp;isize=&amp;rpt=simage&amp;itype=&amp;nojs=1" TargetMode="Externa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480" y="1043940"/>
            <a:ext cx="6543040" cy="4770120"/>
          </a:xfrm>
          <a:prstGeom prst="rect">
            <a:avLst/>
          </a:prstGeom>
        </p:spPr>
      </p:pic>
      <p:sp>
        <p:nvSpPr>
          <p:cNvPr id="7170" name="Rectangle 3"/>
          <p:cNvSpPr>
            <a:spLocks noGrp="1"/>
          </p:cNvSpPr>
          <p:nvPr>
            <p:ph type="body" idx="4294967295"/>
          </p:nvPr>
        </p:nvSpPr>
        <p:spPr>
          <a:xfrm>
            <a:off x="295275" y="704850"/>
            <a:ext cx="8496300" cy="5651500"/>
          </a:xfrm>
          <a:blipFill dpi="0" rotWithShape="1">
            <a:blip r:embed="rId3"/>
            <a:srcRect/>
            <a:tile tx="0" ty="0" sx="100000" sy="100000" flip="none" algn="tl"/>
          </a:blipFill>
          <a:ln>
            <a:solidFill>
              <a:schemeClr val="accent1">
                <a:lumMod val="25000"/>
              </a:schemeClr>
            </a:solidFill>
          </a:ln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</a:rPr>
              <a:t>БЮДЖЕТ ДЛЯ ГРАЖДАН</a:t>
            </a:r>
          </a:p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rgbClr val="0070C0"/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НА ОСНОВЕ  ПРОЕКТА  РЕШЕНИЯ ГОРОДСКОЙ ДУМЫ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 ГОРОДСКОГО ОКРУГА ВИЧУГА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«О  БЮДЖЕТЕ ГОРОДСКОГО ОКРУГА ВИЧУГА 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НА 2023 ГОД И НА ПЛАНОВЫЙ ПЕРИОД 2024 И 202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</a:rPr>
              <a:t>5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 ГОДОВ»</a:t>
            </a:r>
          </a:p>
        </p:txBody>
      </p:sp>
      <p:sp>
        <p:nvSpPr>
          <p:cNvPr id="6147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E5E2FFAC-18F1-41D5-80F5-762B5DD596EE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6148" name="Рисунок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425" y="1081088"/>
            <a:ext cx="8001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ile"/>
          <p:cNvSpPr>
            <a:spLocks noEditPoints="1" noChangeArrowheads="1"/>
          </p:cNvSpPr>
          <p:nvPr/>
        </p:nvSpPr>
        <p:spPr bwMode="auto">
          <a:xfrm>
            <a:off x="209550" y="1228725"/>
            <a:ext cx="8667750" cy="5057775"/>
          </a:xfrm>
          <a:custGeom>
            <a:avLst/>
            <a:gdLst>
              <a:gd name="T0" fmla="*/ 2147483647 w 21600"/>
              <a:gd name="T1" fmla="*/ 2147483647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1086 w 21600"/>
              <a:gd name="T19" fmla="*/ 4628 h 21600"/>
              <a:gd name="T20" fmla="*/ 20635 w 21600"/>
              <a:gd name="T21" fmla="*/ 2028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lnTo>
                  <a:pt x="19790" y="3240"/>
                </a:lnTo>
                <a:close/>
              </a:path>
            </a:pathLst>
          </a:custGeom>
          <a:gradFill rotWithShape="1">
            <a:gsLst>
              <a:gs pos="0">
                <a:schemeClr val="folHlink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</p:txBody>
      </p:sp>
      <p:pic>
        <p:nvPicPr>
          <p:cNvPr id="15363" name="Picture 23" descr="1333623935_180771401_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676" y="538163"/>
            <a:ext cx="1387474" cy="138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 Box 6"/>
          <p:cNvSpPr txBox="1">
            <a:spLocks noChangeArrowheads="1"/>
          </p:cNvSpPr>
          <p:nvPr/>
        </p:nvSpPr>
        <p:spPr bwMode="auto">
          <a:xfrm>
            <a:off x="1282700" y="538163"/>
            <a:ext cx="59182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>
                <a:solidFill>
                  <a:schemeClr val="bg2"/>
                </a:solidFill>
                <a:latin typeface="Times New Roman" pitchFamily="18" charset="0"/>
              </a:rPr>
              <a:t>Мероприятия, необходимые для решения основных проблем</a:t>
            </a:r>
            <a:endParaRPr lang="ru-RU" altLang="ru-RU" sz="1600" b="0">
              <a:solidFill>
                <a:schemeClr val="bg2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>
                <a:solidFill>
                  <a:schemeClr val="bg2"/>
                </a:solidFill>
                <a:latin typeface="Times New Roman" pitchFamily="18" charset="0"/>
              </a:rPr>
              <a:t>в сфере бюджетной политики городского округа Вичуга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15365" name="Text Box 7"/>
          <p:cNvSpPr txBox="1">
            <a:spLocks noChangeArrowheads="1"/>
          </p:cNvSpPr>
          <p:nvPr/>
        </p:nvSpPr>
        <p:spPr bwMode="auto">
          <a:xfrm>
            <a:off x="927100" y="2230438"/>
            <a:ext cx="184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15366" name="Text Box 8"/>
          <p:cNvSpPr txBox="1">
            <a:spLocks noChangeArrowheads="1"/>
          </p:cNvSpPr>
          <p:nvPr/>
        </p:nvSpPr>
        <p:spPr bwMode="auto">
          <a:xfrm>
            <a:off x="288925" y="2049463"/>
            <a:ext cx="8459788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7896225" algn="l"/>
              </a:tabLst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7896225" algn="l"/>
              </a:tabLst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7896225" algn="l"/>
              </a:tabLst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Увеличение доли собственных налоговых и неналоговых доходов бюджета городского округа Вичуга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Оптимизация бюджетных расходов, выявление и сокращение неэффективных затрат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Обеспечение сохранения объема муниципального долга городского округа Вичуга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на экономически безопасном уровне, сокращение объема просроченной кредиторской задолженности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 бюджета, выравнивание бюджетной обеспеченности городского округа Вичуга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Обеспечение повышения доступности и качества, предоставляемых гражданам городского округа Вичуга, муниципальных услуг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Обеспечение нормативно-методического сопровождения бюджетного процесса в городском округе Вичуга, организации планирования и исполнения  бюджета, ведения  бюджетного учета и формирования бюджетной отчетности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Организация действенного внутреннего муниципального финансового контроля, в том числе в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целях оценки эффективности использования бюджетных средств и анализа достигнутых результатов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при выполнении муниципальных заданий.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7" descr="%D0%9B%D1%83%D0%BF%D0%B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333375"/>
            <a:ext cx="1798638" cy="139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AutoShape 9"/>
          <p:cNvSpPr>
            <a:spLocks noChangeArrowheads="1"/>
          </p:cNvSpPr>
          <p:nvPr/>
        </p:nvSpPr>
        <p:spPr bwMode="auto">
          <a:xfrm>
            <a:off x="323850" y="692150"/>
            <a:ext cx="6480175" cy="100806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latin typeface="Times New Roman" pitchFamily="18" charset="0"/>
              </a:rPr>
              <a:t>ОСНОВНЫЕ ХАРАКТЕРИСТИКИ БЮДЖЕТА ГОРОДСКОГО ОКРУГА ВИЧУГА </a:t>
            </a: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</a:rPr>
              <a:t>на </a:t>
            </a: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2023 </a:t>
            </a: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</a:rPr>
              <a:t>год и плановый период </a:t>
            </a: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202</a:t>
            </a: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</a:rPr>
              <a:t>4</a:t>
            </a: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</a:rPr>
              <a:t>и </a:t>
            </a: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2025 </a:t>
            </a: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</a:rPr>
              <a:t>годов</a:t>
            </a:r>
          </a:p>
        </p:txBody>
      </p:sp>
      <p:grpSp>
        <p:nvGrpSpPr>
          <p:cNvPr id="16388" name="Group 73"/>
          <p:cNvGrpSpPr>
            <a:grpSpLocks/>
          </p:cNvGrpSpPr>
          <p:nvPr/>
        </p:nvGrpSpPr>
        <p:grpSpPr bwMode="auto">
          <a:xfrm>
            <a:off x="323850" y="1700213"/>
            <a:ext cx="8496300" cy="4679950"/>
            <a:chOff x="113" y="981"/>
            <a:chExt cx="5352" cy="2948"/>
          </a:xfrm>
        </p:grpSpPr>
        <p:sp>
          <p:nvSpPr>
            <p:cNvPr id="16390" name="AutoShape 54"/>
            <p:cNvSpPr>
              <a:spLocks noChangeArrowheads="1"/>
            </p:cNvSpPr>
            <p:nvPr/>
          </p:nvSpPr>
          <p:spPr bwMode="auto">
            <a:xfrm>
              <a:off x="113" y="1797"/>
              <a:ext cx="2495" cy="680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ДОХОДЫ</a:t>
              </a:r>
            </a:p>
          </p:txBody>
        </p:sp>
        <p:sp>
          <p:nvSpPr>
            <p:cNvPr id="16391" name="AutoShape 55"/>
            <p:cNvSpPr>
              <a:spLocks noChangeArrowheads="1"/>
            </p:cNvSpPr>
            <p:nvPr/>
          </p:nvSpPr>
          <p:spPr bwMode="auto">
            <a:xfrm>
              <a:off x="113" y="2478"/>
              <a:ext cx="2495" cy="725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РАСХОДЫ</a:t>
              </a:r>
            </a:p>
          </p:txBody>
        </p:sp>
        <p:sp>
          <p:nvSpPr>
            <p:cNvPr id="16392" name="AutoShape 57"/>
            <p:cNvSpPr>
              <a:spLocks noChangeArrowheads="1"/>
            </p:cNvSpPr>
            <p:nvPr/>
          </p:nvSpPr>
          <p:spPr bwMode="auto">
            <a:xfrm>
              <a:off x="2608" y="1207"/>
              <a:ext cx="952" cy="589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2023год</a:t>
              </a:r>
              <a:endParaRPr lang="ru-RU" altLang="ru-RU" sz="1800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16393" name="AutoShape 58"/>
            <p:cNvSpPr>
              <a:spLocks noChangeArrowheads="1"/>
            </p:cNvSpPr>
            <p:nvPr/>
          </p:nvSpPr>
          <p:spPr bwMode="auto">
            <a:xfrm>
              <a:off x="113" y="3203"/>
              <a:ext cx="2495" cy="725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ДЕФИЦИТ (-), ПРОФИЦИТ (+)</a:t>
              </a:r>
            </a:p>
          </p:txBody>
        </p:sp>
        <p:sp>
          <p:nvSpPr>
            <p:cNvPr id="16394" name="AutoShape 59"/>
            <p:cNvSpPr>
              <a:spLocks noChangeArrowheads="1"/>
            </p:cNvSpPr>
            <p:nvPr/>
          </p:nvSpPr>
          <p:spPr bwMode="auto">
            <a:xfrm>
              <a:off x="3561" y="1207"/>
              <a:ext cx="952" cy="589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2024 </a:t>
              </a:r>
              <a:r>
                <a:rPr lang="ru-RU" altLang="ru-RU" sz="1800" dirty="0">
                  <a:solidFill>
                    <a:schemeClr val="bg1"/>
                  </a:solidFill>
                  <a:latin typeface="Times New Roman" pitchFamily="18" charset="0"/>
                </a:rPr>
                <a:t>год</a:t>
              </a:r>
            </a:p>
          </p:txBody>
        </p:sp>
        <p:sp>
          <p:nvSpPr>
            <p:cNvPr id="16395" name="AutoShape 60"/>
            <p:cNvSpPr>
              <a:spLocks noChangeArrowheads="1"/>
            </p:cNvSpPr>
            <p:nvPr/>
          </p:nvSpPr>
          <p:spPr bwMode="auto">
            <a:xfrm>
              <a:off x="4513" y="1207"/>
              <a:ext cx="952" cy="589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2025 </a:t>
              </a:r>
              <a:r>
                <a:rPr lang="ru-RU" altLang="ru-RU" sz="1800" dirty="0">
                  <a:solidFill>
                    <a:schemeClr val="bg1"/>
                  </a:solidFill>
                  <a:latin typeface="Times New Roman" pitchFamily="18" charset="0"/>
                </a:rPr>
                <a:t>год</a:t>
              </a:r>
            </a:p>
          </p:txBody>
        </p:sp>
        <p:sp>
          <p:nvSpPr>
            <p:cNvPr id="16396" name="AutoShape 61"/>
            <p:cNvSpPr>
              <a:spLocks noChangeArrowheads="1"/>
            </p:cNvSpPr>
            <p:nvPr/>
          </p:nvSpPr>
          <p:spPr bwMode="auto">
            <a:xfrm>
              <a:off x="2609" y="1796"/>
              <a:ext cx="952" cy="681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ru-RU" sz="1800" dirty="0" smtClean="0">
                  <a:latin typeface="Times New Roman" pitchFamily="18" charset="0"/>
                </a:rPr>
                <a:t>6</a:t>
              </a:r>
              <a:r>
                <a:rPr lang="ru-RU" altLang="ru-RU" sz="1800" dirty="0" smtClean="0">
                  <a:latin typeface="Times New Roman" pitchFamily="18" charset="0"/>
                </a:rPr>
                <a:t>54 939</a:t>
              </a:r>
              <a:r>
                <a:rPr lang="en-US" altLang="ru-RU" sz="1800" dirty="0" smtClean="0">
                  <a:latin typeface="Times New Roman" pitchFamily="18" charset="0"/>
                </a:rPr>
                <a:t>,</a:t>
              </a:r>
              <a:r>
                <a:rPr lang="ru-RU" altLang="ru-RU" sz="1800" dirty="0" smtClean="0">
                  <a:latin typeface="Times New Roman" pitchFamily="18" charset="0"/>
                </a:rPr>
                <a:t>0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397" name="AutoShape 62"/>
            <p:cNvSpPr>
              <a:spLocks noChangeArrowheads="1"/>
            </p:cNvSpPr>
            <p:nvPr/>
          </p:nvSpPr>
          <p:spPr bwMode="auto">
            <a:xfrm>
              <a:off x="2608" y="2478"/>
              <a:ext cx="952" cy="725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654 939,0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398" name="AutoShape 63"/>
            <p:cNvSpPr>
              <a:spLocks noChangeArrowheads="1"/>
            </p:cNvSpPr>
            <p:nvPr/>
          </p:nvSpPr>
          <p:spPr bwMode="auto">
            <a:xfrm>
              <a:off x="2608" y="3203"/>
              <a:ext cx="952" cy="726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0,0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399" name="AutoShape 64"/>
            <p:cNvSpPr>
              <a:spLocks noChangeArrowheads="1"/>
            </p:cNvSpPr>
            <p:nvPr/>
          </p:nvSpPr>
          <p:spPr bwMode="auto">
            <a:xfrm>
              <a:off x="3560" y="1797"/>
              <a:ext cx="952" cy="681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484 081,5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0" name="AutoShape 65"/>
            <p:cNvSpPr>
              <a:spLocks noChangeArrowheads="1"/>
            </p:cNvSpPr>
            <p:nvPr/>
          </p:nvSpPr>
          <p:spPr bwMode="auto">
            <a:xfrm>
              <a:off x="3561" y="2478"/>
              <a:ext cx="952" cy="725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484 081,5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1" name="AutoShape 66"/>
            <p:cNvSpPr>
              <a:spLocks noChangeArrowheads="1"/>
            </p:cNvSpPr>
            <p:nvPr/>
          </p:nvSpPr>
          <p:spPr bwMode="auto">
            <a:xfrm>
              <a:off x="4512" y="1796"/>
              <a:ext cx="952" cy="681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484 089,9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2" name="AutoShape 67"/>
            <p:cNvSpPr>
              <a:spLocks noChangeArrowheads="1"/>
            </p:cNvSpPr>
            <p:nvPr/>
          </p:nvSpPr>
          <p:spPr bwMode="auto">
            <a:xfrm>
              <a:off x="4513" y="2478"/>
              <a:ext cx="952" cy="725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484 089,9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3" name="AutoShape 68"/>
            <p:cNvSpPr>
              <a:spLocks noChangeArrowheads="1"/>
            </p:cNvSpPr>
            <p:nvPr/>
          </p:nvSpPr>
          <p:spPr bwMode="auto">
            <a:xfrm>
              <a:off x="3560" y="3203"/>
              <a:ext cx="952" cy="726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0,0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4" name="AutoShape 69"/>
            <p:cNvSpPr>
              <a:spLocks noChangeArrowheads="1"/>
            </p:cNvSpPr>
            <p:nvPr/>
          </p:nvSpPr>
          <p:spPr bwMode="auto">
            <a:xfrm>
              <a:off x="4513" y="3179"/>
              <a:ext cx="952" cy="726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0,0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5" name="AutoShape 70"/>
            <p:cNvSpPr>
              <a:spLocks noChangeArrowheads="1"/>
            </p:cNvSpPr>
            <p:nvPr/>
          </p:nvSpPr>
          <p:spPr bwMode="auto">
            <a:xfrm>
              <a:off x="113" y="1207"/>
              <a:ext cx="2495" cy="590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Показатель</a:t>
              </a:r>
            </a:p>
          </p:txBody>
        </p:sp>
        <p:sp>
          <p:nvSpPr>
            <p:cNvPr id="16406" name="Text Box 72"/>
            <p:cNvSpPr txBox="1">
              <a:spLocks noChangeArrowheads="1"/>
            </p:cNvSpPr>
            <p:nvPr/>
          </p:nvSpPr>
          <p:spPr bwMode="auto">
            <a:xfrm>
              <a:off x="4377" y="981"/>
              <a:ext cx="10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accent1"/>
                  </a:solidFill>
                  <a:latin typeface="Times New Roman" pitchFamily="18" charset="0"/>
                </a:rPr>
                <a:t>тыс. рублей</a:t>
              </a:r>
            </a:p>
          </p:txBody>
        </p:sp>
      </p:grpSp>
      <p:sp>
        <p:nvSpPr>
          <p:cNvPr id="16389" name="Slide Number Placeholder 5"/>
          <p:cNvSpPr txBox="1">
            <a:spLocks noGrp="1"/>
          </p:cNvSpPr>
          <p:nvPr/>
        </p:nvSpPr>
        <p:spPr bwMode="auto">
          <a:xfrm>
            <a:off x="8604250" y="6492875"/>
            <a:ext cx="5397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7501A10-B2FA-409F-9E8A-972D5D5244F2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65"/>
          <p:cNvSpPr txBox="1">
            <a:spLocks noChangeArrowheads="1"/>
          </p:cNvSpPr>
          <p:nvPr/>
        </p:nvSpPr>
        <p:spPr bwMode="auto">
          <a:xfrm>
            <a:off x="5811838" y="0"/>
            <a:ext cx="12334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19150" y="438150"/>
            <a:ext cx="7639050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Основные характеристики доходов городского округа Вичуга </a:t>
            </a:r>
          </a:p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на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2023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год и на плановый период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2024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и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2025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годов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504829"/>
              </p:ext>
            </p:extLst>
          </p:nvPr>
        </p:nvGraphicFramePr>
        <p:xfrm>
          <a:off x="493713" y="1504950"/>
          <a:ext cx="8289926" cy="4532313"/>
        </p:xfrm>
        <a:graphic>
          <a:graphicData uri="http://schemas.openxmlformats.org/drawingml/2006/table">
            <a:tbl>
              <a:tblPr firstRow="1" firstCol="1" bandRow="1"/>
              <a:tblGrid>
                <a:gridCol w="1743554"/>
                <a:gridCol w="1317783"/>
                <a:gridCol w="864341"/>
                <a:gridCol w="1272108"/>
                <a:gridCol w="910016"/>
                <a:gridCol w="1243524"/>
                <a:gridCol w="938600"/>
              </a:tblGrid>
              <a:tr h="109359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Наименование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доходов</a:t>
                      </a:r>
                      <a:endParaRPr lang="ru-RU" sz="1400" b="1" kern="150" baseline="0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23 </a:t>
                      </a: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24 </a:t>
                      </a: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25 </a:t>
                      </a: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489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Сумма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В % к  общему объему доходов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Сумма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В % к  общему объему доходов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Сумма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В % к  общему объему доходов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63543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Налоговые доходы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109 825 899,93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16,8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111 438 191,60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23,0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114 821 191,60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23,7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67356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Неналоговые доходы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16 016 329,34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2,4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19 066 429,34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4,0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18 566 529,34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3,8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67356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Безвозмездные поступления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529 096 740,80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80,8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353 576 921,19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73,0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350 702 174,02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72,5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50720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654 938 970,07</a:t>
                      </a:r>
                      <a:endParaRPr lang="ru-RU" sz="1300" b="1" kern="150" baseline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484 081 542,13</a:t>
                      </a:r>
                      <a:endParaRPr lang="ru-RU" sz="1300" b="1" kern="150" baseline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484 089 894,96</a:t>
                      </a:r>
                      <a:endParaRPr lang="ru-RU" sz="1300" b="1" kern="150" baseline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  <p:pic>
        <p:nvPicPr>
          <p:cNvPr id="17466" name="Picture 7" descr="%D0%9B%D1%83%D0%BF%D0%B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834" y="333374"/>
            <a:ext cx="1627539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5"/>
          <p:cNvSpPr txBox="1">
            <a:spLocks noChangeArrowheads="1"/>
          </p:cNvSpPr>
          <p:nvPr/>
        </p:nvSpPr>
        <p:spPr bwMode="auto">
          <a:xfrm>
            <a:off x="379413" y="493713"/>
            <a:ext cx="2195512" cy="1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18435" name="Slide Number Placeholder 5"/>
          <p:cNvSpPr txBox="1">
            <a:spLocks noGrp="1"/>
          </p:cNvSpPr>
          <p:nvPr/>
        </p:nvSpPr>
        <p:spPr bwMode="auto">
          <a:xfrm>
            <a:off x="8748713" y="6661150"/>
            <a:ext cx="298450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6301B7C-26E5-46DA-BF10-799AAE8852DF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ru-RU" sz="1200" b="0" dirty="0">
              <a:solidFill>
                <a:srgbClr val="898989"/>
              </a:solidFill>
              <a:latin typeface="Calibri" pitchFamily="34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381349510"/>
              </p:ext>
            </p:extLst>
          </p:nvPr>
        </p:nvGraphicFramePr>
        <p:xfrm>
          <a:off x="-44450" y="944749"/>
          <a:ext cx="8923338" cy="55992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79413" y="412376"/>
            <a:ext cx="8603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0" dirty="0"/>
              <a:t>Структура налоговых </a:t>
            </a:r>
            <a:r>
              <a:rPr lang="ru-RU" sz="2400" b="0" dirty="0" smtClean="0"/>
              <a:t>доходов </a:t>
            </a:r>
            <a:r>
              <a:rPr lang="ru-RU" sz="2400" b="0" dirty="0"/>
              <a:t>в </a:t>
            </a:r>
            <a:r>
              <a:rPr lang="ru-RU" sz="2400" b="0" dirty="0" smtClean="0"/>
              <a:t>2023 </a:t>
            </a:r>
            <a:r>
              <a:rPr lang="ru-RU" sz="2400" b="0" dirty="0"/>
              <a:t>году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4987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006957815"/>
              </p:ext>
            </p:extLst>
          </p:nvPr>
        </p:nvGraphicFramePr>
        <p:xfrm>
          <a:off x="224118" y="134470"/>
          <a:ext cx="8919882" cy="67235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452792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335987075"/>
              </p:ext>
            </p:extLst>
          </p:nvPr>
        </p:nvGraphicFramePr>
        <p:xfrm>
          <a:off x="197225" y="403413"/>
          <a:ext cx="8812304" cy="6364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42" descr="consolida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30838"/>
            <a:ext cx="1727200" cy="1427162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86822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 txBox="1">
            <a:spLocks noGrp="1"/>
          </p:cNvSpPr>
          <p:nvPr/>
        </p:nvSpPr>
        <p:spPr bwMode="auto">
          <a:xfrm>
            <a:off x="8675688" y="6492875"/>
            <a:ext cx="4683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D99E6D55-645D-4ED4-A1B1-EF19AE48A205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1507" name="Rectangle 6"/>
          <p:cNvSpPr>
            <a:spLocks noChangeArrowheads="1"/>
          </p:cNvSpPr>
          <p:nvPr/>
        </p:nvSpPr>
        <p:spPr bwMode="auto">
          <a:xfrm>
            <a:off x="0" y="549275"/>
            <a:ext cx="9144000" cy="630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indent="36195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000" b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800" b="0">
              <a:latin typeface="Times New Roman" pitchFamily="18" charset="0"/>
            </a:endParaRPr>
          </a:p>
        </p:txBody>
      </p:sp>
      <p:sp>
        <p:nvSpPr>
          <p:cNvPr id="21508" name="Rectangle 6" descr="Папирус"/>
          <p:cNvSpPr>
            <a:spLocks noChangeArrowheads="1"/>
          </p:cNvSpPr>
          <p:nvPr/>
        </p:nvSpPr>
        <p:spPr bwMode="auto">
          <a:xfrm>
            <a:off x="215900" y="1027113"/>
            <a:ext cx="8712200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indent="36195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900" b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707199"/>
              </p:ext>
            </p:extLst>
          </p:nvPr>
        </p:nvGraphicFramePr>
        <p:xfrm>
          <a:off x="179388" y="908050"/>
          <a:ext cx="8785225" cy="5184777"/>
        </p:xfrm>
        <a:graphic>
          <a:graphicData uri="http://schemas.openxmlformats.org/drawingml/2006/table">
            <a:tbl>
              <a:tblPr/>
              <a:tblGrid>
                <a:gridCol w="2520950"/>
                <a:gridCol w="1655762"/>
                <a:gridCol w="1511300"/>
                <a:gridCol w="1584325"/>
                <a:gridCol w="1512888"/>
              </a:tblGrid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C3C65"/>
                          </a:solidFill>
                          <a:effectLst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C3C65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C3C65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Уточненные ассигнования на 01.09.2022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99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729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  <a:tr h="1154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Расходы всего: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490 305 359,44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569 938 970,07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484 081 542,13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484 089 894,96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- за счет средств бюджета городского округа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786 12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1,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89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346 419 732,52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253 081 647,92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249 331 319,89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  <a:tr h="995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- за счет межбюджетных трансфертов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223 519 237,55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223 519 237,55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224 510 621,19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221 635 874,02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  <a:tr h="947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Условно утвержденные расходы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489 273,02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13 122 701,05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258888" y="344488"/>
            <a:ext cx="637222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altLang="ru-RU" sz="1800" dirty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РАСХОДЫ  БЮДЖЕТА ГОРОДСКОГО ОКРУГА ВИЧУГА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/>
          <p:cNvSpPr txBox="1">
            <a:spLocks noGrp="1"/>
          </p:cNvSpPr>
          <p:nvPr/>
        </p:nvSpPr>
        <p:spPr bwMode="auto">
          <a:xfrm>
            <a:off x="6029326" y="5410200"/>
            <a:ext cx="2209800" cy="126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0" dirty="0" smtClean="0">
                <a:solidFill>
                  <a:srgbClr val="898989"/>
                </a:solidFill>
                <a:latin typeface="Calibri" pitchFamily="34" charset="0"/>
              </a:rPr>
              <a:t>ИТОГО 654,939</a:t>
            </a: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ru-RU" sz="1800" b="0" dirty="0">
              <a:solidFill>
                <a:srgbClr val="898989"/>
              </a:solidFill>
              <a:latin typeface="Calibri" pitchFamily="34" charset="0"/>
            </a:endParaRPr>
          </a:p>
        </p:txBody>
      </p:sp>
      <p:graphicFrame>
        <p:nvGraphicFramePr>
          <p:cNvPr id="2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3471050"/>
              </p:ext>
            </p:extLst>
          </p:nvPr>
        </p:nvGraphicFramePr>
        <p:xfrm>
          <a:off x="425450" y="525462"/>
          <a:ext cx="8642350" cy="5803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4242398"/>
              </p:ext>
            </p:extLst>
          </p:nvPr>
        </p:nvGraphicFramePr>
        <p:xfrm>
          <a:off x="409576" y="1027112"/>
          <a:ext cx="8562974" cy="5487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 txBox="1">
            <a:spLocks noGrp="1"/>
          </p:cNvSpPr>
          <p:nvPr/>
        </p:nvSpPr>
        <p:spPr bwMode="auto">
          <a:xfrm>
            <a:off x="6877050" y="63817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8A90DBB6-9AF5-41D6-9F0E-DE9F671E78FC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447675"/>
            <a:ext cx="448627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cap="all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Расходы бюджета городского округа Вичуга по отраслям социальной сферы </a:t>
            </a:r>
            <a:endParaRPr lang="ru-RU" dirty="0">
              <a:solidFill>
                <a:schemeClr val="bg2">
                  <a:lumMod val="60000"/>
                  <a:lumOff val="40000"/>
                </a:schemeClr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4192537"/>
              </p:ext>
            </p:extLst>
          </p:nvPr>
        </p:nvGraphicFramePr>
        <p:xfrm>
          <a:off x="468313" y="1047750"/>
          <a:ext cx="8475662" cy="5127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1418464"/>
              </p:ext>
            </p:extLst>
          </p:nvPr>
        </p:nvGraphicFramePr>
        <p:xfrm>
          <a:off x="342899" y="1171575"/>
          <a:ext cx="8582025" cy="4619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6910665"/>
              </p:ext>
            </p:extLst>
          </p:nvPr>
        </p:nvGraphicFramePr>
        <p:xfrm>
          <a:off x="-324544" y="609599"/>
          <a:ext cx="2016224" cy="6429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1495041"/>
              </p:ext>
            </p:extLst>
          </p:nvPr>
        </p:nvGraphicFramePr>
        <p:xfrm>
          <a:off x="758162" y="808038"/>
          <a:ext cx="8181122" cy="56852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81122"/>
              </a:tblGrid>
              <a:tr h="42026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«Развитие системы образования городского округа Вичуга</a:t>
                      </a:r>
                      <a:endParaRPr lang="ru-RU" sz="16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00250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«Развитие культуры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04749">
                <a:tc>
                  <a:txBody>
                    <a:bodyPr/>
                    <a:lstStyle/>
                    <a:p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«Развитие физической культуры и спорта в городском округе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09508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«Экономическое развитие и инновационная экономика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762007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«Обеспечение  доступным и комфортным жильем, объектами инженерной инфраструктуры и услугами жилищно-коммунального хозяйства населения</a:t>
                      </a:r>
                      <a:r>
                        <a:rPr lang="ru-RU" sz="1600" b="1" i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городского округа Вичуга»</a:t>
                      </a:r>
                      <a:endParaRPr lang="ru-RU" sz="1600" b="1" i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70650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"Долгосрочная сбалансированность и устойчивость бюджетной системы»</a:t>
                      </a:r>
                      <a:endParaRPr lang="ru-RU" sz="16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54841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«Совершенствование системы местного самоуправления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487051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«Обеспечение безопасности населения  и профилактика наркомании на территории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285376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«Социальная поддержка населения городского округа Вичуга»</a:t>
                      </a:r>
                      <a:endParaRPr lang="ru-RU" sz="16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573206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«Повышение эффективности реализации молодежной политики и средств массовой информации в городском округе Вичуга»</a:t>
                      </a:r>
                      <a:endParaRPr lang="ru-RU" sz="1600" b="1" i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41194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«Развитие транспортной системы в городском округе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00251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«Благоустройство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870416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«Содействие занятости населения городского округа Вичуга»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 Формирование комфортной городской  среды»                                                                            «Проведение комплексных кадастровых работ на территории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  <p:sp useBgFill="1">
        <p:nvSpPr>
          <p:cNvPr id="26641" name="TextBox 13"/>
          <p:cNvSpPr txBox="1">
            <a:spLocks noChangeArrowheads="1"/>
          </p:cNvSpPr>
          <p:nvPr/>
        </p:nvSpPr>
        <p:spPr bwMode="auto">
          <a:xfrm>
            <a:off x="990600" y="439738"/>
            <a:ext cx="7524750" cy="368300"/>
          </a:xfrm>
          <a:prstGeom prst="rect">
            <a:avLst/>
          </a:prstGeom>
          <a:ln>
            <a:noFill/>
          </a:ln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>
              <a:defRPr/>
            </a:pP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Какие муниципальные программы будут реализовываться в 2022 году</a:t>
            </a:r>
            <a:r>
              <a:rPr lang="ru-RU" altLang="ru-RU" sz="1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800" b="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2"/>
          <p:cNvSpPr txBox="1">
            <a:spLocks noChangeArrowheads="1"/>
          </p:cNvSpPr>
          <p:nvPr/>
        </p:nvSpPr>
        <p:spPr bwMode="auto">
          <a:xfrm>
            <a:off x="523875" y="3027363"/>
            <a:ext cx="2298700" cy="379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7171" name="Text Box 13"/>
          <p:cNvSpPr txBox="1">
            <a:spLocks noChangeArrowheads="1"/>
          </p:cNvSpPr>
          <p:nvPr/>
        </p:nvSpPr>
        <p:spPr bwMode="auto">
          <a:xfrm>
            <a:off x="3098800" y="3027363"/>
            <a:ext cx="5497513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>
                <a:solidFill>
                  <a:srgbClr val="008000"/>
                </a:solidFill>
                <a:latin typeface="Times New Roman" pitchFamily="18" charset="0"/>
              </a:rPr>
              <a:t>Что такое бюджет для граждан?</a:t>
            </a:r>
            <a:endParaRPr lang="ru-RU" altLang="ru-RU" sz="2400" b="0">
              <a:latin typeface="Times New Roman" pitchFamily="18" charset="0"/>
            </a:endParaRPr>
          </a:p>
        </p:txBody>
      </p:sp>
      <p:sp>
        <p:nvSpPr>
          <p:cNvPr id="7172" name="Text Box 14"/>
          <p:cNvSpPr txBox="1">
            <a:spLocks noChangeArrowheads="1"/>
          </p:cNvSpPr>
          <p:nvPr/>
        </p:nvSpPr>
        <p:spPr bwMode="auto">
          <a:xfrm>
            <a:off x="1187450" y="188913"/>
            <a:ext cx="6753225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>
                <a:solidFill>
                  <a:srgbClr val="0000FF"/>
                </a:solidFill>
                <a:latin typeface="Times New Roman" pitchFamily="18" charset="0"/>
              </a:rPr>
              <a:t>  </a:t>
            </a:r>
            <a:endParaRPr lang="ru-RU" altLang="ru-RU" b="0">
              <a:latin typeface="Times New Roman" pitchFamily="18" charset="0"/>
            </a:endParaRPr>
          </a:p>
        </p:txBody>
      </p:sp>
      <p:grpSp>
        <p:nvGrpSpPr>
          <p:cNvPr id="7173" name="Group 25"/>
          <p:cNvGrpSpPr>
            <a:grpSpLocks/>
          </p:cNvGrpSpPr>
          <p:nvPr/>
        </p:nvGrpSpPr>
        <p:grpSpPr bwMode="auto">
          <a:xfrm>
            <a:off x="179388" y="836613"/>
            <a:ext cx="8680450" cy="5811837"/>
            <a:chOff x="113" y="404"/>
            <a:chExt cx="5468" cy="3661"/>
          </a:xfrm>
        </p:grpSpPr>
        <p:grpSp>
          <p:nvGrpSpPr>
            <p:cNvPr id="7176" name="Group 24"/>
            <p:cNvGrpSpPr>
              <a:grpSpLocks/>
            </p:cNvGrpSpPr>
            <p:nvPr/>
          </p:nvGrpSpPr>
          <p:grpSpPr bwMode="auto">
            <a:xfrm>
              <a:off x="440" y="404"/>
              <a:ext cx="5141" cy="192"/>
              <a:chOff x="440" y="404"/>
              <a:chExt cx="5141" cy="192"/>
            </a:xfrm>
          </p:grpSpPr>
          <p:sp>
            <p:nvSpPr>
              <p:cNvPr id="7180" name="Text Box 16"/>
              <p:cNvSpPr txBox="1">
                <a:spLocks noChangeArrowheads="1"/>
              </p:cNvSpPr>
              <p:nvPr/>
            </p:nvSpPr>
            <p:spPr bwMode="auto">
              <a:xfrm>
                <a:off x="440" y="404"/>
                <a:ext cx="2571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7181" name="Text Box 17"/>
              <p:cNvSpPr txBox="1">
                <a:spLocks noChangeArrowheads="1"/>
              </p:cNvSpPr>
              <p:nvPr/>
            </p:nvSpPr>
            <p:spPr bwMode="auto">
              <a:xfrm>
                <a:off x="3011" y="404"/>
                <a:ext cx="2570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</p:grpSp>
        <p:pic>
          <p:nvPicPr>
            <p:cNvPr id="7177" name="Picture 18" descr="139195_original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1888"/>
              <a:ext cx="1623" cy="2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8" name="Picture 19" descr="wallpapers_6944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436"/>
              <a:ext cx="2580" cy="1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9" name="Picture 20" descr="wallpapers_6944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5" y="436"/>
              <a:ext cx="2580" cy="1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174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042B6CBB-E1BF-4FDA-BAD6-457BF71B689F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9223" name="Rectangle 23"/>
          <p:cNvSpPr>
            <a:spLocks noChangeArrowheads="1"/>
          </p:cNvSpPr>
          <p:nvPr/>
        </p:nvSpPr>
        <p:spPr bwMode="auto">
          <a:xfrm>
            <a:off x="2232025" y="3429000"/>
            <a:ext cx="6364288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b="0" dirty="0">
                <a:solidFill>
                  <a:schemeClr val="tx1"/>
                </a:solidFill>
                <a:cs typeface="Arial" charset="0"/>
              </a:rPr>
              <a:t>	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«Бюджет для граждан»</a:t>
            </a:r>
            <a:r>
              <a:rPr lang="ru-RU" sz="1600" b="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 - это документ (информационный ресурс), содержащий основные положения решения о бюджете  на очередной финансовый год и на плановый период.</a:t>
            </a:r>
          </a:p>
          <a:p>
            <a:pPr algn="just">
              <a:defRPr/>
            </a:pPr>
            <a:r>
              <a:rPr lang="ru-RU" sz="1600" b="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	Представленная в «бюджете для граждан» информация предназначена  для широкого круга заинтересованных пользователей, поскольку бюджет городского округа Вичуга затрагивает интересы каждого жителя  города. </a:t>
            </a:r>
          </a:p>
          <a:p>
            <a:pPr algn="just">
              <a:defRPr/>
            </a:pPr>
            <a:r>
              <a:rPr lang="ru-RU" sz="1600" b="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	Мы постарались в доступной и понятной форме познакомить граждан с основными параметрами бюджета, с  основными целями, задачами и приоритетными направлениями бюджетной политики городского округа Вичуга на среднесрочную перспективу.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6"/>
          <p:cNvSpPr>
            <a:spLocks noChangeArrowheads="1"/>
          </p:cNvSpPr>
          <p:nvPr/>
        </p:nvSpPr>
        <p:spPr bwMode="auto">
          <a:xfrm>
            <a:off x="933450" y="396876"/>
            <a:ext cx="7229474" cy="52704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</a:t>
            </a: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 «Развитие образования городского округа Вичуга »</a:t>
            </a:r>
          </a:p>
          <a:p>
            <a:pPr eaLnBrk="0" hangingPunct="0">
              <a:defRPr/>
            </a:pPr>
            <a:endParaRPr lang="ru-RU" sz="4000" b="0" dirty="0">
              <a:solidFill>
                <a:prstClr val="black"/>
              </a:solidFill>
              <a:latin typeface="Arial" pitchFamily="34" charset="0"/>
              <a:cs typeface="+mn-cs"/>
            </a:endParaRPr>
          </a:p>
        </p:txBody>
      </p:sp>
      <p:pic>
        <p:nvPicPr>
          <p:cNvPr id="2560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5" y="1189038"/>
            <a:ext cx="1685925" cy="165576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225451"/>
              </p:ext>
            </p:extLst>
          </p:nvPr>
        </p:nvGraphicFramePr>
        <p:xfrm>
          <a:off x="404813" y="990600"/>
          <a:ext cx="6124575" cy="5804535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6124575"/>
              </a:tblGrid>
              <a:tr h="438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</a:rPr>
                        <a:t>Подпрограмма  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                                                                                                      "Развитие дошкольного образования детей"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</a:rPr>
                        <a:t>154 374 244,40 руб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.</a:t>
                      </a: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</a:rPr>
                        <a:t>Подпрограмма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                                                                                                             "Развитие общего образования"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</a:rPr>
                        <a:t>124 788 425,06 руб.</a:t>
                      </a:r>
                      <a:endParaRPr lang="ru-RU" sz="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30664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Подпрограмма</a:t>
                      </a:r>
                      <a:r>
                        <a:rPr lang="ru-RU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                                                                                                                "</a:t>
                      </a:r>
                      <a:r>
                        <a:rPr lang="ru-RU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Развитие дополнительное образования 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детей"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</a:rPr>
                        <a:t>10 380 708,46 руб.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131119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Подпрограмма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                                                                                                          "</a:t>
                      </a:r>
                      <a:r>
                        <a:rPr lang="ru-RU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Развитие дополнительное образования в сфере культуры и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искусства"                  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</a:rPr>
                        <a:t>15 046 824,11 руб.</a:t>
                      </a: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</a:rPr>
                        <a:t>Подпрограмма  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                                                                                                                          "Развитие дополнительного образования в сфере физической культуры и спорта" 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38 434 265,45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</a:rPr>
                        <a:t>руб. </a:t>
                      </a: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</a:rPr>
                        <a:t>Подпрограмма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                                                                                                         "Организация отдыха детей в каникулярное время в образовательных организациях"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</a:rPr>
                        <a:t>3 754 961,27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</a:rPr>
                        <a:t>руб.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</a:rPr>
                        <a:t>Подпрограмма  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                                                                                                      "Обеспечение 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выполнения функций муниципального казенного учреждения «Финансово-методический центр городского округа Вичуга»»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                                        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</a:rPr>
                        <a:t>17 868 645,51руб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Подпрограмма  </a:t>
                      </a: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                                                                                                     "Создание современных условий</a:t>
                      </a:r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обучения в муниципальных учреждениях" 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effectLst/>
                        </a:rPr>
                        <a:t>831 200,00 руб.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Подпрограмма   </a:t>
                      </a: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                                                                                               "Предоставление мер социальной поддержки в сфере образования"                          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19 734 754,36руб.</a:t>
                      </a: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pic>
        <p:nvPicPr>
          <p:cNvPr id="256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4" t="6181" r="4045" b="5920"/>
          <a:stretch>
            <a:fillRect/>
          </a:stretch>
        </p:blipFill>
        <p:spPr bwMode="auto">
          <a:xfrm>
            <a:off x="6797675" y="3068638"/>
            <a:ext cx="2052638" cy="1182687"/>
          </a:xfrm>
          <a:prstGeom prst="rect">
            <a:avLst/>
          </a:prstGeom>
          <a:noFill/>
          <a:ln>
            <a:noFill/>
          </a:ln>
          <a:effectLst>
            <a:prstShdw prst="shdw13" dist="53882">
              <a:schemeClr val="bg2">
                <a:alpha val="57999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9" name="Picture 4" descr="i?id=131472351-61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641850"/>
            <a:ext cx="2259012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7"/>
          <p:cNvSpPr>
            <a:spLocks noChangeArrowheads="1"/>
          </p:cNvSpPr>
          <p:nvPr/>
        </p:nvSpPr>
        <p:spPr bwMode="auto">
          <a:xfrm>
            <a:off x="380206" y="579213"/>
            <a:ext cx="8280400" cy="75349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«Развитие культуры городского округа Вичуга»</a:t>
            </a:r>
          </a:p>
        </p:txBody>
      </p:sp>
      <p:pic>
        <p:nvPicPr>
          <p:cNvPr id="2662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366838"/>
            <a:ext cx="1570037" cy="199072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617538" y="1481138"/>
            <a:ext cx="4824412" cy="782637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«Организация культурного досуга и отдыха населения» 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34 011 633,49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617538" y="2374900"/>
            <a:ext cx="4824412" cy="782638"/>
          </a:xfrm>
          <a:prstGeom prst="round2DiagRect">
            <a:avLst>
              <a:gd name="adj1" fmla="val 33706"/>
              <a:gd name="adj2" fmla="val 0"/>
            </a:avLst>
          </a:prstGeom>
          <a:solidFill>
            <a:schemeClr val="accent5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«Библиотечно- информационное обслуживание населения» 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3 911 725,72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617538" y="3349625"/>
            <a:ext cx="4824412" cy="782637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«музейно - выставочная деятельность» 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3 903 323,04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328612" y="4243389"/>
            <a:ext cx="5113338" cy="1008062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«Обеспечение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выполнения функций централизованной бухгалтерии отдела культуры администрации городского округа Вичуга»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- </a:t>
            </a: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2 675 561,32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6634" name="Picture 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613150"/>
            <a:ext cx="3376612" cy="189865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28612" y="5373688"/>
            <a:ext cx="5113338" cy="1008062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«Развитие архивного дела»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1 356 721,91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7"/>
          <p:cNvSpPr>
            <a:spLocks noChangeArrowheads="1"/>
          </p:cNvSpPr>
          <p:nvPr/>
        </p:nvSpPr>
        <p:spPr bwMode="auto">
          <a:xfrm>
            <a:off x="296863" y="466725"/>
            <a:ext cx="8595617" cy="8001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«Развитие физической культуры и спорта в  городском округе Вичуга»  </a:t>
            </a:r>
          </a:p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6863" y="1341438"/>
            <a:ext cx="633730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defRPr/>
            </a:pPr>
            <a:endParaRPr lang="ru-RU" sz="1800" b="0" dirty="0">
              <a:solidFill>
                <a:prstClr val="black"/>
              </a:solidFill>
              <a:latin typeface="Times New Roman"/>
              <a:cs typeface="+mn-cs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169863" y="1430338"/>
            <a:ext cx="4889500" cy="1111250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«Организация досуга населения в области физической культуры и спорта» 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11 453 427,79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58750" y="2819400"/>
            <a:ext cx="4578350" cy="1585913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«Обеспечение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выполнения функций централизованной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бухгалтерии Комитета по физической культуре и спорту администрации городского округа Вичуга » 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1 801 594,33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7657" name="Picture 49" descr="http://sportprimorye.ru/uploads/posts/2013-06/1371037648_ta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650" y="1299654"/>
            <a:ext cx="2219325" cy="1421422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8" name="Picture 61" descr="http://inkazan.ru/wp-content/uploads/2010/03/IMG_773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850" y="2819400"/>
            <a:ext cx="2863850" cy="1778000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9" name="Picture 4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650" y="4676775"/>
            <a:ext cx="2881313" cy="19462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158750" y="4676775"/>
            <a:ext cx="4578350" cy="1585913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«Развитие системы подготовки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спортивного резерва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» -</a:t>
            </a:r>
          </a:p>
          <a:p>
            <a:pPr>
              <a:defRPr/>
            </a:pP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1 893 092,30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pPr>
              <a:defRPr/>
            </a:pP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456" y="5567363"/>
            <a:ext cx="1547813" cy="111125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15" y="1733550"/>
            <a:ext cx="5641848" cy="3593592"/>
          </a:xfrm>
          <a:prstGeom prst="rect">
            <a:avLst/>
          </a:prstGeom>
        </p:spPr>
      </p:pic>
      <p:sp>
        <p:nvSpPr>
          <p:cNvPr id="12" name="AutoShape 37"/>
          <p:cNvSpPr>
            <a:spLocks noChangeArrowheads="1"/>
          </p:cNvSpPr>
          <p:nvPr/>
        </p:nvSpPr>
        <p:spPr bwMode="auto">
          <a:xfrm>
            <a:off x="463790" y="609600"/>
            <a:ext cx="8595617" cy="8667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МП «Экономическое развитие и инновационная экономика городского округа Вичуга»</a:t>
            </a:r>
          </a:p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19700" y="3657600"/>
            <a:ext cx="3627438" cy="284797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0" dirty="0" smtClean="0">
                <a:solidFill>
                  <a:schemeClr val="bg1"/>
                </a:solidFill>
              </a:rPr>
              <a:t>Программа </a:t>
            </a:r>
            <a:r>
              <a:rPr lang="ru-RU" sz="1600" b="0" dirty="0">
                <a:solidFill>
                  <a:schemeClr val="bg1"/>
                </a:solidFill>
              </a:rPr>
              <a:t>«Поддержка субъектов малого и среднего </a:t>
            </a:r>
            <a:r>
              <a:rPr lang="ru-RU" sz="1600" b="0" dirty="0" smtClean="0">
                <a:solidFill>
                  <a:schemeClr val="bg1"/>
                </a:solidFill>
              </a:rPr>
              <a:t>предпринимательства и физических лиц, не являющихся индивидуальными предпринимателями и применяющих специальный налоговый режим "Налог на профессиональный доход»</a:t>
            </a:r>
          </a:p>
          <a:p>
            <a:pPr>
              <a:defRPr/>
            </a:pPr>
            <a:endParaRPr lang="ru-RU" sz="1600" b="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 sz="1600" b="0" dirty="0">
                <a:solidFill>
                  <a:schemeClr val="bg1"/>
                </a:solidFill>
              </a:rPr>
              <a:t> </a:t>
            </a:r>
            <a:r>
              <a:rPr lang="ru-RU" sz="1600" b="0" dirty="0">
                <a:solidFill>
                  <a:schemeClr val="tx1"/>
                </a:solidFill>
              </a:rPr>
              <a:t>5</a:t>
            </a:r>
            <a:r>
              <a:rPr lang="ru-RU" sz="1600" b="0" dirty="0" smtClean="0">
                <a:solidFill>
                  <a:schemeClr val="tx1"/>
                </a:solidFill>
              </a:rPr>
              <a:t>0 </a:t>
            </a:r>
            <a:r>
              <a:rPr lang="ru-RU" sz="1600" b="0" dirty="0">
                <a:solidFill>
                  <a:schemeClr val="tx1"/>
                </a:solidFill>
              </a:rPr>
              <a:t>000 рублей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7" name="AutoShape 163"/>
          <p:cNvSpPr>
            <a:spLocks noChangeArrowheads="1"/>
          </p:cNvSpPr>
          <p:nvPr/>
        </p:nvSpPr>
        <p:spPr bwMode="auto">
          <a:xfrm>
            <a:off x="6330775" y="1370014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46089" name="AutoShape 165"/>
          <p:cNvSpPr>
            <a:spLocks noChangeArrowheads="1"/>
          </p:cNvSpPr>
          <p:nvPr/>
        </p:nvSpPr>
        <p:spPr bwMode="auto">
          <a:xfrm>
            <a:off x="6368181" y="2217736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46090" name="AutoShape 166"/>
          <p:cNvSpPr>
            <a:spLocks noChangeArrowheads="1"/>
          </p:cNvSpPr>
          <p:nvPr/>
        </p:nvSpPr>
        <p:spPr bwMode="auto">
          <a:xfrm>
            <a:off x="6359352" y="3971924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43020" name="Rectangle 171"/>
          <p:cNvSpPr>
            <a:spLocks noChangeArrowheads="1"/>
          </p:cNvSpPr>
          <p:nvPr/>
        </p:nvSpPr>
        <p:spPr bwMode="auto">
          <a:xfrm>
            <a:off x="6713537" y="1266827"/>
            <a:ext cx="1982787" cy="638174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200 000,00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43022" name="Rectangle 173"/>
          <p:cNvSpPr>
            <a:spLocks noChangeArrowheads="1"/>
          </p:cNvSpPr>
          <p:nvPr/>
        </p:nvSpPr>
        <p:spPr bwMode="auto">
          <a:xfrm>
            <a:off x="6713537" y="2217736"/>
            <a:ext cx="1963736" cy="498475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/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533 700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43023" name="Rectangle 174"/>
          <p:cNvSpPr>
            <a:spLocks noChangeArrowheads="1"/>
          </p:cNvSpPr>
          <p:nvPr/>
        </p:nvSpPr>
        <p:spPr bwMode="auto">
          <a:xfrm>
            <a:off x="6732588" y="3143249"/>
            <a:ext cx="1963736" cy="501649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200 000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22" name="AutoShape 37"/>
          <p:cNvSpPr>
            <a:spLocks noChangeArrowheads="1"/>
          </p:cNvSpPr>
          <p:nvPr/>
        </p:nvSpPr>
        <p:spPr bwMode="auto">
          <a:xfrm>
            <a:off x="419100" y="180975"/>
            <a:ext cx="8428037" cy="923925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600" dirty="0">
                <a:solidFill>
                  <a:prstClr val="white"/>
                </a:solidFill>
                <a:latin typeface="Times New Roman"/>
                <a:cs typeface="+mn-cs"/>
              </a:rPr>
              <a:t>Муниципальная программа </a:t>
            </a:r>
          </a:p>
          <a:p>
            <a:pPr eaLnBrk="0" hangingPunct="0">
              <a:defRPr/>
            </a:pPr>
            <a:r>
              <a:rPr lang="ru-RU" sz="1600" dirty="0">
                <a:solidFill>
                  <a:prstClr val="white"/>
                </a:solidFill>
                <a:latin typeface="Times New Roman"/>
                <a:cs typeface="+mn-cs"/>
              </a:rPr>
              <a:t>«Обеспечение доступным и комфортным жильем, объектами инженерной инфраструктуры  и услугами жилищно- коммунального хозяйства населения  </a:t>
            </a:r>
          </a:p>
          <a:p>
            <a:pPr eaLnBrk="0" hangingPunct="0">
              <a:defRPr/>
            </a:pPr>
            <a:r>
              <a:rPr lang="ru-RU" sz="1600" dirty="0">
                <a:solidFill>
                  <a:prstClr val="white"/>
                </a:solidFill>
                <a:latin typeface="Times New Roman"/>
                <a:cs typeface="+mn-cs"/>
              </a:rPr>
              <a:t>городского округа Вичуга» </a:t>
            </a:r>
          </a:p>
        </p:txBody>
      </p:sp>
      <p:sp>
        <p:nvSpPr>
          <p:cNvPr id="13" name="Rectangle 159"/>
          <p:cNvSpPr>
            <a:spLocks noChangeArrowheads="1"/>
          </p:cNvSpPr>
          <p:nvPr/>
        </p:nvSpPr>
        <p:spPr bwMode="auto">
          <a:xfrm>
            <a:off x="411166" y="3025775"/>
            <a:ext cx="5930898" cy="774700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 «Государственная и муниципальная поддержка </a:t>
            </a:r>
          </a:p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граждан в сфере ипотечного жилищного кредитования»</a:t>
            </a:r>
          </a:p>
        </p:txBody>
      </p:sp>
      <p:sp>
        <p:nvSpPr>
          <p:cNvPr id="14" name="AutoShape 166"/>
          <p:cNvSpPr>
            <a:spLocks noChangeArrowheads="1"/>
          </p:cNvSpPr>
          <p:nvPr/>
        </p:nvSpPr>
        <p:spPr bwMode="auto">
          <a:xfrm>
            <a:off x="6330775" y="3143250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16" name="Rectangle 159"/>
          <p:cNvSpPr>
            <a:spLocks noChangeArrowheads="1"/>
          </p:cNvSpPr>
          <p:nvPr/>
        </p:nvSpPr>
        <p:spPr bwMode="auto">
          <a:xfrm>
            <a:off x="437282" y="1990725"/>
            <a:ext cx="5930898" cy="952499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 «Капитальный ремонт общего имущества </a:t>
            </a:r>
            <a:endParaRPr lang="ru-RU" b="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многоквартирных </a:t>
            </a: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жилых домов и муниципального жилого </a:t>
            </a: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фонда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 и проведение технических обследований жилых домов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 специализированной организацией»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Rectangle 159"/>
          <p:cNvSpPr>
            <a:spLocks noChangeArrowheads="1"/>
          </p:cNvSpPr>
          <p:nvPr/>
        </p:nvSpPr>
        <p:spPr bwMode="auto">
          <a:xfrm>
            <a:off x="419100" y="1266826"/>
            <a:ext cx="5922964" cy="638174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«Обеспечение жильем молодых </a:t>
            </a: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семей, в том числе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 предоставление земельных участков для строительства жилых домов»</a:t>
            </a:r>
            <a:endParaRPr lang="ru-RU" b="0" dirty="0">
              <a:solidFill>
                <a:schemeClr val="accent5">
                  <a:lumMod val="50000"/>
                </a:schemeClr>
              </a:solidFill>
              <a:latin typeface="Times New Roman"/>
              <a:ea typeface="Times New Roman"/>
            </a:endParaRPr>
          </a:p>
        </p:txBody>
      </p:sp>
      <p:sp>
        <p:nvSpPr>
          <p:cNvPr id="18" name="Rectangle 159"/>
          <p:cNvSpPr>
            <a:spLocks noChangeArrowheads="1"/>
          </p:cNvSpPr>
          <p:nvPr/>
        </p:nvSpPr>
        <p:spPr bwMode="auto">
          <a:xfrm>
            <a:off x="437282" y="3867150"/>
            <a:ext cx="5904782" cy="781050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 </a:t>
            </a: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«Предоставления жилых помещений детям-сиротам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и детям, оставшимся без попечения родителей, лицам из их числа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 по договорам найма специализированных помещений»</a:t>
            </a:r>
            <a:endParaRPr lang="ru-RU" b="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0" name="Rectangle 159"/>
          <p:cNvSpPr>
            <a:spLocks noChangeArrowheads="1"/>
          </p:cNvSpPr>
          <p:nvPr/>
        </p:nvSpPr>
        <p:spPr bwMode="auto">
          <a:xfrm>
            <a:off x="437282" y="4721026"/>
            <a:ext cx="5922964" cy="1108274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 </a:t>
            </a: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«Установка, газового и сантехнического оборудования,</a:t>
            </a:r>
          </a:p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и</a:t>
            </a: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ндивидуальных приборов учета коммунальных ресурсов, 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проведение технического диагностирования 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газового оборудования в муниципальном жилом фонде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городского округа Вичуга»</a:t>
            </a:r>
            <a:endParaRPr lang="ru-RU" b="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1" name="Rectangle 174"/>
          <p:cNvSpPr>
            <a:spLocks noChangeArrowheads="1"/>
          </p:cNvSpPr>
          <p:nvPr/>
        </p:nvSpPr>
        <p:spPr bwMode="auto">
          <a:xfrm>
            <a:off x="6732588" y="3971924"/>
            <a:ext cx="1982786" cy="600076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2 124 500,40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24" name="AutoShape 166"/>
          <p:cNvSpPr>
            <a:spLocks noChangeArrowheads="1"/>
          </p:cNvSpPr>
          <p:nvPr/>
        </p:nvSpPr>
        <p:spPr bwMode="auto">
          <a:xfrm>
            <a:off x="6339608" y="5084564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25" name="Rectangle 174"/>
          <p:cNvSpPr>
            <a:spLocks noChangeArrowheads="1"/>
          </p:cNvSpPr>
          <p:nvPr/>
        </p:nvSpPr>
        <p:spPr bwMode="auto">
          <a:xfrm>
            <a:off x="6732588" y="4953000"/>
            <a:ext cx="1982786" cy="694929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200 000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26" name="Rectangle 159"/>
          <p:cNvSpPr>
            <a:spLocks noChangeArrowheads="1"/>
          </p:cNvSpPr>
          <p:nvPr/>
        </p:nvSpPr>
        <p:spPr bwMode="auto">
          <a:xfrm>
            <a:off x="437282" y="5895975"/>
            <a:ext cx="5922964" cy="809229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</a:t>
            </a: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«Модернизация объектов коммунальной</a:t>
            </a:r>
          </a:p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        инфраструктуры и обеспечение функционирования систем </a:t>
            </a:r>
          </a:p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         жизнеобеспечения»</a:t>
            </a:r>
            <a:endParaRPr lang="ru-RU" b="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7" name="AutoShape 166"/>
          <p:cNvSpPr>
            <a:spLocks noChangeArrowheads="1"/>
          </p:cNvSpPr>
          <p:nvPr/>
        </p:nvSpPr>
        <p:spPr bwMode="auto">
          <a:xfrm>
            <a:off x="6339608" y="6141839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28" name="Rectangle 174"/>
          <p:cNvSpPr>
            <a:spLocks noChangeArrowheads="1"/>
          </p:cNvSpPr>
          <p:nvPr/>
        </p:nvSpPr>
        <p:spPr bwMode="auto">
          <a:xfrm>
            <a:off x="6732588" y="6010275"/>
            <a:ext cx="1982786" cy="694929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951 000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7"/>
          <p:cNvSpPr>
            <a:spLocks noGrp="1" noChangeArrowheads="1"/>
          </p:cNvSpPr>
          <p:nvPr>
            <p:ph type="title"/>
          </p:nvPr>
        </p:nvSpPr>
        <p:spPr bwMode="auto"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algn="ctr"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algn="ctr" eaLnBrk="0" hangingPunct="0">
              <a:defRPr/>
            </a:pP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« Обеспечение безопасности населения  и профилактика наркомании на территории городского округа </a:t>
            </a: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Вичуга»</a:t>
            </a:r>
          </a:p>
        </p:txBody>
      </p:sp>
      <p:sp>
        <p:nvSpPr>
          <p:cNvPr id="6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705350" cy="1876425"/>
          </a:xfrm>
        </p:spPr>
        <p:txBody>
          <a:bodyPr/>
          <a:lstStyle/>
          <a:p>
            <a:r>
              <a:rPr lang="ru-RU" sz="2200" b="1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Подпрограмма "Предупреждение и ликвидация чрезвычайных ситуаций" – 5 120 585,85 руб.</a:t>
            </a:r>
          </a:p>
        </p:txBody>
      </p:sp>
      <p:sp>
        <p:nvSpPr>
          <p:cNvPr id="7" name="Текст 2"/>
          <p:cNvSpPr txBox="1">
            <a:spLocks/>
          </p:cNvSpPr>
          <p:nvPr/>
        </p:nvSpPr>
        <p:spPr bwMode="auto">
          <a:xfrm>
            <a:off x="4143375" y="4143375"/>
            <a:ext cx="46101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2200" b="1" kern="0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Подпрограмма "Профилактика правонарушений и противодействие терроризму и экстремизму" - </a:t>
            </a:r>
            <a:r>
              <a:rPr lang="ru-RU" sz="2400" b="1" kern="0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20 000 руб.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927" y="1876573"/>
            <a:ext cx="3223896" cy="22668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32" y="4143375"/>
            <a:ext cx="3220318" cy="214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7448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1" name="AutoShape 140"/>
          <p:cNvSpPr>
            <a:spLocks noChangeArrowheads="1"/>
          </p:cNvSpPr>
          <p:nvPr/>
        </p:nvSpPr>
        <p:spPr bwMode="auto">
          <a:xfrm>
            <a:off x="184150" y="1608138"/>
            <a:ext cx="3810000" cy="658812"/>
          </a:xfrm>
          <a:prstGeom prst="octagon">
            <a:avLst>
              <a:gd name="adj" fmla="val 23780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«Поддержка отдельных  категорий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 жителей городского округа Вичуга» </a:t>
            </a:r>
          </a:p>
          <a:p>
            <a:pPr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endParaRPr lang="ru-RU" b="0" dirty="0">
              <a:solidFill>
                <a:prstClr val="black"/>
              </a:solidFill>
            </a:endParaRPr>
          </a:p>
        </p:txBody>
      </p:sp>
      <p:sp>
        <p:nvSpPr>
          <p:cNvPr id="50182" name="AutoShape 141"/>
          <p:cNvSpPr>
            <a:spLocks noChangeArrowheads="1"/>
          </p:cNvSpPr>
          <p:nvPr/>
        </p:nvSpPr>
        <p:spPr bwMode="auto">
          <a:xfrm>
            <a:off x="123824" y="2381250"/>
            <a:ext cx="3870325" cy="620713"/>
          </a:xfrm>
          <a:prstGeom prst="octagon">
            <a:avLst>
              <a:gd name="adj" fmla="val 21614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«Поддержка социально ориентированных 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некоммерческих организаций»</a:t>
            </a:r>
          </a:p>
        </p:txBody>
      </p:sp>
      <p:sp>
        <p:nvSpPr>
          <p:cNvPr id="50183" name="AutoShape 142"/>
          <p:cNvSpPr>
            <a:spLocks noChangeArrowheads="1"/>
          </p:cNvSpPr>
          <p:nvPr/>
        </p:nvSpPr>
        <p:spPr bwMode="auto">
          <a:xfrm>
            <a:off x="106363" y="3227388"/>
            <a:ext cx="3887787" cy="706437"/>
          </a:xfrm>
          <a:prstGeom prst="octagon">
            <a:avLst>
              <a:gd name="adj" fmla="val 26993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r>
              <a:rPr lang="ru-RU" dirty="0">
                <a:solidFill>
                  <a:prstClr val="black"/>
                </a:solidFill>
              </a:rPr>
              <a:t>«</a:t>
            </a:r>
            <a:r>
              <a:rPr lang="ru-RU" b="0" dirty="0">
                <a:solidFill>
                  <a:prstClr val="black"/>
                </a:solidFill>
              </a:rPr>
              <a:t>Организация акций и мероприятий 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для граждан,  нуждающихся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 в особом внимании </a:t>
            </a:r>
          </a:p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0184" name="AutoShape 143"/>
          <p:cNvSpPr>
            <a:spLocks noChangeArrowheads="1"/>
          </p:cNvSpPr>
          <p:nvPr/>
        </p:nvSpPr>
        <p:spPr bwMode="auto">
          <a:xfrm>
            <a:off x="131762" y="4075113"/>
            <a:ext cx="3862387" cy="773112"/>
          </a:xfrm>
          <a:prstGeom prst="octagon">
            <a:avLst>
              <a:gd name="adj" fmla="val 21895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ru-RU" b="0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«Оказание мер социальной 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поддержки медицинским работникам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  ОБУЗ </a:t>
            </a:r>
            <a:r>
              <a:rPr lang="ru-RU" dirty="0">
                <a:solidFill>
                  <a:prstClr val="black"/>
                </a:solidFill>
              </a:rPr>
              <a:t>«</a:t>
            </a:r>
            <a:r>
              <a:rPr lang="ru-RU" b="0" dirty="0">
                <a:solidFill>
                  <a:prstClr val="black"/>
                </a:solidFill>
              </a:rPr>
              <a:t>Вичугская ЦРБ»</a:t>
            </a:r>
          </a:p>
          <a:p>
            <a:pPr algn="just" eaLnBrk="0" hangingPunct="0">
              <a:defRPr/>
            </a:pPr>
            <a:endParaRPr lang="ru-RU" b="0" dirty="0">
              <a:solidFill>
                <a:prstClr val="black"/>
              </a:solidFill>
            </a:endParaRPr>
          </a:p>
        </p:txBody>
      </p:sp>
      <p:sp>
        <p:nvSpPr>
          <p:cNvPr id="50189" name="AutoShape 149"/>
          <p:cNvSpPr>
            <a:spLocks noChangeArrowheads="1"/>
          </p:cNvSpPr>
          <p:nvPr/>
        </p:nvSpPr>
        <p:spPr bwMode="auto">
          <a:xfrm>
            <a:off x="4379913" y="4075113"/>
            <a:ext cx="1665287" cy="773112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</a:rPr>
              <a:t>748 000,00 рублей</a:t>
            </a:r>
            <a:endParaRPr lang="ru-RU" b="0" dirty="0">
              <a:solidFill>
                <a:prstClr val="black"/>
              </a:solidFill>
            </a:endParaRPr>
          </a:p>
        </p:txBody>
      </p:sp>
      <p:pic>
        <p:nvPicPr>
          <p:cNvPr id="28679" name="Picture 15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263" y="1435100"/>
            <a:ext cx="208280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80" name="Picture 26" descr="https://encrypted-tbn3.gstatic.com/images?q=tbn:ANd9GcT4ZqERoMRqlRBRo09Z3zC7-4glvsTCmTJfcydMVWImRY5dg4ccF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538" y="5180013"/>
            <a:ext cx="28575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1" name="Picture 28" descr="https://encrypted-tbn1.gstatic.com/images?q=tbn:ANd9GcQ-Mkjnsup0_103K0xeiaCEG3FxaUX7J2liyduXhGepriQIsD6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813" y="4068763"/>
            <a:ext cx="2843212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2" name="Picture 30" descr="https://encrypted-tbn1.gstatic.com/images?q=tbn:ANd9GcTtbHMPIHMAQ7vlWVIn-frp3bFrSXFTYP8jjAX9Q7g6e-IobK1DR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038" y="5180013"/>
            <a:ext cx="260985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Прямоугольник 33"/>
          <p:cNvSpPr/>
          <p:nvPr/>
        </p:nvSpPr>
        <p:spPr>
          <a:xfrm>
            <a:off x="184150" y="5980113"/>
            <a:ext cx="3019425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800" b="0" dirty="0">
                <a:solidFill>
                  <a:srgbClr val="C00000"/>
                </a:solidFill>
                <a:latin typeface="Arial" pitchFamily="34" charset="0"/>
                <a:cs typeface="+mn-cs"/>
              </a:rPr>
              <a:t>  </a:t>
            </a:r>
            <a:endParaRPr lang="ru-RU" sz="1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</p:txBody>
      </p:sp>
      <p:sp>
        <p:nvSpPr>
          <p:cNvPr id="22" name="AutoShape 149"/>
          <p:cNvSpPr>
            <a:spLocks noChangeArrowheads="1"/>
          </p:cNvSpPr>
          <p:nvPr/>
        </p:nvSpPr>
        <p:spPr bwMode="auto">
          <a:xfrm>
            <a:off x="4370388" y="2381250"/>
            <a:ext cx="1665287" cy="620713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</a:rPr>
              <a:t>395 200,00 </a:t>
            </a:r>
            <a:r>
              <a:rPr lang="ru-RU" b="0" dirty="0">
                <a:solidFill>
                  <a:prstClr val="black"/>
                </a:solidFill>
              </a:rPr>
              <a:t>рублей</a:t>
            </a:r>
          </a:p>
        </p:txBody>
      </p:sp>
      <p:sp>
        <p:nvSpPr>
          <p:cNvPr id="23" name="AutoShape 149"/>
          <p:cNvSpPr>
            <a:spLocks noChangeArrowheads="1"/>
          </p:cNvSpPr>
          <p:nvPr/>
        </p:nvSpPr>
        <p:spPr bwMode="auto">
          <a:xfrm>
            <a:off x="4370388" y="3227388"/>
            <a:ext cx="1665287" cy="706437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 </a:t>
            </a:r>
            <a:r>
              <a:rPr lang="ru-RU" b="0" dirty="0" smtClean="0">
                <a:solidFill>
                  <a:prstClr val="black"/>
                </a:solidFill>
              </a:rPr>
              <a:t>150 000,00рублей</a:t>
            </a:r>
            <a:endParaRPr lang="ru-RU" b="0" dirty="0">
              <a:solidFill>
                <a:prstClr val="black"/>
              </a:solidFill>
            </a:endParaRPr>
          </a:p>
        </p:txBody>
      </p:sp>
      <p:sp>
        <p:nvSpPr>
          <p:cNvPr id="24" name="AutoShape 149"/>
          <p:cNvSpPr>
            <a:spLocks noChangeArrowheads="1"/>
          </p:cNvSpPr>
          <p:nvPr/>
        </p:nvSpPr>
        <p:spPr bwMode="auto">
          <a:xfrm>
            <a:off x="4379914" y="1608138"/>
            <a:ext cx="1655762" cy="658812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</a:rPr>
              <a:t>303 632,00 рублей</a:t>
            </a:r>
            <a:endParaRPr lang="ru-RU" b="0" dirty="0">
              <a:solidFill>
                <a:prstClr val="black"/>
              </a:solidFill>
            </a:endParaRPr>
          </a:p>
        </p:txBody>
      </p:sp>
      <p:sp>
        <p:nvSpPr>
          <p:cNvPr id="2" name="Выноска со стрелкой вниз 1"/>
          <p:cNvSpPr/>
          <p:nvPr/>
        </p:nvSpPr>
        <p:spPr>
          <a:xfrm>
            <a:off x="315119" y="1123950"/>
            <a:ext cx="3543300" cy="484188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0" dirty="0">
                <a:solidFill>
                  <a:prstClr val="black"/>
                </a:solidFill>
              </a:rPr>
              <a:t>Подпрограммы</a:t>
            </a:r>
          </a:p>
        </p:txBody>
      </p:sp>
      <p:sp>
        <p:nvSpPr>
          <p:cNvPr id="25" name="AutoShape 37"/>
          <p:cNvSpPr>
            <a:spLocks noChangeArrowheads="1"/>
          </p:cNvSpPr>
          <p:nvPr/>
        </p:nvSpPr>
        <p:spPr bwMode="auto">
          <a:xfrm>
            <a:off x="251520" y="342900"/>
            <a:ext cx="8595617" cy="6762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МП «Социальная поддержка  населения городского округа Вичуга»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343400" cy="1171575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Подпрограмма "Молодежь Вичуги" - 150 600 руб.</a:t>
            </a:r>
          </a:p>
        </p:txBody>
      </p:sp>
      <p:sp>
        <p:nvSpPr>
          <p:cNvPr id="5" name="AutoShape 37"/>
          <p:cNvSpPr>
            <a:spLocks noGrp="1" noChangeArrowheads="1"/>
          </p:cNvSpPr>
          <p:nvPr>
            <p:ph type="title"/>
          </p:nvPr>
        </p:nvSpPr>
        <p:spPr bwMode="auto"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algn="ctr"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algn="ctr" eaLnBrk="0" hangingPunct="0">
              <a:defRPr/>
            </a:pP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« Повышение эффективности реализации молодежной политики и средств массовой информатизации в городском округе </a:t>
            </a: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Вичуга»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455" y="1800225"/>
            <a:ext cx="3429000" cy="25717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416" y="4053836"/>
            <a:ext cx="3227839" cy="2286005"/>
          </a:xfrm>
          <a:prstGeom prst="rect">
            <a:avLst/>
          </a:prstGeom>
        </p:spPr>
      </p:pic>
      <p:sp>
        <p:nvSpPr>
          <p:cNvPr id="22" name="Текст 2"/>
          <p:cNvSpPr txBox="1">
            <a:spLocks/>
          </p:cNvSpPr>
          <p:nvPr/>
        </p:nvSpPr>
        <p:spPr bwMode="auto">
          <a:xfrm>
            <a:off x="3934960" y="4926344"/>
            <a:ext cx="4343400" cy="142874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ru-RU" sz="2400" kern="0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Подпрограмма "Открытая информационная среда" –</a:t>
            </a:r>
          </a:p>
          <a:p>
            <a:pPr marL="0" indent="0" algn="ctr">
              <a:buFont typeface="Wingdings" pitchFamily="2" charset="2"/>
              <a:buNone/>
            </a:pPr>
            <a:r>
              <a:rPr lang="ru-RU" sz="2400" kern="0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1 715 196, 09 руб.</a:t>
            </a:r>
            <a:endParaRPr lang="ru-RU" sz="2400" kern="0" dirty="0">
              <a:solidFill>
                <a:srgbClr val="002060"/>
              </a:solidFill>
              <a:latin typeface="Linux Libertine" panose="02000503000000000000" pitchFamily="2" charset="0"/>
              <a:ea typeface="Linux Libertine" panose="02000503000000000000" pitchFamily="2" charset="0"/>
              <a:cs typeface="Linux Libertine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380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4676995"/>
              </p:ext>
            </p:extLst>
          </p:nvPr>
        </p:nvGraphicFramePr>
        <p:xfrm>
          <a:off x="539552" y="1215802"/>
          <a:ext cx="8064896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286000" y="2828925"/>
            <a:ext cx="45720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1800" dirty="0">
                <a:solidFill>
                  <a:prstClr val="black"/>
                </a:solidFill>
                <a:cs typeface="+mn-cs"/>
              </a:rPr>
              <a:t>  </a:t>
            </a:r>
          </a:p>
        </p:txBody>
      </p:sp>
      <p:sp>
        <p:nvSpPr>
          <p:cNvPr id="5" name="AutoShape 37"/>
          <p:cNvSpPr>
            <a:spLocks noChangeArrowheads="1"/>
          </p:cNvSpPr>
          <p:nvPr/>
        </p:nvSpPr>
        <p:spPr bwMode="auto">
          <a:xfrm>
            <a:off x="419796" y="701276"/>
            <a:ext cx="8024117" cy="75349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«Развитие транспортной системы в  городском округе Вичуга»  </a:t>
            </a:r>
          </a:p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2252663" y="2828925"/>
            <a:ext cx="485775" cy="6715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275" y="4015283"/>
            <a:ext cx="5033963" cy="2414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AutoShape 4"/>
          <p:cNvSpPr>
            <a:spLocks noChangeArrowheads="1"/>
          </p:cNvSpPr>
          <p:nvPr/>
        </p:nvSpPr>
        <p:spPr bwMode="auto">
          <a:xfrm>
            <a:off x="590552" y="620714"/>
            <a:ext cx="2604866" cy="1084261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Подпрограмма </a:t>
            </a:r>
            <a:endParaRPr lang="ru-RU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eaLnBrk="0" hangingPunct="0">
              <a:defRPr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«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Наружное освещение» </a:t>
            </a:r>
          </a:p>
          <a:p>
            <a:pPr eaLnBrk="0" hangingPunct="0">
              <a:defRPr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13 187 000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руб.</a:t>
            </a:r>
          </a:p>
        </p:txBody>
      </p:sp>
      <p:sp>
        <p:nvSpPr>
          <p:cNvPr id="47108" name="AutoShape 6"/>
          <p:cNvSpPr>
            <a:spLocks noChangeArrowheads="1"/>
          </p:cNvSpPr>
          <p:nvPr/>
        </p:nvSpPr>
        <p:spPr bwMode="auto">
          <a:xfrm>
            <a:off x="6156324" y="557213"/>
            <a:ext cx="2601913" cy="1281112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Подпрограмма </a:t>
            </a: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«Озеленение территорий</a:t>
            </a: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 общего пользования»</a:t>
            </a: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- 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1 758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200 руб.</a:t>
            </a:r>
          </a:p>
        </p:txBody>
      </p:sp>
      <p:sp>
        <p:nvSpPr>
          <p:cNvPr id="45063" name="AutoShape 12"/>
          <p:cNvSpPr>
            <a:spLocks noChangeArrowheads="1"/>
          </p:cNvSpPr>
          <p:nvPr/>
        </p:nvSpPr>
        <p:spPr bwMode="auto">
          <a:xfrm rot="2823912">
            <a:off x="2961158" y="3963464"/>
            <a:ext cx="285750" cy="373063"/>
          </a:xfrm>
          <a:prstGeom prst="downArrow">
            <a:avLst>
              <a:gd name="adj1" fmla="val 50000"/>
              <a:gd name="adj2" fmla="val 3263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black"/>
              </a:solidFill>
              <a:latin typeface="Arial" pitchFamily="34" charset="0"/>
              <a:cs typeface="+mn-cs"/>
            </a:endParaRPr>
          </a:p>
        </p:txBody>
      </p:sp>
      <p:sp>
        <p:nvSpPr>
          <p:cNvPr id="45067" name="AutoShape 18"/>
          <p:cNvSpPr>
            <a:spLocks noChangeArrowheads="1"/>
          </p:cNvSpPr>
          <p:nvPr/>
        </p:nvSpPr>
        <p:spPr bwMode="auto">
          <a:xfrm rot="19123768">
            <a:off x="2970900" y="1835467"/>
            <a:ext cx="314325" cy="423862"/>
          </a:xfrm>
          <a:prstGeom prst="upArrow">
            <a:avLst>
              <a:gd name="adj1" fmla="val 50000"/>
              <a:gd name="adj2" fmla="val 337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black"/>
              </a:solidFill>
              <a:latin typeface="Arial" pitchFamily="34" charset="0"/>
              <a:cs typeface="+mn-cs"/>
            </a:endParaRPr>
          </a:p>
        </p:txBody>
      </p:sp>
      <p:sp>
        <p:nvSpPr>
          <p:cNvPr id="45068" name="AutoShape 19"/>
          <p:cNvSpPr>
            <a:spLocks noChangeArrowheads="1"/>
          </p:cNvSpPr>
          <p:nvPr/>
        </p:nvSpPr>
        <p:spPr bwMode="auto">
          <a:xfrm rot="2554868">
            <a:off x="5967412" y="1899751"/>
            <a:ext cx="288925" cy="360363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black"/>
              </a:solidFill>
              <a:latin typeface="Arial" pitchFamily="34" charset="0"/>
              <a:cs typeface="+mn-cs"/>
            </a:endParaRPr>
          </a:p>
        </p:txBody>
      </p:sp>
      <p:sp>
        <p:nvSpPr>
          <p:cNvPr id="15" name="AutoShape 37"/>
          <p:cNvSpPr>
            <a:spLocks noChangeArrowheads="1"/>
          </p:cNvSpPr>
          <p:nvPr/>
        </p:nvSpPr>
        <p:spPr bwMode="auto">
          <a:xfrm>
            <a:off x="3307260" y="2206626"/>
            <a:ext cx="2696665" cy="1727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600" dirty="0">
                <a:solidFill>
                  <a:prstClr val="black"/>
                </a:solidFill>
                <a:cs typeface="+mn-cs"/>
              </a:rPr>
              <a:t>МП</a:t>
            </a:r>
          </a:p>
          <a:p>
            <a:pPr eaLnBrk="0" hangingPunct="0">
              <a:defRPr/>
            </a:pPr>
            <a:r>
              <a:rPr lang="ru-RU" sz="1600" dirty="0">
                <a:solidFill>
                  <a:prstClr val="black"/>
                </a:solidFill>
                <a:cs typeface="+mn-cs"/>
              </a:rPr>
              <a:t> «Благоустройство городского округа Вичуга» </a:t>
            </a:r>
            <a:endParaRPr lang="ru-RU" sz="1600" dirty="0" smtClean="0">
              <a:solidFill>
                <a:prstClr val="black"/>
              </a:solidFill>
              <a:cs typeface="+mn-cs"/>
            </a:endParaRPr>
          </a:p>
        </p:txBody>
      </p:sp>
      <p:sp>
        <p:nvSpPr>
          <p:cNvPr id="19" name="AutoShape 8"/>
          <p:cNvSpPr>
            <a:spLocks noChangeArrowheads="1"/>
          </p:cNvSpPr>
          <p:nvPr/>
        </p:nvSpPr>
        <p:spPr bwMode="auto">
          <a:xfrm>
            <a:off x="590551" y="4486274"/>
            <a:ext cx="2604868" cy="1600201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Подпрограмма </a:t>
            </a:r>
          </a:p>
          <a:p>
            <a:pPr eaLnBrk="0" hangingPunct="0">
              <a:defRPr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«Благоустройство</a:t>
            </a:r>
          </a:p>
          <a:p>
            <a:pPr eaLnBrk="0" hangingPunct="0">
              <a:defRPr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территорий</a:t>
            </a:r>
            <a:endParaRPr lang="ru-RU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общего пользования» </a:t>
            </a:r>
          </a:p>
          <a:p>
            <a:pPr eaLnBrk="0" hangingPunct="0">
              <a:defRPr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1 613 459,70 руб.</a:t>
            </a:r>
            <a:endParaRPr lang="ru-RU" sz="16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7"/>
          <p:cNvSpPr txBox="1">
            <a:spLocks noChangeArrowheads="1"/>
          </p:cNvSpPr>
          <p:nvPr/>
        </p:nvSpPr>
        <p:spPr bwMode="auto">
          <a:xfrm>
            <a:off x="1011238" y="1603375"/>
            <a:ext cx="221615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10244" name="Text Box 8"/>
          <p:cNvSpPr txBox="1">
            <a:spLocks noChangeArrowheads="1"/>
          </p:cNvSpPr>
          <p:nvPr/>
        </p:nvSpPr>
        <p:spPr bwMode="auto">
          <a:xfrm>
            <a:off x="406400" y="2432050"/>
            <a:ext cx="2384425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1pPr>
            <a:lvl2pPr marL="742950" indent="-28575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endParaRPr lang="ru-RU" dirty="0" smtClean="0">
              <a:solidFill>
                <a:schemeClr val="accent5">
                  <a:lumMod val="50000"/>
                </a:schemeClr>
              </a:solidFill>
              <a:cs typeface="Arial" charset="0"/>
            </a:endParaRPr>
          </a:p>
        </p:txBody>
      </p:sp>
      <p:sp>
        <p:nvSpPr>
          <p:cNvPr id="8196" name="Text Box 10"/>
          <p:cNvSpPr txBox="1">
            <a:spLocks noChangeArrowheads="1"/>
          </p:cNvSpPr>
          <p:nvPr/>
        </p:nvSpPr>
        <p:spPr bwMode="auto">
          <a:xfrm>
            <a:off x="6588125" y="1657350"/>
            <a:ext cx="2036763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8197" name="Text Box 11"/>
          <p:cNvSpPr txBox="1">
            <a:spLocks noChangeArrowheads="1"/>
          </p:cNvSpPr>
          <p:nvPr/>
        </p:nvSpPr>
        <p:spPr bwMode="auto">
          <a:xfrm>
            <a:off x="6588125" y="2565400"/>
            <a:ext cx="212090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latin typeface="Times New Roman" pitchFamily="18" charset="0"/>
            </a:endParaRPr>
          </a:p>
        </p:txBody>
      </p:sp>
      <p:sp>
        <p:nvSpPr>
          <p:cNvPr id="10251" name="AutoShape 15"/>
          <p:cNvSpPr>
            <a:spLocks noChangeArrowheads="1"/>
          </p:cNvSpPr>
          <p:nvPr/>
        </p:nvSpPr>
        <p:spPr bwMode="auto">
          <a:xfrm>
            <a:off x="4491038" y="4933950"/>
            <a:ext cx="3273425" cy="1512888"/>
          </a:xfrm>
          <a:prstGeom prst="flowChartAlternateProcess">
            <a:avLst/>
          </a:prstGeom>
          <a:gradFill rotWithShape="1">
            <a:gsLst>
              <a:gs pos="0">
                <a:srgbClr val="FFFF99"/>
              </a:gs>
              <a:gs pos="100000">
                <a:srgbClr val="FFCC00"/>
              </a:gs>
            </a:gsLst>
            <a:lin ang="27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8900000" algn="ctr" rotWithShape="0">
              <a:srgbClr val="FF9900">
                <a:alpha val="50000"/>
              </a:srgbClr>
            </a:outerShdw>
          </a:effectLst>
        </p:spPr>
        <p:txBody>
          <a:bodyPr/>
          <a:lstStyle/>
          <a:p>
            <a:pPr algn="just"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ambria"/>
                <a:cs typeface="Arial" charset="0"/>
              </a:rPr>
              <a:t>При превышении доходов над расходами принимается решение, как их использовать (например, накапливать остатки, погашать долг).</a:t>
            </a:r>
          </a:p>
        </p:txBody>
      </p:sp>
      <p:sp>
        <p:nvSpPr>
          <p:cNvPr id="10252" name="Text Box 16"/>
          <p:cNvSpPr txBox="1">
            <a:spLocks noChangeArrowheads="1"/>
          </p:cNvSpPr>
          <p:nvPr/>
        </p:nvSpPr>
        <p:spPr bwMode="auto">
          <a:xfrm>
            <a:off x="406400" y="5000625"/>
            <a:ext cx="3527425" cy="123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1pPr>
            <a:lvl2pPr marL="742950" indent="-28575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9pPr>
          </a:lstStyle>
          <a:p>
            <a:pPr algn="just">
              <a:defRPr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Cambria"/>
                <a:cs typeface="Arial" charset="0"/>
              </a:rPr>
              <a:t>При превышении расходов над доходами принимается решение об источниках покрытия дефицита (например, использовать имеющиеся остатки, взять  в долг)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Cambria"/>
              <a:cs typeface="Arial" charset="0"/>
            </a:endParaRPr>
          </a:p>
        </p:txBody>
      </p:sp>
      <p:sp>
        <p:nvSpPr>
          <p:cNvPr id="8200" name="Text Box 17"/>
          <p:cNvSpPr txBox="1">
            <a:spLocks noChangeArrowheads="1"/>
          </p:cNvSpPr>
          <p:nvPr/>
        </p:nvSpPr>
        <p:spPr bwMode="auto">
          <a:xfrm>
            <a:off x="539750" y="6237288"/>
            <a:ext cx="8072438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500" b="0">
              <a:solidFill>
                <a:srgbClr val="0000FF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500" b="0">
              <a:latin typeface="Times New Roman" pitchFamily="18" charset="0"/>
            </a:endParaRPr>
          </a:p>
        </p:txBody>
      </p:sp>
      <p:pic>
        <p:nvPicPr>
          <p:cNvPr id="8201" name="Picture 20" descr="Hangisi_do_ru_hangisi_yanl___2384864332019094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741363"/>
            <a:ext cx="1547812" cy="15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2" name="Прямоугольник 13"/>
          <p:cNvSpPr>
            <a:spLocks noChangeArrowheads="1"/>
          </p:cNvSpPr>
          <p:nvPr/>
        </p:nvSpPr>
        <p:spPr bwMode="auto">
          <a:xfrm>
            <a:off x="733425" y="665163"/>
            <a:ext cx="7229475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2"/>
                </a:solidFill>
                <a:latin typeface="Times New Roman" pitchFamily="18" charset="0"/>
              </a:rPr>
              <a:t>Бюджет - это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2"/>
                </a:solidFill>
                <a:latin typeface="Times New Roman" pitchFamily="18" charset="0"/>
              </a:rPr>
              <a:t> 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2"/>
                </a:solidFill>
                <a:latin typeface="Times New Roman" pitchFamily="18" charset="0"/>
              </a:rPr>
              <a:t>Доходы – Расходы = Дефицит (Профицит)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2"/>
                </a:solidFill>
                <a:latin typeface="Times New Roman" pitchFamily="18" charset="0"/>
              </a:rPr>
              <a:t> </a:t>
            </a:r>
          </a:p>
        </p:txBody>
      </p:sp>
      <p:pic>
        <p:nvPicPr>
          <p:cNvPr id="8203" name="Рисунок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40" b="17459"/>
          <a:stretch>
            <a:fillRect/>
          </a:stretch>
        </p:blipFill>
        <p:spPr bwMode="auto">
          <a:xfrm>
            <a:off x="1598613" y="3133725"/>
            <a:ext cx="12287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4" name="Рисунок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59" b="17294"/>
          <a:stretch>
            <a:fillRect/>
          </a:stretch>
        </p:blipFill>
        <p:spPr bwMode="auto">
          <a:xfrm>
            <a:off x="2798763" y="2276475"/>
            <a:ext cx="120015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5" name="Рисунок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38" b="17294"/>
          <a:stretch>
            <a:fillRect/>
          </a:stretch>
        </p:blipFill>
        <p:spPr bwMode="auto">
          <a:xfrm>
            <a:off x="4772025" y="2327275"/>
            <a:ext cx="123825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6" name="Rectangle 6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8207" name="Rectangle 62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8208" name="Rectangle 63"/>
          <p:cNvSpPr>
            <a:spLocks noChangeArrowheads="1"/>
          </p:cNvSpPr>
          <p:nvPr/>
        </p:nvSpPr>
        <p:spPr bwMode="auto">
          <a:xfrm>
            <a:off x="-309563" y="1968500"/>
            <a:ext cx="9315451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                                     </a:t>
            </a:r>
          </a:p>
        </p:txBody>
      </p:sp>
      <p:sp>
        <p:nvSpPr>
          <p:cNvPr id="8209" name="Rectangle 64"/>
          <p:cNvSpPr>
            <a:spLocks noChangeArrowheads="1"/>
          </p:cNvSpPr>
          <p:nvPr/>
        </p:nvSpPr>
        <p:spPr bwMode="auto">
          <a:xfrm>
            <a:off x="0" y="5600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600">
                <a:solidFill>
                  <a:schemeClr val="bg2"/>
                </a:solidFill>
                <a:latin typeface="Times New Roman" pitchFamily="18" charset="0"/>
              </a:rPr>
              <a:t> </a:t>
            </a: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</p:txBody>
      </p:sp>
      <p:pic>
        <p:nvPicPr>
          <p:cNvPr id="8210" name="Рисунок 5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60" b="17461"/>
          <a:stretch>
            <a:fillRect/>
          </a:stretch>
        </p:blipFill>
        <p:spPr bwMode="auto">
          <a:xfrm>
            <a:off x="6010275" y="3035300"/>
            <a:ext cx="1076325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406400" y="3275013"/>
            <a:ext cx="268922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ambria"/>
                <a:cs typeface="Arial" charset="0"/>
              </a:rPr>
              <a:t>Дефицит (расходы больше доходов)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505325" y="3275013"/>
            <a:ext cx="3009900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ambria"/>
                <a:cs typeface="Arial" charset="0"/>
              </a:rPr>
              <a:t>Профицит (доходы больше расходов)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44" y="3588472"/>
            <a:ext cx="3560763" cy="2574203"/>
          </a:xfrm>
          <a:prstGeom prst="rect">
            <a:avLst/>
          </a:prstGeom>
        </p:spPr>
      </p:pic>
      <p:pic>
        <p:nvPicPr>
          <p:cNvPr id="3379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900" y="1844675"/>
            <a:ext cx="3121025" cy="312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4"/>
          <p:cNvSpPr>
            <a:spLocks noChangeArrowheads="1"/>
          </p:cNvSpPr>
          <p:nvPr/>
        </p:nvSpPr>
        <p:spPr bwMode="white">
          <a:xfrm>
            <a:off x="1524000" y="5181600"/>
            <a:ext cx="7086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chemeClr val="hlink"/>
              </a:buClr>
              <a:buSzTx/>
              <a:buFont typeface="Wingdings" pitchFamily="2" charset="2"/>
              <a:buNone/>
            </a:pPr>
            <a:endParaRPr lang="ru-RU" altLang="ru-RU" sz="20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5" name="AutoShape 37"/>
          <p:cNvSpPr>
            <a:spLocks noChangeArrowheads="1"/>
          </p:cNvSpPr>
          <p:nvPr/>
        </p:nvSpPr>
        <p:spPr bwMode="auto">
          <a:xfrm>
            <a:off x="372386" y="464084"/>
            <a:ext cx="8595617" cy="75349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dirty="0">
              <a:solidFill>
                <a:schemeClr val="bg1"/>
              </a:solidFill>
            </a:endParaRPr>
          </a:p>
          <a:p>
            <a:pPr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+mn-lt"/>
              </a:rPr>
              <a:t>МП «Содействие занятости населения городского округа Вичуга»</a:t>
            </a:r>
          </a:p>
          <a:p>
            <a:pPr eaLnBrk="0" hangingPunct="0">
              <a:defRPr/>
            </a:pPr>
            <a:endParaRPr lang="ru-RU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159"/>
          <p:cNvSpPr>
            <a:spLocks noChangeArrowheads="1"/>
          </p:cNvSpPr>
          <p:nvPr/>
        </p:nvSpPr>
        <p:spPr bwMode="auto">
          <a:xfrm>
            <a:off x="756444" y="1628775"/>
            <a:ext cx="4903787" cy="431800"/>
          </a:xfrm>
          <a:prstGeom prst="rect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just" eaLnBrk="0" hangingPunct="0">
              <a:defRPr/>
            </a:pPr>
            <a:r>
              <a:rPr lang="ru-RU" dirty="0">
                <a:solidFill>
                  <a:schemeClr val="bg1"/>
                </a:solidFill>
              </a:rPr>
              <a:t>Подпрограмма  «Организация общественных работ»</a:t>
            </a:r>
          </a:p>
        </p:txBody>
      </p:sp>
      <p:sp>
        <p:nvSpPr>
          <p:cNvPr id="10" name="Rectangle 171"/>
          <p:cNvSpPr>
            <a:spLocks noChangeArrowheads="1"/>
          </p:cNvSpPr>
          <p:nvPr/>
        </p:nvSpPr>
        <p:spPr bwMode="auto">
          <a:xfrm>
            <a:off x="3482282" y="5562600"/>
            <a:ext cx="1146406" cy="5762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endParaRPr lang="ru-RU" sz="1400" dirty="0" smtClean="0">
              <a:solidFill>
                <a:srgbClr val="000000"/>
              </a:solidFill>
            </a:endParaRPr>
          </a:p>
          <a:p>
            <a:pPr eaLnBrk="0" hangingPunct="0"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100 998 </a:t>
            </a:r>
          </a:p>
          <a:p>
            <a:pPr eaLnBrk="0" hangingPunct="0"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рублей</a:t>
            </a:r>
            <a:endParaRPr lang="ru-RU" sz="1400" dirty="0">
              <a:solidFill>
                <a:srgbClr val="000000"/>
              </a:solidFill>
            </a:endParaRPr>
          </a:p>
          <a:p>
            <a:pPr eaLnBrk="0" hangingPunct="0">
              <a:defRPr/>
            </a:pP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9" name="Rectangle 171"/>
          <p:cNvSpPr>
            <a:spLocks noChangeArrowheads="1"/>
          </p:cNvSpPr>
          <p:nvPr/>
        </p:nvSpPr>
        <p:spPr bwMode="auto">
          <a:xfrm>
            <a:off x="4317207" y="2188363"/>
            <a:ext cx="979718" cy="5762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endParaRPr lang="ru-RU" sz="1400" dirty="0" smtClean="0">
              <a:solidFill>
                <a:srgbClr val="000000"/>
              </a:solidFill>
            </a:endParaRPr>
          </a:p>
          <a:p>
            <a:pPr eaLnBrk="0" hangingPunct="0"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303 002</a:t>
            </a:r>
          </a:p>
          <a:p>
            <a:pPr eaLnBrk="0" hangingPunct="0"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рублей</a:t>
            </a:r>
            <a:endParaRPr lang="ru-RU" sz="1400" dirty="0">
              <a:solidFill>
                <a:srgbClr val="000000"/>
              </a:solidFill>
            </a:endParaRPr>
          </a:p>
          <a:p>
            <a:pPr eaLnBrk="0" hangingPunct="0">
              <a:defRPr/>
            </a:pP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12" name="Rectangle 159"/>
          <p:cNvSpPr>
            <a:spLocks noChangeArrowheads="1"/>
          </p:cNvSpPr>
          <p:nvPr/>
        </p:nvSpPr>
        <p:spPr bwMode="auto">
          <a:xfrm>
            <a:off x="3100387" y="5054600"/>
            <a:ext cx="4129087" cy="431800"/>
          </a:xfrm>
          <a:prstGeom prst="rect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dirty="0">
                <a:solidFill>
                  <a:schemeClr val="bg1"/>
                </a:solidFill>
              </a:rPr>
              <a:t>Подпрограмма  «Организация </a:t>
            </a:r>
            <a:r>
              <a:rPr lang="ru-RU" dirty="0" smtClean="0">
                <a:solidFill>
                  <a:schemeClr val="bg1"/>
                </a:solidFill>
              </a:rPr>
              <a:t>временной</a:t>
            </a:r>
          </a:p>
          <a:p>
            <a:pPr eaLnBrk="0" hangingPunct="0">
              <a:defRPr/>
            </a:pPr>
            <a:r>
              <a:rPr lang="ru-RU" dirty="0" smtClean="0">
                <a:solidFill>
                  <a:schemeClr val="bg1"/>
                </a:solidFill>
              </a:rPr>
              <a:t> занятости молодежи»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7"/>
          <p:cNvSpPr>
            <a:spLocks noChangeArrowheads="1"/>
          </p:cNvSpPr>
          <p:nvPr/>
        </p:nvSpPr>
        <p:spPr bwMode="auto">
          <a:xfrm>
            <a:off x="829583" y="959383"/>
            <a:ext cx="7692117" cy="158379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algn="just" eaLnBrk="0" hangingPunct="0">
              <a:defRPr/>
            </a:pPr>
            <a:r>
              <a:rPr lang="ru-RU" sz="1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Муниципальная </a:t>
            </a:r>
            <a:r>
              <a:rPr lang="ru-RU" sz="1800" dirty="0">
                <a:solidFill>
                  <a:schemeClr val="bg1"/>
                </a:solidFill>
                <a:latin typeface="Arial Black" panose="020B0A04020102020204" pitchFamily="34" charset="0"/>
              </a:rPr>
              <a:t>программа городского округа Вичуга </a:t>
            </a:r>
          </a:p>
          <a:p>
            <a:pPr algn="just" eaLnBrk="0" hangingPunct="0">
              <a:defRPr/>
            </a:pPr>
            <a:r>
              <a:rPr lang="ru-RU" sz="1800" dirty="0">
                <a:solidFill>
                  <a:schemeClr val="bg1"/>
                </a:solidFill>
                <a:latin typeface="Arial Black" panose="020B0A04020102020204" pitchFamily="34" charset="0"/>
              </a:rPr>
              <a:t>"Формирование комфортной </a:t>
            </a:r>
            <a:r>
              <a:rPr lang="ru-RU" sz="1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среды"</a:t>
            </a:r>
            <a:endParaRPr lang="ru-RU" sz="1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AutoShape 37"/>
          <p:cNvSpPr>
            <a:spLocks noChangeArrowheads="1"/>
          </p:cNvSpPr>
          <p:nvPr/>
        </p:nvSpPr>
        <p:spPr bwMode="auto">
          <a:xfrm>
            <a:off x="1991633" y="3191408"/>
            <a:ext cx="6530067" cy="158379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800" dirty="0">
                <a:solidFill>
                  <a:schemeClr val="bg1"/>
                </a:solidFill>
                <a:latin typeface="+mn-lt"/>
              </a:rPr>
              <a:t>Подпрограмма "Благоустройство общественных </a:t>
            </a:r>
          </a:p>
          <a:p>
            <a:pPr eaLnBrk="0" hangingPunct="0">
              <a:defRPr/>
            </a:pPr>
            <a:r>
              <a:rPr lang="ru-RU" sz="1800" dirty="0">
                <a:solidFill>
                  <a:schemeClr val="bg1"/>
                </a:solidFill>
                <a:latin typeface="+mn-lt"/>
              </a:rPr>
              <a:t>территорий городского округа Вичуга"</a:t>
            </a:r>
          </a:p>
        </p:txBody>
      </p:sp>
      <p:sp>
        <p:nvSpPr>
          <p:cNvPr id="7" name="Rectangle 171"/>
          <p:cNvSpPr>
            <a:spLocks noChangeArrowheads="1"/>
          </p:cNvSpPr>
          <p:nvPr/>
        </p:nvSpPr>
        <p:spPr bwMode="auto">
          <a:xfrm>
            <a:off x="5717406" y="4889634"/>
            <a:ext cx="1552229" cy="61631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ru-RU" sz="1400" dirty="0" smtClean="0">
                <a:ln>
                  <a:solidFill>
                    <a:srgbClr val="9276E0"/>
                  </a:solidFill>
                </a:ln>
                <a:solidFill>
                  <a:srgbClr val="000000"/>
                </a:solidFill>
              </a:rPr>
              <a:t>89 002 500,00</a:t>
            </a:r>
            <a:endPara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  <a:latin typeface="+mn-lt"/>
            </a:endParaRPr>
          </a:p>
          <a:p>
            <a:pPr algn="ctr" eaLnBrk="0" hangingPunct="0"/>
            <a:r>
              <a:rPr lang="ru-RU" sz="1400" b="1" dirty="0" smtClean="0">
                <a:ln>
                  <a:solidFill>
                    <a:srgbClr val="9276E0"/>
                  </a:solidFill>
                </a:ln>
                <a:solidFill>
                  <a:srgbClr val="000000"/>
                </a:solidFill>
                <a:latin typeface="+mn-lt"/>
              </a:rPr>
              <a:t>рублей </a:t>
            </a:r>
            <a:endParaRPr lang="ru-RU" sz="1400" b="1" dirty="0">
              <a:ln>
                <a:solidFill>
                  <a:srgbClr val="9276E0"/>
                </a:solidFill>
              </a:ln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716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body" idx="4294967295"/>
          </p:nvPr>
        </p:nvSpPr>
        <p:spPr>
          <a:xfrm>
            <a:off x="1000126" y="2906713"/>
            <a:ext cx="7353300" cy="1500187"/>
          </a:xfrm>
          <a:solidFill>
            <a:srgbClr val="CC99FF"/>
          </a:solidFill>
          <a:ln>
            <a:solidFill>
              <a:schemeClr val="bg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sz="1800" dirty="0" smtClean="0"/>
          </a:p>
          <a:p>
            <a:r>
              <a:rPr lang="ru-RU" sz="1800" dirty="0" smtClean="0">
                <a:solidFill>
                  <a:schemeClr val="tx1"/>
                </a:solidFill>
              </a:rPr>
              <a:t>Подпрограмма  </a:t>
            </a:r>
            <a:r>
              <a:rPr lang="ru-RU" sz="1800" dirty="0" smtClean="0"/>
              <a:t>             «</a:t>
            </a:r>
            <a:r>
              <a:rPr lang="ru-RU" sz="1800" dirty="0"/>
              <a:t>Проведение комплексных кадастровых работ </a:t>
            </a:r>
            <a:r>
              <a:rPr lang="ru-RU" sz="1800" dirty="0" smtClean="0"/>
              <a:t> на </a:t>
            </a:r>
            <a:r>
              <a:rPr lang="ru-RU" sz="1800" dirty="0"/>
              <a:t>территории городского округа </a:t>
            </a:r>
            <a:r>
              <a:rPr lang="ru-RU" sz="1800" dirty="0" smtClean="0"/>
              <a:t>Вичуга</a:t>
            </a:r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038224" y="695325"/>
            <a:ext cx="7191375" cy="1447800"/>
          </a:xfrm>
          <a:solidFill>
            <a:srgbClr val="CC99FF"/>
          </a:solidFill>
          <a:ln>
            <a:solidFill>
              <a:schemeClr val="bg2">
                <a:lumMod val="60000"/>
                <a:lumOff val="40000"/>
              </a:schemeClr>
            </a:solidFill>
            <a:prstDash val="sysDash"/>
          </a:ln>
          <a:scene3d>
            <a:camera prst="obliqueBottom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1800" dirty="0" smtClean="0">
                <a:solidFill>
                  <a:schemeClr val="tx1"/>
                </a:solidFill>
              </a:rPr>
              <a:t>Муниципальная программа</a:t>
            </a:r>
            <a:r>
              <a:rPr lang="ru-RU" sz="1800" dirty="0" smtClean="0"/>
              <a:t>             «Проведение комплексных кадастровых работ на территории городского округа Вичуга» </a:t>
            </a:r>
            <a:endParaRPr lang="ru-RU" sz="1800" dirty="0"/>
          </a:p>
        </p:txBody>
      </p:sp>
      <p:sp>
        <p:nvSpPr>
          <p:cNvPr id="8" name="Стрелка вправо 7"/>
          <p:cNvSpPr/>
          <p:nvPr/>
        </p:nvSpPr>
        <p:spPr>
          <a:xfrm>
            <a:off x="4206241" y="1190625"/>
            <a:ext cx="594360" cy="276225"/>
          </a:xfrm>
          <a:prstGeom prst="rightArrow">
            <a:avLst/>
          </a:prstGeom>
          <a:solidFill>
            <a:srgbClr val="CC99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3190875" y="3314698"/>
            <a:ext cx="609600" cy="276227"/>
          </a:xfrm>
          <a:prstGeom prst="rightArrow">
            <a:avLst/>
          </a:prstGeom>
          <a:solidFill>
            <a:srgbClr val="CC99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File"/>
          <p:cNvSpPr>
            <a:spLocks noEditPoints="1" noChangeArrowheads="1"/>
          </p:cNvSpPr>
          <p:nvPr/>
        </p:nvSpPr>
        <p:spPr bwMode="auto">
          <a:xfrm>
            <a:off x="5505449" y="4605338"/>
            <a:ext cx="1824991" cy="795337"/>
          </a:xfrm>
          <a:custGeom>
            <a:avLst/>
            <a:gdLst>
              <a:gd name="T0" fmla="*/ 10981 w 21600"/>
              <a:gd name="T1" fmla="*/ 3240 h 21600"/>
              <a:gd name="T2" fmla="*/ 0 w 21600"/>
              <a:gd name="T3" fmla="*/ 10800 h 21600"/>
              <a:gd name="T4" fmla="*/ 10800 w 21600"/>
              <a:gd name="T5" fmla="*/ 21600 h 21600"/>
              <a:gd name="T6" fmla="*/ 21600 w 21600"/>
              <a:gd name="T7" fmla="*/ 10800 h 21600"/>
              <a:gd name="T8" fmla="*/ 0 w 21600"/>
              <a:gd name="T9" fmla="*/ 21600 h 21600"/>
              <a:gd name="T10" fmla="*/ 21600 w 21600"/>
              <a:gd name="T11" fmla="*/ 21600 h 21600"/>
              <a:gd name="T12" fmla="*/ 1086 w 21600"/>
              <a:gd name="T13" fmla="*/ 4628 h 21600"/>
              <a:gd name="T14" fmla="*/ 20635 w 21600"/>
              <a:gd name="T15" fmla="*/ 2028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close/>
              </a:path>
            </a:pathLst>
          </a:custGeom>
          <a:solidFill>
            <a:srgbClr val="CC99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15 800,00 руб.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6879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/>
          </p:cNvSpPr>
          <p:nvPr/>
        </p:nvSpPr>
        <p:spPr bwMode="auto">
          <a:xfrm>
            <a:off x="611188" y="277813"/>
            <a:ext cx="8075612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300">
                <a:solidFill>
                  <a:schemeClr val="accent2"/>
                </a:solidFill>
                <a:latin typeface="Calibri" pitchFamily="34" charset="0"/>
              </a:rPr>
              <a:t>Контактная информация для граждан</a:t>
            </a:r>
          </a:p>
        </p:txBody>
      </p:sp>
      <p:sp>
        <p:nvSpPr>
          <p:cNvPr id="34819" name="Содержимое 2"/>
          <p:cNvSpPr>
            <a:spLocks/>
          </p:cNvSpPr>
          <p:nvPr/>
        </p:nvSpPr>
        <p:spPr bwMode="auto">
          <a:xfrm>
            <a:off x="2514600" y="1600200"/>
            <a:ext cx="61436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Tx/>
              <a:buSzTx/>
              <a:buFont typeface="Arial" pitchFamily="34" charset="0"/>
              <a:buNone/>
            </a:pPr>
            <a:r>
              <a:rPr lang="ru-RU" altLang="ru-RU" sz="1800" dirty="0">
                <a:latin typeface="Times New Roman" pitchFamily="18" charset="0"/>
              </a:rPr>
              <a:t>Финансовый отдел </a:t>
            </a:r>
          </a:p>
          <a:p>
            <a:pPr algn="ctr">
              <a:buClrTx/>
              <a:buSzTx/>
              <a:buFont typeface="Arial" pitchFamily="34" charset="0"/>
              <a:buNone/>
            </a:pPr>
            <a:r>
              <a:rPr lang="ru-RU" altLang="ru-RU" sz="1800" dirty="0">
                <a:latin typeface="Times New Roman" pitchFamily="18" charset="0"/>
              </a:rPr>
              <a:t>администрации городского округа Вичуга</a:t>
            </a:r>
            <a:r>
              <a:rPr lang="ru-RU" altLang="ru-RU" sz="1800" dirty="0">
                <a:latin typeface="Calibri" pitchFamily="34" charset="0"/>
              </a:rPr>
              <a:t>–</a:t>
            </a:r>
            <a:endParaRPr lang="ru-RU" altLang="ru-RU" sz="1800" dirty="0">
              <a:latin typeface="Times New Roman" pitchFamily="18" charset="0"/>
            </a:endParaRPr>
          </a:p>
          <a:p>
            <a:pPr algn="ctr">
              <a:buClrTx/>
              <a:buSzTx/>
              <a:buFont typeface="Arial" pitchFamily="34" charset="0"/>
              <a:buNone/>
            </a:pPr>
            <a:r>
              <a:rPr lang="ru-RU" altLang="ru-RU" sz="1600" b="0" dirty="0">
                <a:latin typeface="Times New Roman" pitchFamily="18" charset="0"/>
              </a:rPr>
              <a:t>функциональный орган администрации, обеспечивающий проведение единой финансовой, бюджетной и налоговой политики в городском округе Вичуга</a:t>
            </a:r>
            <a:endParaRPr lang="ru-RU" altLang="ru-RU" sz="1800" b="0" dirty="0">
              <a:latin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886" y="2193546"/>
            <a:ext cx="2553889" cy="2389979"/>
          </a:xfrm>
          <a:prstGeom prst="ellipse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34821" name="Содержимое 3"/>
          <p:cNvSpPr>
            <a:spLocks/>
          </p:cNvSpPr>
          <p:nvPr/>
        </p:nvSpPr>
        <p:spPr bwMode="auto">
          <a:xfrm>
            <a:off x="2771775" y="3227388"/>
            <a:ext cx="6084888" cy="212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Начальник: </a:t>
            </a:r>
            <a:r>
              <a:rPr lang="ru-RU" altLang="ru-RU" sz="1300" dirty="0" smtClean="0">
                <a:latin typeface="Times New Roman" pitchFamily="18" charset="0"/>
              </a:rPr>
              <a:t>Каменкова Ирина Борисовна</a:t>
            </a:r>
            <a:endParaRPr lang="ru-RU" altLang="ru-RU" sz="1600" b="0" i="1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Адрес: 155310 город Вичуга ,ул. 50 лет Октября, дом 15, кабинет № </a:t>
            </a:r>
            <a:r>
              <a:rPr lang="ru-RU" altLang="ru-RU" sz="1300" dirty="0" smtClean="0">
                <a:latin typeface="Times New Roman" pitchFamily="18" charset="0"/>
              </a:rPr>
              <a:t>5</a:t>
            </a:r>
            <a:endParaRPr lang="ru-RU" altLang="ru-RU" sz="1300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 smtClean="0">
                <a:latin typeface="Times New Roman" pitchFamily="18" charset="0"/>
              </a:rPr>
              <a:t>Телефон</a:t>
            </a:r>
            <a:r>
              <a:rPr lang="ru-RU" altLang="ru-RU" sz="1300" dirty="0">
                <a:latin typeface="Times New Roman" pitchFamily="18" charset="0"/>
              </a:rPr>
              <a:t>, факс: </a:t>
            </a:r>
            <a:r>
              <a:rPr lang="ru-RU" altLang="ru-RU" sz="1300" b="0" dirty="0">
                <a:latin typeface="Times New Roman" pitchFamily="18" charset="0"/>
              </a:rPr>
              <a:t>тел. 8(49354) 2-22-41, факс 2-46-92</a:t>
            </a: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Адрес электронной почты</a:t>
            </a:r>
            <a:r>
              <a:rPr lang="ru-RU" altLang="ru-RU" sz="1300" b="0" dirty="0">
                <a:latin typeface="Times New Roman" pitchFamily="18" charset="0"/>
              </a:rPr>
              <a:t>: </a:t>
            </a:r>
            <a:r>
              <a:rPr lang="en-US" altLang="ru-RU" sz="1300" b="0" dirty="0">
                <a:latin typeface="Times New Roman" pitchFamily="18" charset="0"/>
              </a:rPr>
              <a:t>finotdel.vichuga@mail.ru </a:t>
            </a:r>
            <a:endParaRPr lang="ru-RU" altLang="ru-RU" sz="1300" b="0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Режим работы: </a:t>
            </a:r>
            <a:r>
              <a:rPr lang="en-US" altLang="ru-RU" sz="1300" dirty="0">
                <a:latin typeface="Times New Roman" pitchFamily="18" charset="0"/>
              </a:rPr>
              <a:t> </a:t>
            </a:r>
            <a:r>
              <a:rPr lang="ru-RU" altLang="ru-RU" sz="1300" b="0" dirty="0" smtClean="0">
                <a:latin typeface="Times New Roman" pitchFamily="18" charset="0"/>
              </a:rPr>
              <a:t>08.00 </a:t>
            </a:r>
            <a:r>
              <a:rPr lang="ru-RU" altLang="ru-RU" sz="1300" b="0" dirty="0">
                <a:latin typeface="Times New Roman" pitchFamily="18" charset="0"/>
              </a:rPr>
              <a:t>- </a:t>
            </a:r>
            <a:r>
              <a:rPr lang="ru-RU" altLang="ru-RU" sz="1300" b="0" dirty="0" smtClean="0">
                <a:latin typeface="Times New Roman" pitchFamily="18" charset="0"/>
              </a:rPr>
              <a:t>17.00</a:t>
            </a:r>
            <a:r>
              <a:rPr lang="ru-RU" altLang="ru-RU" sz="1300" b="0" dirty="0">
                <a:latin typeface="Times New Roman" pitchFamily="18" charset="0"/>
              </a:rPr>
              <a:t>,  обеденный перерыв </a:t>
            </a:r>
            <a:r>
              <a:rPr lang="ru-RU" altLang="ru-RU" sz="1300" b="0" dirty="0" smtClean="0">
                <a:latin typeface="Times New Roman" pitchFamily="18" charset="0"/>
              </a:rPr>
              <a:t>12.00 </a:t>
            </a:r>
            <a:r>
              <a:rPr lang="ru-RU" altLang="ru-RU" sz="1300" b="0" dirty="0">
                <a:latin typeface="Times New Roman" pitchFamily="18" charset="0"/>
              </a:rPr>
              <a:t>- </a:t>
            </a:r>
            <a:r>
              <a:rPr lang="ru-RU" altLang="ru-RU" sz="1300" b="0" dirty="0" smtClean="0">
                <a:latin typeface="Times New Roman" pitchFamily="18" charset="0"/>
              </a:rPr>
              <a:t>13.00</a:t>
            </a:r>
            <a:endParaRPr lang="ru-RU" altLang="ru-RU" sz="1300" b="0" dirty="0">
              <a:latin typeface="Times New Roman" pitchFamily="18" charset="0"/>
            </a:endParaRPr>
          </a:p>
        </p:txBody>
      </p:sp>
      <p:sp>
        <p:nvSpPr>
          <p:cNvPr id="34822" name="Slide Number Placeholder 5"/>
          <p:cNvSpPr txBox="1">
            <a:spLocks noGrp="1"/>
          </p:cNvSpPr>
          <p:nvPr/>
        </p:nvSpPr>
        <p:spPr bwMode="auto">
          <a:xfrm>
            <a:off x="8101013" y="6381750"/>
            <a:ext cx="9096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0008E00-1D4E-4F87-BE78-62493E222B40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http://fs.homegate.ru/file/266753.jpg"/>
          <p:cNvPicPr>
            <a:picLocks noGrp="1" noChangeAspect="1" noChangeArrowheads="1"/>
          </p:cNvPicPr>
          <p:nvPr>
            <p:ph type="title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28625"/>
            <a:ext cx="1862138" cy="1943100"/>
          </a:xfrm>
          <a:solidFill>
            <a:srgbClr val="000000"/>
          </a:solidFill>
        </p:spPr>
      </p:pic>
      <p:sp>
        <p:nvSpPr>
          <p:cNvPr id="9219" name="AutoShape 7"/>
          <p:cNvSpPr>
            <a:spLocks noChangeArrowheads="1"/>
          </p:cNvSpPr>
          <p:nvPr/>
        </p:nvSpPr>
        <p:spPr bwMode="auto">
          <a:xfrm>
            <a:off x="247650" y="2698750"/>
            <a:ext cx="8721725" cy="584200"/>
          </a:xfrm>
          <a:prstGeom prst="chevron">
            <a:avLst>
              <a:gd name="adj" fmla="val 373234"/>
            </a:avLst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9220" name="AutoShape 20"/>
          <p:cNvSpPr>
            <a:spLocks noChangeArrowheads="1"/>
          </p:cNvSpPr>
          <p:nvPr/>
        </p:nvSpPr>
        <p:spPr bwMode="auto">
          <a:xfrm>
            <a:off x="5862638" y="5592763"/>
            <a:ext cx="2547937" cy="107315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9221" name="AutoShape 22"/>
          <p:cNvSpPr>
            <a:spLocks noChangeArrowheads="1"/>
          </p:cNvSpPr>
          <p:nvPr/>
        </p:nvSpPr>
        <p:spPr bwMode="auto">
          <a:xfrm>
            <a:off x="8353425" y="4454525"/>
            <a:ext cx="569913" cy="1692275"/>
          </a:xfrm>
          <a:prstGeom prst="curvedLeftArrow">
            <a:avLst>
              <a:gd name="adj1" fmla="val 59387"/>
              <a:gd name="adj2" fmla="val 118774"/>
              <a:gd name="adj3" fmla="val 33333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grpSp>
        <p:nvGrpSpPr>
          <p:cNvPr id="9222" name="Group 49"/>
          <p:cNvGrpSpPr>
            <a:grpSpLocks/>
          </p:cNvGrpSpPr>
          <p:nvPr/>
        </p:nvGrpSpPr>
        <p:grpSpPr bwMode="auto">
          <a:xfrm>
            <a:off x="179388" y="2663825"/>
            <a:ext cx="8174037" cy="4030663"/>
            <a:chOff x="113" y="1678"/>
            <a:chExt cx="5149" cy="2539"/>
          </a:xfrm>
        </p:grpSpPr>
        <p:sp>
          <p:nvSpPr>
            <p:cNvPr id="9226" name="Text Box 8"/>
            <p:cNvSpPr txBox="1">
              <a:spLocks noChangeArrowheads="1"/>
            </p:cNvSpPr>
            <p:nvPr/>
          </p:nvSpPr>
          <p:spPr bwMode="auto">
            <a:xfrm>
              <a:off x="1810" y="1678"/>
              <a:ext cx="2499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008000"/>
                  </a:solidFill>
                  <a:latin typeface="Times New Roman" pitchFamily="18" charset="0"/>
                </a:rPr>
                <a:t>ЭТАПЫ БЮДЖЕТНОГО ПРОЦЕССА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27" name="AutoShape 10"/>
            <p:cNvSpPr>
              <a:spLocks noChangeArrowheads="1"/>
            </p:cNvSpPr>
            <p:nvPr/>
          </p:nvSpPr>
          <p:spPr bwMode="auto">
            <a:xfrm>
              <a:off x="113" y="2351"/>
              <a:ext cx="1605" cy="724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28" name="Text Box 11"/>
            <p:cNvSpPr txBox="1">
              <a:spLocks noChangeArrowheads="1"/>
            </p:cNvSpPr>
            <p:nvPr/>
          </p:nvSpPr>
          <p:spPr bwMode="auto">
            <a:xfrm>
              <a:off x="196" y="2390"/>
              <a:ext cx="1468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1. Составление проекта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29" name="AutoShape 12"/>
            <p:cNvSpPr>
              <a:spLocks noChangeArrowheads="1"/>
            </p:cNvSpPr>
            <p:nvPr/>
          </p:nvSpPr>
          <p:spPr bwMode="auto">
            <a:xfrm>
              <a:off x="1904" y="2351"/>
              <a:ext cx="1605" cy="724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0" name="Text Box 13"/>
            <p:cNvSpPr txBox="1">
              <a:spLocks noChangeArrowheads="1"/>
            </p:cNvSpPr>
            <p:nvPr/>
          </p:nvSpPr>
          <p:spPr bwMode="auto">
            <a:xfrm>
              <a:off x="1998" y="2351"/>
              <a:ext cx="1468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2. Рассмотрение проекта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1" name="AutoShape 15"/>
            <p:cNvSpPr>
              <a:spLocks noChangeArrowheads="1"/>
            </p:cNvSpPr>
            <p:nvPr/>
          </p:nvSpPr>
          <p:spPr bwMode="auto">
            <a:xfrm>
              <a:off x="3657" y="2351"/>
              <a:ext cx="1605" cy="724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2" name="Text Box 16"/>
            <p:cNvSpPr txBox="1">
              <a:spLocks noChangeArrowheads="1"/>
            </p:cNvSpPr>
            <p:nvPr/>
          </p:nvSpPr>
          <p:spPr bwMode="auto">
            <a:xfrm>
              <a:off x="3740" y="2390"/>
              <a:ext cx="1468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3. Утверждение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3" name="AutoShape 17"/>
            <p:cNvSpPr>
              <a:spLocks noChangeArrowheads="1"/>
            </p:cNvSpPr>
            <p:nvPr/>
          </p:nvSpPr>
          <p:spPr bwMode="auto">
            <a:xfrm>
              <a:off x="1373" y="3075"/>
              <a:ext cx="796" cy="168"/>
            </a:xfrm>
            <a:prstGeom prst="curvedUpArrow">
              <a:avLst>
                <a:gd name="adj1" fmla="val 94762"/>
                <a:gd name="adj2" fmla="val 189524"/>
                <a:gd name="adj3" fmla="val 33333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4" name="AutoShape 18"/>
            <p:cNvSpPr>
              <a:spLocks noChangeArrowheads="1"/>
            </p:cNvSpPr>
            <p:nvPr/>
          </p:nvSpPr>
          <p:spPr bwMode="auto">
            <a:xfrm>
              <a:off x="3251" y="3075"/>
              <a:ext cx="796" cy="168"/>
            </a:xfrm>
            <a:prstGeom prst="curvedUpArrow">
              <a:avLst>
                <a:gd name="adj1" fmla="val 94762"/>
                <a:gd name="adj2" fmla="val 189524"/>
                <a:gd name="adj3" fmla="val 33333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5" name="Text Box 21"/>
            <p:cNvSpPr txBox="1">
              <a:spLocks noChangeArrowheads="1"/>
            </p:cNvSpPr>
            <p:nvPr/>
          </p:nvSpPr>
          <p:spPr bwMode="auto">
            <a:xfrm>
              <a:off x="3776" y="3562"/>
              <a:ext cx="1468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4. Исполнение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6" name="AutoShape 24"/>
            <p:cNvSpPr>
              <a:spLocks noChangeArrowheads="1"/>
            </p:cNvSpPr>
            <p:nvPr/>
          </p:nvSpPr>
          <p:spPr bwMode="auto">
            <a:xfrm>
              <a:off x="1904" y="3523"/>
              <a:ext cx="1605" cy="694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7" name="Text Box 25"/>
            <p:cNvSpPr txBox="1">
              <a:spLocks noChangeArrowheads="1"/>
            </p:cNvSpPr>
            <p:nvPr/>
          </p:nvSpPr>
          <p:spPr bwMode="auto">
            <a:xfrm>
              <a:off x="1987" y="3560"/>
              <a:ext cx="1468" cy="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5. Формирование отчета об исполнении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8" name="AutoShape 26"/>
            <p:cNvSpPr>
              <a:spLocks noChangeArrowheads="1"/>
            </p:cNvSpPr>
            <p:nvPr/>
          </p:nvSpPr>
          <p:spPr bwMode="auto">
            <a:xfrm rot="10800000">
              <a:off x="3115" y="3355"/>
              <a:ext cx="795" cy="168"/>
            </a:xfrm>
            <a:prstGeom prst="curvedUpArrow">
              <a:avLst>
                <a:gd name="adj1" fmla="val 94643"/>
                <a:gd name="adj2" fmla="val 189286"/>
                <a:gd name="adj3" fmla="val 33333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9" name="AutoShape 28"/>
            <p:cNvSpPr>
              <a:spLocks noChangeArrowheads="1"/>
            </p:cNvSpPr>
            <p:nvPr/>
          </p:nvSpPr>
          <p:spPr bwMode="auto">
            <a:xfrm>
              <a:off x="113" y="3523"/>
              <a:ext cx="1605" cy="682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40" name="Text Box 29"/>
            <p:cNvSpPr txBox="1">
              <a:spLocks noChangeArrowheads="1"/>
            </p:cNvSpPr>
            <p:nvPr/>
          </p:nvSpPr>
          <p:spPr bwMode="auto">
            <a:xfrm>
              <a:off x="196" y="3560"/>
              <a:ext cx="1468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6. Муниципальный финансовый контроль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41" name="AutoShape 30"/>
            <p:cNvSpPr>
              <a:spLocks noChangeArrowheads="1"/>
            </p:cNvSpPr>
            <p:nvPr/>
          </p:nvSpPr>
          <p:spPr bwMode="auto">
            <a:xfrm rot="10800000">
              <a:off x="1402" y="3355"/>
              <a:ext cx="796" cy="168"/>
            </a:xfrm>
            <a:prstGeom prst="curvedUpArrow">
              <a:avLst>
                <a:gd name="adj1" fmla="val 94762"/>
                <a:gd name="adj2" fmla="val 189524"/>
                <a:gd name="adj3" fmla="val 33333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</p:grpSp>
      <p:sp>
        <p:nvSpPr>
          <p:cNvPr id="9223" name="Text Box 31"/>
          <p:cNvSpPr txBox="1">
            <a:spLocks noChangeArrowheads="1"/>
          </p:cNvSpPr>
          <p:nvPr/>
        </p:nvSpPr>
        <p:spPr bwMode="auto">
          <a:xfrm>
            <a:off x="2460625" y="438150"/>
            <a:ext cx="4522788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600" b="0">
                <a:solidFill>
                  <a:srgbClr val="008000"/>
                </a:solidFill>
                <a:latin typeface="Times New Roman" pitchFamily="18" charset="0"/>
              </a:rPr>
              <a:t> что такое бюджетный процесс?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9224" name="Text Box 32"/>
          <p:cNvSpPr txBox="1">
            <a:spLocks noChangeArrowheads="1"/>
          </p:cNvSpPr>
          <p:nvPr/>
        </p:nvSpPr>
        <p:spPr bwMode="auto">
          <a:xfrm>
            <a:off x="247650" y="1819275"/>
            <a:ext cx="874395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solidFill>
                  <a:srgbClr val="0000FF"/>
                </a:solidFill>
                <a:latin typeface="Times New Roman" pitchFamily="18" charset="0"/>
              </a:rPr>
              <a:t>       Бюджетный процесс - ежегодное формирование и исполнение бюджета</a:t>
            </a: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9225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4FDC4DE-8490-48C7-BB6D-8A9CD821CDAB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3" name="Group 27"/>
          <p:cNvGrpSpPr>
            <a:grpSpLocks/>
          </p:cNvGrpSpPr>
          <p:nvPr/>
        </p:nvGrpSpPr>
        <p:grpSpPr bwMode="auto">
          <a:xfrm>
            <a:off x="468313" y="260350"/>
            <a:ext cx="8281987" cy="6192838"/>
            <a:chOff x="476" y="164"/>
            <a:chExt cx="5217" cy="3901"/>
          </a:xfrm>
        </p:grpSpPr>
        <p:sp>
          <p:nvSpPr>
            <p:cNvPr id="10245" name="Rectangle 4"/>
            <p:cNvSpPr>
              <a:spLocks noChangeArrowheads="1"/>
            </p:cNvSpPr>
            <p:nvPr/>
          </p:nvSpPr>
          <p:spPr bwMode="auto">
            <a:xfrm>
              <a:off x="1519" y="164"/>
              <a:ext cx="4037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solidFill>
                  <a:srgbClr val="000066"/>
                </a:solidFill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000066"/>
                  </a:solidFill>
                  <a:latin typeface="Times New Roman" pitchFamily="18" charset="0"/>
                </a:rPr>
                <a:t>Доходы бюджета – это безвозмездные и безвозвратные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000066"/>
                  </a:solidFill>
                  <a:latin typeface="Times New Roman" pitchFamily="18" charset="0"/>
                </a:rPr>
                <a:t>поступления денежных средств в бюджет.</a:t>
              </a:r>
            </a:p>
          </p:txBody>
        </p:sp>
        <p:sp>
          <p:nvSpPr>
            <p:cNvPr id="10246" name="AutoShape 12"/>
            <p:cNvSpPr>
              <a:spLocks noChangeArrowheads="1"/>
            </p:cNvSpPr>
            <p:nvPr/>
          </p:nvSpPr>
          <p:spPr bwMode="auto">
            <a:xfrm>
              <a:off x="1859" y="978"/>
              <a:ext cx="2495" cy="317"/>
            </a:xfrm>
            <a:prstGeom prst="flowChartAlternateProcess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Доходы бюджета</a:t>
              </a:r>
            </a:p>
          </p:txBody>
        </p:sp>
        <p:sp>
          <p:nvSpPr>
            <p:cNvPr id="10247" name="AutoShape 13"/>
            <p:cNvSpPr>
              <a:spLocks noChangeArrowheads="1"/>
            </p:cNvSpPr>
            <p:nvPr/>
          </p:nvSpPr>
          <p:spPr bwMode="auto">
            <a:xfrm>
              <a:off x="476" y="1480"/>
              <a:ext cx="1679" cy="317"/>
            </a:xfrm>
            <a:prstGeom prst="flowChartAlternateProcess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Налоговые доходы</a:t>
              </a:r>
            </a:p>
          </p:txBody>
        </p:sp>
        <p:sp>
          <p:nvSpPr>
            <p:cNvPr id="10248" name="AutoShape 14"/>
            <p:cNvSpPr>
              <a:spLocks noChangeArrowheads="1"/>
            </p:cNvSpPr>
            <p:nvPr/>
          </p:nvSpPr>
          <p:spPr bwMode="auto">
            <a:xfrm>
              <a:off x="2245" y="1480"/>
              <a:ext cx="1679" cy="317"/>
            </a:xfrm>
            <a:prstGeom prst="flowChartAlternateProcess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Неналоговые доходы</a:t>
              </a:r>
            </a:p>
          </p:txBody>
        </p:sp>
        <p:sp>
          <p:nvSpPr>
            <p:cNvPr id="10249" name="AutoShape 15"/>
            <p:cNvSpPr>
              <a:spLocks noChangeArrowheads="1"/>
            </p:cNvSpPr>
            <p:nvPr/>
          </p:nvSpPr>
          <p:spPr bwMode="auto">
            <a:xfrm>
              <a:off x="4014" y="1480"/>
              <a:ext cx="1679" cy="317"/>
            </a:xfrm>
            <a:prstGeom prst="flowChartAlternateProcess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Безвозмездные поступления</a:t>
              </a:r>
            </a:p>
          </p:txBody>
        </p:sp>
        <p:sp>
          <p:nvSpPr>
            <p:cNvPr id="10250" name="AutoShape 16"/>
            <p:cNvSpPr>
              <a:spLocks noChangeArrowheads="1"/>
            </p:cNvSpPr>
            <p:nvPr/>
          </p:nvSpPr>
          <p:spPr bwMode="auto">
            <a:xfrm>
              <a:off x="476" y="1797"/>
              <a:ext cx="1678" cy="2268"/>
            </a:xfrm>
            <a:prstGeom prst="flowChartAlternateProcess">
              <a:avLst/>
            </a:prstGeom>
            <a:solidFill>
              <a:srgbClr val="FF9933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Поступления от уплаты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налогов, установленных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Налоговым кодексом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Российской Федерации,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например: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акцизы;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налог на доходы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физических лиц;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другие налоги.</a:t>
              </a:r>
            </a:p>
          </p:txBody>
        </p:sp>
        <p:sp>
          <p:nvSpPr>
            <p:cNvPr id="10251" name="AutoShape 17"/>
            <p:cNvSpPr>
              <a:spLocks noChangeArrowheads="1"/>
            </p:cNvSpPr>
            <p:nvPr/>
          </p:nvSpPr>
          <p:spPr bwMode="auto">
            <a:xfrm>
              <a:off x="2245" y="1797"/>
              <a:ext cx="1678" cy="2268"/>
            </a:xfrm>
            <a:prstGeom prst="flowChartAlternateProcess">
              <a:avLst/>
            </a:pr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Поступления от уплаты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других платежей и сборов,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установленных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Законодательством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Российской Федерации,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а также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штрафов за нарушение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законодательства,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например: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-доходы от использования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муниципального имущества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и земли;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штрафные санкции;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другие.</a:t>
              </a:r>
            </a:p>
          </p:txBody>
        </p:sp>
        <p:sp>
          <p:nvSpPr>
            <p:cNvPr id="10252" name="AutoShape 18"/>
            <p:cNvSpPr>
              <a:spLocks noChangeArrowheads="1"/>
            </p:cNvSpPr>
            <p:nvPr/>
          </p:nvSpPr>
          <p:spPr bwMode="auto">
            <a:xfrm>
              <a:off x="4014" y="1797"/>
              <a:ext cx="1678" cy="2268"/>
            </a:xfrm>
            <a:prstGeom prst="flowChartAlternateProcess">
              <a:avLst/>
            </a:pr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Поступления от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других бюджетов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бюджетной системы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(межбюджетные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трансферты),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организаций,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граждан (кроме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налоговых и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неналоговых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доходов).</a:t>
              </a:r>
            </a:p>
          </p:txBody>
        </p:sp>
        <p:sp>
          <p:nvSpPr>
            <p:cNvPr id="10253" name="Line 21"/>
            <p:cNvSpPr>
              <a:spLocks noChangeShapeType="1"/>
            </p:cNvSpPr>
            <p:nvPr/>
          </p:nvSpPr>
          <p:spPr bwMode="auto">
            <a:xfrm>
              <a:off x="3109" y="1295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4" name="Line 22"/>
            <p:cNvSpPr>
              <a:spLocks noChangeShapeType="1"/>
            </p:cNvSpPr>
            <p:nvPr/>
          </p:nvSpPr>
          <p:spPr bwMode="auto">
            <a:xfrm flipH="1">
              <a:off x="1292" y="1389"/>
              <a:ext cx="235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5" name="Line 23"/>
            <p:cNvSpPr>
              <a:spLocks noChangeShapeType="1"/>
            </p:cNvSpPr>
            <p:nvPr/>
          </p:nvSpPr>
          <p:spPr bwMode="auto">
            <a:xfrm>
              <a:off x="1292" y="1389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6" name="Line 24"/>
            <p:cNvSpPr>
              <a:spLocks noChangeShapeType="1"/>
            </p:cNvSpPr>
            <p:nvPr/>
          </p:nvSpPr>
          <p:spPr bwMode="auto">
            <a:xfrm>
              <a:off x="3651" y="1389"/>
              <a:ext cx="12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7" name="Line 25"/>
            <p:cNvSpPr>
              <a:spLocks noChangeShapeType="1"/>
            </p:cNvSpPr>
            <p:nvPr/>
          </p:nvSpPr>
          <p:spPr bwMode="auto">
            <a:xfrm>
              <a:off x="4921" y="1389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8" name="Line 26"/>
            <p:cNvSpPr>
              <a:spLocks noChangeShapeType="1"/>
            </p:cNvSpPr>
            <p:nvPr/>
          </p:nvSpPr>
          <p:spPr bwMode="auto">
            <a:xfrm>
              <a:off x="3107" y="1389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44" name="Slide Number Placeholder 5"/>
          <p:cNvSpPr txBox="1">
            <a:spLocks noGrp="1"/>
          </p:cNvSpPr>
          <p:nvPr/>
        </p:nvSpPr>
        <p:spPr bwMode="auto">
          <a:xfrm>
            <a:off x="8748713" y="6492875"/>
            <a:ext cx="3952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F27B285-4D3D-451A-8C80-68F81D618639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5"/>
          <p:cNvGrpSpPr>
            <a:grpSpLocks noChangeAspect="1"/>
          </p:cNvGrpSpPr>
          <p:nvPr/>
        </p:nvGrpSpPr>
        <p:grpSpPr bwMode="auto">
          <a:xfrm>
            <a:off x="0" y="765175"/>
            <a:ext cx="9144000" cy="6092825"/>
            <a:chOff x="4603" y="8855"/>
            <a:chExt cx="7669" cy="4654"/>
          </a:xfrm>
        </p:grpSpPr>
        <p:sp>
          <p:nvSpPr>
            <p:cNvPr id="11270" name="AutoShape 6"/>
            <p:cNvSpPr>
              <a:spLocks noChangeAspect="1" noChangeArrowheads="1"/>
            </p:cNvSpPr>
            <p:nvPr/>
          </p:nvSpPr>
          <p:spPr bwMode="auto">
            <a:xfrm>
              <a:off x="4603" y="8855"/>
              <a:ext cx="7669" cy="4654"/>
            </a:xfrm>
            <a:prstGeom prst="rect">
              <a:avLst/>
            </a:pr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grpSp>
          <p:nvGrpSpPr>
            <p:cNvPr id="11271" name="Group 7"/>
            <p:cNvGrpSpPr>
              <a:grpSpLocks/>
            </p:cNvGrpSpPr>
            <p:nvPr/>
          </p:nvGrpSpPr>
          <p:grpSpPr bwMode="auto">
            <a:xfrm>
              <a:off x="4727" y="12001"/>
              <a:ext cx="7200" cy="1081"/>
              <a:chOff x="4776" y="9200"/>
              <a:chExt cx="7200" cy="1080"/>
            </a:xfrm>
          </p:grpSpPr>
          <p:sp>
            <p:nvSpPr>
              <p:cNvPr id="11282" name="AutoShape 8"/>
              <p:cNvSpPr>
                <a:spLocks noChangeArrowheads="1"/>
              </p:cNvSpPr>
              <p:nvPr/>
            </p:nvSpPr>
            <p:spPr bwMode="auto">
              <a:xfrm>
                <a:off x="4776" y="9200"/>
                <a:ext cx="7200" cy="990"/>
              </a:xfrm>
              <a:prstGeom prst="flowChartTerminator">
                <a:avLst/>
              </a:prstGeom>
              <a:solidFill>
                <a:srgbClr val="FF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83" name="Text Box 9"/>
              <p:cNvSpPr txBox="1">
                <a:spLocks noChangeArrowheads="1"/>
              </p:cNvSpPr>
              <p:nvPr/>
            </p:nvSpPr>
            <p:spPr bwMode="auto">
              <a:xfrm>
                <a:off x="5316" y="9290"/>
                <a:ext cx="2070" cy="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6067" tIns="48034" rIns="96067" bIns="48034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Предоставляются на условиях долевого софинансирования расходов других бюджетов</a:t>
                </a:r>
              </a:p>
            </p:txBody>
          </p:sp>
          <p:sp>
            <p:nvSpPr>
              <p:cNvPr id="11284" name="Text Box 10"/>
              <p:cNvSpPr txBox="1">
                <a:spLocks noChangeArrowheads="1"/>
              </p:cNvSpPr>
              <p:nvPr/>
            </p:nvSpPr>
            <p:spPr bwMode="auto">
              <a:xfrm>
                <a:off x="9366" y="9286"/>
                <a:ext cx="2160" cy="8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6067" tIns="48034" rIns="96067" bIns="48034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85" name="AutoShape 11" descr="Водяные капли"/>
              <p:cNvSpPr>
                <a:spLocks noChangeArrowheads="1"/>
              </p:cNvSpPr>
              <p:nvPr/>
            </p:nvSpPr>
            <p:spPr bwMode="auto">
              <a:xfrm>
                <a:off x="7386" y="9200"/>
                <a:ext cx="1980" cy="1080"/>
              </a:xfrm>
              <a:prstGeom prst="flowChartMagneticDisk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96067" tIns="48034" rIns="96067" bIns="48034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500">
                    <a:latin typeface="Times New Roman" pitchFamily="18" charset="0"/>
                  </a:rPr>
                  <a:t>Субсидии (от латинского «</a:t>
                </a:r>
                <a:r>
                  <a:rPr lang="en-US" altLang="ru-RU" sz="1500">
                    <a:latin typeface="Times New Roman" pitchFamily="18" charset="0"/>
                  </a:rPr>
                  <a:t>Subsidium</a:t>
                </a:r>
                <a:r>
                  <a:rPr lang="ru-RU" altLang="ru-RU" sz="1500">
                    <a:latin typeface="Times New Roman" pitchFamily="18" charset="0"/>
                  </a:rPr>
                  <a:t>»-поддержка)</a:t>
                </a:r>
                <a:endParaRPr lang="ru-RU" altLang="ru-RU" sz="1500" b="0">
                  <a:latin typeface="Times New Roman" pitchFamily="18" charset="0"/>
                </a:endParaRPr>
              </a:p>
            </p:txBody>
          </p:sp>
        </p:grpSp>
        <p:grpSp>
          <p:nvGrpSpPr>
            <p:cNvPr id="11272" name="Group 12"/>
            <p:cNvGrpSpPr>
              <a:grpSpLocks/>
            </p:cNvGrpSpPr>
            <p:nvPr/>
          </p:nvGrpSpPr>
          <p:grpSpPr bwMode="auto">
            <a:xfrm>
              <a:off x="4776" y="9358"/>
              <a:ext cx="7200" cy="1029"/>
              <a:chOff x="4776" y="9616"/>
              <a:chExt cx="7200" cy="1029"/>
            </a:xfrm>
          </p:grpSpPr>
          <p:sp>
            <p:nvSpPr>
              <p:cNvPr id="11278" name="AutoShape 13"/>
              <p:cNvSpPr>
                <a:spLocks noChangeArrowheads="1"/>
              </p:cNvSpPr>
              <p:nvPr/>
            </p:nvSpPr>
            <p:spPr bwMode="auto">
              <a:xfrm>
                <a:off x="4776" y="9616"/>
                <a:ext cx="7200" cy="943"/>
              </a:xfrm>
              <a:prstGeom prst="flowChartTerminator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79" name="AutoShape 14" descr="Водяные капли"/>
              <p:cNvSpPr>
                <a:spLocks noChangeArrowheads="1"/>
              </p:cNvSpPr>
              <p:nvPr/>
            </p:nvSpPr>
            <p:spPr bwMode="auto">
              <a:xfrm>
                <a:off x="7386" y="9616"/>
                <a:ext cx="1885" cy="1029"/>
              </a:xfrm>
              <a:prstGeom prst="flowChartMagneticDisk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>
                    <a:latin typeface="Times New Roman" pitchFamily="18" charset="0"/>
                  </a:rPr>
                  <a:t>Дотации (от латинского «</a:t>
                </a:r>
                <a:r>
                  <a:rPr lang="en-US" altLang="ru-RU" sz="1400">
                    <a:latin typeface="Times New Roman" pitchFamily="18" charset="0"/>
                  </a:rPr>
                  <a:t>Dotatio</a:t>
                </a:r>
                <a:r>
                  <a:rPr lang="ru-RU" altLang="ru-RU" sz="1400">
                    <a:latin typeface="Times New Roman" pitchFamily="18" charset="0"/>
                  </a:rPr>
                  <a:t>»-дар, пожертвование)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80" name="Text Box 15"/>
              <p:cNvSpPr txBox="1">
                <a:spLocks noChangeAspect="1" noChangeArrowheads="1"/>
              </p:cNvSpPr>
              <p:nvPr/>
            </p:nvSpPr>
            <p:spPr bwMode="auto">
              <a:xfrm>
                <a:off x="5209" y="9616"/>
                <a:ext cx="2228" cy="9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Предоставляются на безвозмездной и безвозвратной основе без установления направлений и (или) условий их использования</a:t>
                </a:r>
              </a:p>
            </p:txBody>
          </p:sp>
          <p:sp>
            <p:nvSpPr>
              <p:cNvPr id="11281" name="Text Box 16"/>
              <p:cNvSpPr txBox="1">
                <a:spLocks noChangeArrowheads="1"/>
              </p:cNvSpPr>
              <p:nvPr/>
            </p:nvSpPr>
            <p:spPr bwMode="auto">
              <a:xfrm>
                <a:off x="9322" y="9616"/>
                <a:ext cx="2057" cy="7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Вы даете своему ребенку деньги на «карманные расходы»</a:t>
                </a:r>
              </a:p>
            </p:txBody>
          </p:sp>
        </p:grpSp>
        <p:sp>
          <p:nvSpPr>
            <p:cNvPr id="11273" name="AutoShape 17"/>
            <p:cNvSpPr>
              <a:spLocks noChangeArrowheads="1"/>
            </p:cNvSpPr>
            <p:nvPr/>
          </p:nvSpPr>
          <p:spPr bwMode="auto">
            <a:xfrm>
              <a:off x="4776" y="10665"/>
              <a:ext cx="7151" cy="943"/>
            </a:xfrm>
            <a:prstGeom prst="flowChartTerminator">
              <a:avLst/>
            </a:prstGeom>
            <a:solidFill>
              <a:srgbClr val="99C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grpSp>
          <p:nvGrpSpPr>
            <p:cNvPr id="11274" name="Group 18"/>
            <p:cNvGrpSpPr>
              <a:grpSpLocks/>
            </p:cNvGrpSpPr>
            <p:nvPr/>
          </p:nvGrpSpPr>
          <p:grpSpPr bwMode="auto">
            <a:xfrm>
              <a:off x="5034" y="10665"/>
              <a:ext cx="6280" cy="1029"/>
              <a:chOff x="5047" y="10665"/>
              <a:chExt cx="6280" cy="1029"/>
            </a:xfrm>
          </p:grpSpPr>
          <p:sp>
            <p:nvSpPr>
              <p:cNvPr id="11275" name="AutoShape 19" descr="Водяные капли"/>
              <p:cNvSpPr>
                <a:spLocks noChangeArrowheads="1"/>
              </p:cNvSpPr>
              <p:nvPr/>
            </p:nvSpPr>
            <p:spPr bwMode="auto">
              <a:xfrm>
                <a:off x="7361" y="10665"/>
                <a:ext cx="1886" cy="1029"/>
              </a:xfrm>
              <a:prstGeom prst="flowChartMagneticDisk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>
                    <a:latin typeface="Times New Roman" pitchFamily="18" charset="0"/>
                  </a:rPr>
                  <a:t>Субвенции (от латинского «</a:t>
                </a:r>
                <a:r>
                  <a:rPr lang="en-US" altLang="ru-RU" sz="1400">
                    <a:latin typeface="Times New Roman" pitchFamily="18" charset="0"/>
                  </a:rPr>
                  <a:t>Subvenire</a:t>
                </a:r>
                <a:r>
                  <a:rPr lang="ru-RU" altLang="ru-RU" sz="1400">
                    <a:latin typeface="Times New Roman" pitchFamily="18" charset="0"/>
                  </a:rPr>
                  <a:t>»-приходить на помощь)</a:t>
                </a: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76" name="Text Box 20"/>
              <p:cNvSpPr txBox="1">
                <a:spLocks noChangeAspect="1" noChangeArrowheads="1"/>
              </p:cNvSpPr>
              <p:nvPr/>
            </p:nvSpPr>
            <p:spPr bwMode="auto">
              <a:xfrm>
                <a:off x="5047" y="10751"/>
                <a:ext cx="2314" cy="8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       Предоставляются на финансирование «переданных» полномочий другим публично-правовым образованиям</a:t>
                </a:r>
              </a:p>
            </p:txBody>
          </p:sp>
          <p:sp>
            <p:nvSpPr>
              <p:cNvPr id="11277" name="Text Box 21"/>
              <p:cNvSpPr txBox="1">
                <a:spLocks noChangeArrowheads="1"/>
              </p:cNvSpPr>
              <p:nvPr/>
            </p:nvSpPr>
            <p:spPr bwMode="auto">
              <a:xfrm>
                <a:off x="9271" y="10751"/>
                <a:ext cx="2056" cy="7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Вы даете своему ребенку деньги и посылаете его в магазин купить продукты строго по списку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</p:grpSp>
      </p:grpSp>
      <p:sp>
        <p:nvSpPr>
          <p:cNvPr id="11267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C1C280C7-457F-49BD-8278-42F46D1ED27B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1268" name="Rectangle 21"/>
          <p:cNvSpPr>
            <a:spLocks noChangeArrowheads="1"/>
          </p:cNvSpPr>
          <p:nvPr/>
        </p:nvSpPr>
        <p:spPr bwMode="auto">
          <a:xfrm>
            <a:off x="5651500" y="5013325"/>
            <a:ext cx="27368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0">
                <a:latin typeface="Times New Roman" pitchFamily="18" charset="0"/>
              </a:rPr>
              <a:t>Вы «добавляете» средства, чтобы ваш ребенок купил себе новый телефон, если остальные он накопил сам</a:t>
            </a:r>
          </a:p>
        </p:txBody>
      </p:sp>
      <p:sp>
        <p:nvSpPr>
          <p:cNvPr id="11269" name="WordArt 4"/>
          <p:cNvSpPr>
            <a:spLocks noChangeArrowheads="1" noChangeShapeType="1" noTextEdit="1"/>
          </p:cNvSpPr>
          <p:nvPr/>
        </p:nvSpPr>
        <p:spPr bwMode="auto">
          <a:xfrm>
            <a:off x="817563" y="484188"/>
            <a:ext cx="7572375" cy="590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/>
            <a:r>
              <a:rPr lang="ru-RU" sz="20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Times New Roman"/>
                <a:cs typeface="Times New Roman"/>
              </a:rPr>
              <a:t>Виды финансовой помощи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1" descr="http://dnews.donetsk.ua/storage/fotos/2010/08/27/128289415521289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000" y="653061"/>
            <a:ext cx="3105350" cy="1923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AutoShape 26"/>
          <p:cNvSpPr>
            <a:spLocks noChangeArrowheads="1"/>
          </p:cNvSpPr>
          <p:nvPr/>
        </p:nvSpPr>
        <p:spPr bwMode="auto">
          <a:xfrm>
            <a:off x="133350" y="2782888"/>
            <a:ext cx="8896350" cy="587375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</a:rPr>
              <a:t>Разделы классификации расходов бюджета</a:t>
            </a:r>
          </a:p>
        </p:txBody>
      </p:sp>
      <p:grpSp>
        <p:nvGrpSpPr>
          <p:cNvPr id="12292" name="Group 100"/>
          <p:cNvGrpSpPr>
            <a:grpSpLocks/>
          </p:cNvGrpSpPr>
          <p:nvPr/>
        </p:nvGrpSpPr>
        <p:grpSpPr bwMode="auto">
          <a:xfrm>
            <a:off x="0" y="370608"/>
            <a:ext cx="8878888" cy="5366617"/>
            <a:chOff x="0" y="152"/>
            <a:chExt cx="5675" cy="3686"/>
          </a:xfrm>
        </p:grpSpPr>
        <p:sp>
          <p:nvSpPr>
            <p:cNvPr id="12296" name="Rectangle 5"/>
            <p:cNvSpPr>
              <a:spLocks noChangeArrowheads="1"/>
            </p:cNvSpPr>
            <p:nvPr/>
          </p:nvSpPr>
          <p:spPr bwMode="auto">
            <a:xfrm>
              <a:off x="1247" y="152"/>
              <a:ext cx="255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>
                  <a:solidFill>
                    <a:schemeClr val="bg2"/>
                  </a:solidFill>
                  <a:latin typeface="Times New Roman" pitchFamily="18" charset="0"/>
                </a:rPr>
                <a:t>            Расходы бюджета</a:t>
              </a:r>
            </a:p>
          </p:txBody>
        </p:sp>
        <p:sp>
          <p:nvSpPr>
            <p:cNvPr id="12297" name="Text Box 23"/>
            <p:cNvSpPr txBox="1">
              <a:spLocks noChangeArrowheads="1"/>
            </p:cNvSpPr>
            <p:nvPr/>
          </p:nvSpPr>
          <p:spPr bwMode="auto">
            <a:xfrm>
              <a:off x="0" y="527"/>
              <a:ext cx="3606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5372" name="Text Box 24"/>
            <p:cNvSpPr txBox="1">
              <a:spLocks noChangeArrowheads="1"/>
            </p:cNvSpPr>
            <p:nvPr/>
          </p:nvSpPr>
          <p:spPr bwMode="auto">
            <a:xfrm>
              <a:off x="180" y="346"/>
              <a:ext cx="4508" cy="1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sz="1600" b="0" dirty="0" smtClean="0">
                  <a:solidFill>
                    <a:schemeClr val="tx1"/>
                  </a:solidFill>
                  <a:cs typeface="Arial" charset="0"/>
                </a:rPr>
                <a:t>  </a:t>
              </a:r>
              <a:r>
                <a:rPr lang="ru-RU" b="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Формирование расходов осуществляется в соответствии с расходными обязательствами, обусловленными установленным законодательством разграничением полномочий, исполнение которых должно происходить в очередном финансовом году и плановом периоде за счет средств соответствующих бюджетов.</a:t>
              </a:r>
            </a:p>
            <a:p>
              <a:pPr eaLnBrk="1" hangingPunct="1">
                <a:defRPr/>
              </a:pPr>
              <a:r>
                <a:rPr lang="ru-RU" b="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   Расходы бюджета сформированы и утверждены:</a:t>
              </a:r>
            </a:p>
            <a:p>
              <a:pPr eaLnBrk="1" hangingPunct="1">
                <a:buFontTx/>
                <a:buChar char="•"/>
                <a:defRPr/>
              </a:pPr>
              <a:r>
                <a:rPr lang="ru-RU" b="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 по муниципальным программам и непрограммным направлениям деятельности;</a:t>
              </a:r>
            </a:p>
            <a:p>
              <a:pPr eaLnBrk="1" hangingPunct="1">
                <a:buFontTx/>
                <a:buChar char="•"/>
                <a:defRPr/>
              </a:pPr>
              <a:r>
                <a:rPr lang="ru-RU" b="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 по ведомственной структуре. </a:t>
              </a:r>
            </a:p>
          </p:txBody>
        </p:sp>
        <p:sp>
          <p:nvSpPr>
            <p:cNvPr id="12299" name="AutoShape 38"/>
            <p:cNvSpPr>
              <a:spLocks noChangeArrowheads="1"/>
            </p:cNvSpPr>
            <p:nvPr/>
          </p:nvSpPr>
          <p:spPr bwMode="auto">
            <a:xfrm>
              <a:off x="3606" y="3235"/>
              <a:ext cx="2069" cy="603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grpSp>
          <p:nvGrpSpPr>
            <p:cNvPr id="12300" name="Group 43"/>
            <p:cNvGrpSpPr>
              <a:grpSpLocks/>
            </p:cNvGrpSpPr>
            <p:nvPr/>
          </p:nvGrpSpPr>
          <p:grpSpPr bwMode="auto">
            <a:xfrm>
              <a:off x="68" y="2205"/>
              <a:ext cx="748" cy="817"/>
              <a:chOff x="113" y="2205"/>
              <a:chExt cx="829" cy="817"/>
            </a:xfrm>
          </p:grpSpPr>
          <p:sp>
            <p:nvSpPr>
              <p:cNvPr id="12342" name="AutoShape 27"/>
              <p:cNvSpPr>
                <a:spLocks noChangeArrowheads="1"/>
              </p:cNvSpPr>
              <p:nvPr/>
            </p:nvSpPr>
            <p:spPr bwMode="auto">
              <a:xfrm>
                <a:off x="113" y="2205"/>
                <a:ext cx="817" cy="817"/>
              </a:xfrm>
              <a:prstGeom prst="flowChartAlternateProcess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43" name="Text Box 42"/>
              <p:cNvSpPr txBox="1">
                <a:spLocks noChangeArrowheads="1"/>
              </p:cNvSpPr>
              <p:nvPr/>
            </p:nvSpPr>
            <p:spPr bwMode="auto">
              <a:xfrm>
                <a:off x="113" y="2251"/>
                <a:ext cx="829" cy="4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«Общегосу-                                                            дарственные вопросы»</a:t>
                </a:r>
              </a:p>
            </p:txBody>
          </p:sp>
        </p:grpSp>
        <p:grpSp>
          <p:nvGrpSpPr>
            <p:cNvPr id="12301" name="Group 44"/>
            <p:cNvGrpSpPr>
              <a:grpSpLocks/>
            </p:cNvGrpSpPr>
            <p:nvPr/>
          </p:nvGrpSpPr>
          <p:grpSpPr bwMode="auto">
            <a:xfrm>
              <a:off x="975" y="2205"/>
              <a:ext cx="795" cy="817"/>
              <a:chOff x="113" y="2205"/>
              <a:chExt cx="855" cy="817"/>
            </a:xfrm>
          </p:grpSpPr>
          <p:sp>
            <p:nvSpPr>
              <p:cNvPr id="12340" name="AutoShape 45"/>
              <p:cNvSpPr>
                <a:spLocks noChangeArrowheads="1"/>
              </p:cNvSpPr>
              <p:nvPr/>
            </p:nvSpPr>
            <p:spPr bwMode="auto">
              <a:xfrm>
                <a:off x="113" y="2205"/>
                <a:ext cx="817" cy="817"/>
              </a:xfrm>
              <a:prstGeom prst="flowChartAlternateProcess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200">
                    <a:solidFill>
                      <a:schemeClr val="bg1"/>
                    </a:solidFill>
                    <a:latin typeface="Times New Roman" pitchFamily="18" charset="0"/>
                  </a:rPr>
                  <a:t>«Национальная</a:t>
                </a:r>
                <a:r>
                  <a:rPr lang="ru-RU" altLang="ru-RU" sz="140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200">
                    <a:solidFill>
                      <a:schemeClr val="bg1"/>
                    </a:solidFill>
                    <a:latin typeface="Times New Roman" pitchFamily="18" charset="0"/>
                  </a:rPr>
                  <a:t>безопасность»</a:t>
                </a:r>
              </a:p>
            </p:txBody>
          </p:sp>
          <p:sp>
            <p:nvSpPr>
              <p:cNvPr id="12341" name="Text Box 46"/>
              <p:cNvSpPr txBox="1">
                <a:spLocks noChangeArrowheads="1"/>
              </p:cNvSpPr>
              <p:nvPr/>
            </p:nvSpPr>
            <p:spPr bwMode="auto">
              <a:xfrm>
                <a:off x="139" y="2282"/>
                <a:ext cx="829" cy="2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3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2302" name="Group 47"/>
            <p:cNvGrpSpPr>
              <a:grpSpLocks/>
            </p:cNvGrpSpPr>
            <p:nvPr/>
          </p:nvGrpSpPr>
          <p:grpSpPr bwMode="auto">
            <a:xfrm flipH="1">
              <a:off x="1882" y="2204"/>
              <a:ext cx="908" cy="907"/>
              <a:chOff x="113" y="2205"/>
              <a:chExt cx="830" cy="817"/>
            </a:xfrm>
          </p:grpSpPr>
          <p:sp>
            <p:nvSpPr>
              <p:cNvPr id="12338" name="AutoShape 48"/>
              <p:cNvSpPr>
                <a:spLocks noChangeArrowheads="1"/>
              </p:cNvSpPr>
              <p:nvPr/>
            </p:nvSpPr>
            <p:spPr bwMode="auto">
              <a:xfrm>
                <a:off x="113" y="2205"/>
                <a:ext cx="817" cy="817"/>
              </a:xfrm>
              <a:prstGeom prst="flowChartAlternateProcess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>
                    <a:solidFill>
                      <a:schemeClr val="bg1"/>
                    </a:solidFill>
                    <a:latin typeface="Times New Roman" pitchFamily="18" charset="0"/>
                  </a:rPr>
                  <a:t>«Образование»</a:t>
                </a:r>
                <a:r>
                  <a:rPr lang="ru-RU" altLang="ru-RU" sz="1400" b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39" name="Text Box 49"/>
              <p:cNvSpPr txBox="1">
                <a:spLocks noChangeArrowheads="1"/>
              </p:cNvSpPr>
              <p:nvPr/>
            </p:nvSpPr>
            <p:spPr bwMode="auto">
              <a:xfrm>
                <a:off x="114" y="2251"/>
                <a:ext cx="829" cy="1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3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2303" name="Group 61"/>
            <p:cNvGrpSpPr>
              <a:grpSpLocks/>
            </p:cNvGrpSpPr>
            <p:nvPr/>
          </p:nvGrpSpPr>
          <p:grpSpPr bwMode="auto">
            <a:xfrm>
              <a:off x="2880" y="2205"/>
              <a:ext cx="907" cy="817"/>
              <a:chOff x="3334" y="2205"/>
              <a:chExt cx="998" cy="817"/>
            </a:xfrm>
          </p:grpSpPr>
          <p:grpSp>
            <p:nvGrpSpPr>
              <p:cNvPr id="12334" name="Group 50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36" name="AutoShape 51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37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113" y="2251"/>
                  <a:ext cx="829" cy="20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35" name="Text Box 56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4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 «Национальная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экономика»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 b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12304" name="Group 62"/>
            <p:cNvGrpSpPr>
              <a:grpSpLocks/>
            </p:cNvGrpSpPr>
            <p:nvPr/>
          </p:nvGrpSpPr>
          <p:grpSpPr bwMode="auto">
            <a:xfrm>
              <a:off x="3878" y="2205"/>
              <a:ext cx="861" cy="817"/>
              <a:chOff x="3334" y="2205"/>
              <a:chExt cx="998" cy="817"/>
            </a:xfrm>
          </p:grpSpPr>
          <p:grpSp>
            <p:nvGrpSpPr>
              <p:cNvPr id="12330" name="Group 63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32" name="AutoShape 64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33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113" y="2251"/>
                  <a:ext cx="829" cy="20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31" name="Text Box 66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6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«Жилищно-коммунальное хозяйство»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 b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12305" name="Group 67"/>
            <p:cNvGrpSpPr>
              <a:grpSpLocks/>
            </p:cNvGrpSpPr>
            <p:nvPr/>
          </p:nvGrpSpPr>
          <p:grpSpPr bwMode="auto">
            <a:xfrm>
              <a:off x="4785" y="2206"/>
              <a:ext cx="862" cy="701"/>
              <a:chOff x="3334" y="2205"/>
              <a:chExt cx="998" cy="842"/>
            </a:xfrm>
          </p:grpSpPr>
          <p:grpSp>
            <p:nvGrpSpPr>
              <p:cNvPr id="12326" name="Group 68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28" name="AutoShape 69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29" name="Text Box 70"/>
                <p:cNvSpPr txBox="1">
                  <a:spLocks noChangeArrowheads="1"/>
                </p:cNvSpPr>
                <p:nvPr/>
              </p:nvSpPr>
              <p:spPr bwMode="auto">
                <a:xfrm>
                  <a:off x="113" y="2251"/>
                  <a:ext cx="829" cy="25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27" name="Text Box 71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 «Охрана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окружающей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среды»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12306" name="Group 72"/>
            <p:cNvGrpSpPr>
              <a:grpSpLocks/>
            </p:cNvGrpSpPr>
            <p:nvPr/>
          </p:nvGrpSpPr>
          <p:grpSpPr bwMode="auto">
            <a:xfrm>
              <a:off x="295" y="3158"/>
              <a:ext cx="952" cy="544"/>
              <a:chOff x="3334" y="2205"/>
              <a:chExt cx="998" cy="817"/>
            </a:xfrm>
          </p:grpSpPr>
          <p:grpSp>
            <p:nvGrpSpPr>
              <p:cNvPr id="12322" name="Group 73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24" name="AutoShape 74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400">
                      <a:solidFill>
                        <a:schemeClr val="bg1"/>
                      </a:solidFill>
                      <a:latin typeface="Times New Roman" pitchFamily="18" charset="0"/>
                    </a:rPr>
                    <a:t>«Физическая</a:t>
                  </a:r>
                </a:p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400">
                      <a:solidFill>
                        <a:schemeClr val="bg1"/>
                      </a:solidFill>
                      <a:latin typeface="Times New Roman" pitchFamily="18" charset="0"/>
                    </a:rPr>
                    <a:t>культура и</a:t>
                  </a:r>
                </a:p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400">
                      <a:solidFill>
                        <a:schemeClr val="bg1"/>
                      </a:solidFill>
                      <a:latin typeface="Times New Roman" pitchFamily="18" charset="0"/>
                    </a:rPr>
                    <a:t>спорт»</a:t>
                  </a:r>
                </a:p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25" name="Text Box 75"/>
                <p:cNvSpPr txBox="1">
                  <a:spLocks noChangeArrowheads="1"/>
                </p:cNvSpPr>
                <p:nvPr/>
              </p:nvSpPr>
              <p:spPr bwMode="auto">
                <a:xfrm>
                  <a:off x="113" y="2252"/>
                  <a:ext cx="829" cy="3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23" name="Text Box 76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3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2307" name="Group 77"/>
            <p:cNvGrpSpPr>
              <a:grpSpLocks/>
            </p:cNvGrpSpPr>
            <p:nvPr/>
          </p:nvGrpSpPr>
          <p:grpSpPr bwMode="auto">
            <a:xfrm>
              <a:off x="1338" y="3158"/>
              <a:ext cx="1043" cy="680"/>
              <a:chOff x="3334" y="2205"/>
              <a:chExt cx="998" cy="817"/>
            </a:xfrm>
          </p:grpSpPr>
          <p:grpSp>
            <p:nvGrpSpPr>
              <p:cNvPr id="12318" name="Group 78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20" name="AutoShape 79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21" name="Text Box 80"/>
                <p:cNvSpPr txBox="1">
                  <a:spLocks noChangeArrowheads="1"/>
                </p:cNvSpPr>
                <p:nvPr/>
              </p:nvSpPr>
              <p:spPr bwMode="auto">
                <a:xfrm>
                  <a:off x="113" y="2251"/>
                  <a:ext cx="829" cy="25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19" name="Text Box 81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4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«Культура,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кинематография»</a:t>
                </a:r>
              </a:p>
            </p:txBody>
          </p:sp>
        </p:grpSp>
        <p:sp>
          <p:nvSpPr>
            <p:cNvPr id="12308" name="Text Box 87"/>
            <p:cNvSpPr txBox="1">
              <a:spLocks noChangeArrowheads="1"/>
            </p:cNvSpPr>
            <p:nvPr/>
          </p:nvSpPr>
          <p:spPr bwMode="auto">
            <a:xfrm>
              <a:off x="3606" y="3301"/>
              <a:ext cx="2069" cy="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300">
                  <a:solidFill>
                    <a:schemeClr val="bg1"/>
                  </a:solidFill>
                  <a:latin typeface="Times New Roman" pitchFamily="18" charset="0"/>
                </a:rPr>
                <a:t>«Межбюджетные трансферты бюджетам  муниципальных образований»</a:t>
              </a:r>
            </a:p>
          </p:txBody>
        </p:sp>
        <p:sp>
          <p:nvSpPr>
            <p:cNvPr id="12309" name="Line 88"/>
            <p:cNvSpPr>
              <a:spLocks noChangeShapeType="1"/>
            </p:cNvSpPr>
            <p:nvPr/>
          </p:nvSpPr>
          <p:spPr bwMode="auto">
            <a:xfrm flipV="1">
              <a:off x="431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0" name="Line 89"/>
            <p:cNvSpPr>
              <a:spLocks noChangeShapeType="1"/>
            </p:cNvSpPr>
            <p:nvPr/>
          </p:nvSpPr>
          <p:spPr bwMode="auto">
            <a:xfrm flipV="1">
              <a:off x="884" y="2069"/>
              <a:ext cx="0" cy="10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1" name="Line 90"/>
            <p:cNvSpPr>
              <a:spLocks noChangeShapeType="1"/>
            </p:cNvSpPr>
            <p:nvPr/>
          </p:nvSpPr>
          <p:spPr bwMode="auto">
            <a:xfrm flipV="1">
              <a:off x="1338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2" name="Line 91"/>
            <p:cNvSpPr>
              <a:spLocks noChangeShapeType="1"/>
            </p:cNvSpPr>
            <p:nvPr/>
          </p:nvSpPr>
          <p:spPr bwMode="auto">
            <a:xfrm flipV="1">
              <a:off x="1791" y="2069"/>
              <a:ext cx="0" cy="10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3" name="Line 92"/>
            <p:cNvSpPr>
              <a:spLocks noChangeShapeType="1"/>
            </p:cNvSpPr>
            <p:nvPr/>
          </p:nvSpPr>
          <p:spPr bwMode="auto">
            <a:xfrm flipV="1">
              <a:off x="2336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4" name="Line 94"/>
            <p:cNvSpPr>
              <a:spLocks noChangeShapeType="1"/>
            </p:cNvSpPr>
            <p:nvPr/>
          </p:nvSpPr>
          <p:spPr bwMode="auto">
            <a:xfrm flipV="1">
              <a:off x="3288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5" name="Line 96"/>
            <p:cNvSpPr>
              <a:spLocks noChangeShapeType="1"/>
            </p:cNvSpPr>
            <p:nvPr/>
          </p:nvSpPr>
          <p:spPr bwMode="auto">
            <a:xfrm flipV="1">
              <a:off x="4286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6" name="Line 97"/>
            <p:cNvSpPr>
              <a:spLocks noChangeShapeType="1"/>
            </p:cNvSpPr>
            <p:nvPr/>
          </p:nvSpPr>
          <p:spPr bwMode="auto">
            <a:xfrm flipV="1">
              <a:off x="5239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7" name="Line 99"/>
            <p:cNvSpPr>
              <a:spLocks noChangeShapeType="1"/>
            </p:cNvSpPr>
            <p:nvPr/>
          </p:nvSpPr>
          <p:spPr bwMode="auto">
            <a:xfrm flipV="1">
              <a:off x="4785" y="2079"/>
              <a:ext cx="0" cy="11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293" name="Slide Number Placeholder 5"/>
          <p:cNvSpPr txBox="1">
            <a:spLocks noGrp="1"/>
          </p:cNvSpPr>
          <p:nvPr/>
        </p:nvSpPr>
        <p:spPr bwMode="auto">
          <a:xfrm>
            <a:off x="8675688" y="6492875"/>
            <a:ext cx="4683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79D502A-4460-4924-B385-F8F8327CC8F7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2294" name="AutoShape 79"/>
          <p:cNvSpPr>
            <a:spLocks noChangeArrowheads="1"/>
          </p:cNvSpPr>
          <p:nvPr/>
        </p:nvSpPr>
        <p:spPr bwMode="auto">
          <a:xfrm>
            <a:off x="4006850" y="4802925"/>
            <a:ext cx="1482725" cy="107950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</a:rPr>
              <a:t> «Социальная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</a:rPr>
              <a:t>политика»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>
            <a:off x="4581525" y="3370263"/>
            <a:ext cx="1" cy="14326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3"/>
          <p:cNvGrpSpPr>
            <a:grpSpLocks/>
          </p:cNvGrpSpPr>
          <p:nvPr/>
        </p:nvGrpSpPr>
        <p:grpSpPr bwMode="auto">
          <a:xfrm>
            <a:off x="704850" y="90488"/>
            <a:ext cx="8185150" cy="6305550"/>
            <a:chOff x="400" y="73"/>
            <a:chExt cx="5156" cy="3972"/>
          </a:xfrm>
        </p:grpSpPr>
        <p:pic>
          <p:nvPicPr>
            <p:cNvPr id="13318" name="Picture 6" descr="100297_60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6" y="73"/>
              <a:ext cx="1860" cy="1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19" name="Text Box 9"/>
            <p:cNvSpPr txBox="1">
              <a:spLocks noChangeArrowheads="1"/>
            </p:cNvSpPr>
            <p:nvPr/>
          </p:nvSpPr>
          <p:spPr bwMode="auto">
            <a:xfrm>
              <a:off x="930" y="572"/>
              <a:ext cx="3987" cy="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>
                  <a:solidFill>
                    <a:srgbClr val="000080"/>
                  </a:solidFill>
                  <a:latin typeface="Times New Roman" pitchFamily="18" charset="0"/>
                </a:rPr>
                <a:t>На чем основывается составление проекта бюджета городского округа Вичуга</a:t>
              </a:r>
              <a:endParaRPr lang="ru-RU" altLang="ru-RU" sz="2000" b="0">
                <a:latin typeface="Times New Roman" pitchFamily="18" charset="0"/>
              </a:endParaRPr>
            </a:p>
          </p:txBody>
        </p:sp>
        <p:grpSp>
          <p:nvGrpSpPr>
            <p:cNvPr id="13320" name="Group 10"/>
            <p:cNvGrpSpPr>
              <a:grpSpLocks/>
            </p:cNvGrpSpPr>
            <p:nvPr/>
          </p:nvGrpSpPr>
          <p:grpSpPr bwMode="auto">
            <a:xfrm>
              <a:off x="795" y="1178"/>
              <a:ext cx="4333" cy="483"/>
              <a:chOff x="2460" y="3497"/>
              <a:chExt cx="12522" cy="1560"/>
            </a:xfrm>
          </p:grpSpPr>
          <p:sp>
            <p:nvSpPr>
              <p:cNvPr id="13332" name="AutoShape 11"/>
              <p:cNvSpPr>
                <a:spLocks noChangeArrowheads="1"/>
              </p:cNvSpPr>
              <p:nvPr/>
            </p:nvSpPr>
            <p:spPr bwMode="auto">
              <a:xfrm>
                <a:off x="2460" y="3497"/>
                <a:ext cx="12522" cy="1560"/>
              </a:xfrm>
              <a:prstGeom prst="flowChartProcess">
                <a:avLst/>
              </a:prstGeom>
              <a:solidFill>
                <a:srgbClr val="99CC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07763" dir="18900000" algn="ctr" rotWithShape="0">
                  <a:srgbClr val="000080">
                    <a:alpha val="50000"/>
                  </a:srgbClr>
                </a:outerShdw>
              </a:effec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3333" name="Text Box 12"/>
              <p:cNvSpPr txBox="1">
                <a:spLocks noChangeArrowheads="1"/>
              </p:cNvSpPr>
              <p:nvPr/>
            </p:nvSpPr>
            <p:spPr bwMode="auto">
              <a:xfrm>
                <a:off x="2552" y="3632"/>
                <a:ext cx="12258" cy="1320"/>
              </a:xfrm>
              <a:prstGeom prst="rect">
                <a:avLst/>
              </a:prstGeom>
              <a:blipFill dpi="0" rotWithShape="1">
                <a:blip r:embed="rId3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800">
                    <a:solidFill>
                      <a:srgbClr val="000080"/>
                    </a:solidFill>
                    <a:latin typeface="Times New Roman" pitchFamily="18" charset="0"/>
                  </a:rPr>
                  <a:t>Составление проекта бюджета основывается на: </a:t>
                </a:r>
                <a:endParaRPr lang="ru-RU" altLang="ru-RU" sz="1800" b="0">
                  <a:latin typeface="Times New Roman" pitchFamily="18" charset="0"/>
                </a:endParaRPr>
              </a:p>
            </p:txBody>
          </p:sp>
        </p:grpSp>
        <p:sp>
          <p:nvSpPr>
            <p:cNvPr id="13321" name="AutoShape 17"/>
            <p:cNvSpPr>
              <a:spLocks noChangeArrowheads="1"/>
            </p:cNvSpPr>
            <p:nvPr/>
          </p:nvSpPr>
          <p:spPr bwMode="auto">
            <a:xfrm>
              <a:off x="400" y="2169"/>
              <a:ext cx="935" cy="1837"/>
            </a:xfrm>
            <a:prstGeom prst="flowChartProcess">
              <a:avLst/>
            </a:prstGeom>
            <a:solidFill>
              <a:srgbClr val="9BFFFA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80">
                  <a:alpha val="50000"/>
                </a:srgbClr>
              </a:outerShdw>
            </a:effec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2" name="Text Box 18"/>
            <p:cNvSpPr txBox="1">
              <a:spLocks noChangeArrowheads="1"/>
            </p:cNvSpPr>
            <p:nvPr/>
          </p:nvSpPr>
          <p:spPr bwMode="auto">
            <a:xfrm>
              <a:off x="400" y="2275"/>
              <a:ext cx="984" cy="1625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/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Прогнозе</a:t>
              </a:r>
            </a:p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социально –</a:t>
              </a:r>
            </a:p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экономического</a:t>
              </a:r>
            </a:p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развития городского округа Вичуга</a:t>
              </a:r>
            </a:p>
          </p:txBody>
        </p:sp>
        <p:sp>
          <p:nvSpPr>
            <p:cNvPr id="13323" name="AutoShape 20"/>
            <p:cNvSpPr>
              <a:spLocks noChangeArrowheads="1"/>
            </p:cNvSpPr>
            <p:nvPr/>
          </p:nvSpPr>
          <p:spPr bwMode="auto">
            <a:xfrm>
              <a:off x="1578" y="2163"/>
              <a:ext cx="1124" cy="1882"/>
            </a:xfrm>
            <a:prstGeom prst="flowChart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80">
                  <a:alpha val="50000"/>
                </a:srgbClr>
              </a:outerShdw>
            </a:effec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3" name="Text Box 21"/>
            <p:cNvSpPr txBox="1">
              <a:spLocks noChangeArrowheads="1"/>
            </p:cNvSpPr>
            <p:nvPr/>
          </p:nvSpPr>
          <p:spPr bwMode="auto">
            <a:xfrm>
              <a:off x="1578" y="2275"/>
              <a:ext cx="1124" cy="1625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defRPr/>
              </a:pP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Основных</a:t>
              </a:r>
            </a:p>
            <a:p>
              <a:pPr>
                <a:defRPr/>
              </a:pP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направлениях</a:t>
              </a:r>
            </a:p>
            <a:p>
              <a:pPr>
                <a:defRPr/>
              </a:pP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бюджетной</a:t>
              </a:r>
            </a:p>
            <a:p>
              <a:pPr>
                <a:defRPr/>
              </a:pP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политики городского округа Вичуга</a:t>
              </a:r>
              <a:endParaRPr lang="ru-RU" altLang="ru-RU" sz="1600" b="0" dirty="0" smtClean="0">
                <a:latin typeface="Times New Roman" pitchFamily="18" charset="0"/>
              </a:endParaRPr>
            </a:p>
          </p:txBody>
        </p:sp>
        <p:sp>
          <p:nvSpPr>
            <p:cNvPr id="13325" name="AutoShape 23"/>
            <p:cNvSpPr>
              <a:spLocks noChangeArrowheads="1"/>
            </p:cNvSpPr>
            <p:nvPr/>
          </p:nvSpPr>
          <p:spPr bwMode="auto">
            <a:xfrm>
              <a:off x="4301" y="2160"/>
              <a:ext cx="827" cy="1854"/>
            </a:xfrm>
            <a:prstGeom prst="flowChart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80">
                  <a:alpha val="50000"/>
                </a:srgbClr>
              </a:outerShdw>
            </a:effec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26" name="AutoShape 26"/>
            <p:cNvSpPr>
              <a:spLocks noChangeArrowheads="1"/>
            </p:cNvSpPr>
            <p:nvPr/>
          </p:nvSpPr>
          <p:spPr bwMode="auto">
            <a:xfrm>
              <a:off x="671" y="1790"/>
              <a:ext cx="330" cy="409"/>
            </a:xfrm>
            <a:prstGeom prst="flowChartOffpageConnector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>
                  <a:solidFill>
                    <a:srgbClr val="000080"/>
                  </a:solidFill>
                  <a:latin typeface="Times New Roman" pitchFamily="18" charset="0"/>
                </a:rPr>
                <a:t>1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27" name="AutoShape 27"/>
            <p:cNvSpPr>
              <a:spLocks noChangeArrowheads="1"/>
            </p:cNvSpPr>
            <p:nvPr/>
          </p:nvSpPr>
          <p:spPr bwMode="auto">
            <a:xfrm>
              <a:off x="1864" y="1849"/>
              <a:ext cx="382" cy="350"/>
            </a:xfrm>
            <a:prstGeom prst="flowChartOffpageConnector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>
                  <a:solidFill>
                    <a:srgbClr val="000080"/>
                  </a:solidFill>
                  <a:latin typeface="Times New Roman" pitchFamily="18" charset="0"/>
                </a:rPr>
                <a:t>2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28" name="AutoShape 20"/>
            <p:cNvSpPr>
              <a:spLocks noChangeArrowheads="1"/>
            </p:cNvSpPr>
            <p:nvPr/>
          </p:nvSpPr>
          <p:spPr bwMode="auto">
            <a:xfrm>
              <a:off x="3020" y="2155"/>
              <a:ext cx="822" cy="1882"/>
            </a:xfrm>
            <a:prstGeom prst="flowChart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80">
                  <a:alpha val="50000"/>
                </a:srgbClr>
              </a:outerShdw>
            </a:effec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29" name="AutoShape 27"/>
            <p:cNvSpPr>
              <a:spLocks noChangeArrowheads="1"/>
            </p:cNvSpPr>
            <p:nvPr/>
          </p:nvSpPr>
          <p:spPr bwMode="auto">
            <a:xfrm>
              <a:off x="3220" y="1842"/>
              <a:ext cx="324" cy="350"/>
            </a:xfrm>
            <a:prstGeom prst="flowChartOffpageConnector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>
                  <a:solidFill>
                    <a:srgbClr val="000080"/>
                  </a:solidFill>
                  <a:latin typeface="Times New Roman" pitchFamily="18" charset="0"/>
                </a:rPr>
                <a:t>3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30" name="AutoShape 27"/>
            <p:cNvSpPr>
              <a:spLocks noChangeArrowheads="1"/>
            </p:cNvSpPr>
            <p:nvPr/>
          </p:nvSpPr>
          <p:spPr bwMode="auto">
            <a:xfrm>
              <a:off x="4518" y="1820"/>
              <a:ext cx="392" cy="350"/>
            </a:xfrm>
            <a:prstGeom prst="flowChartOffpageConnector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>
                  <a:solidFill>
                    <a:srgbClr val="000080"/>
                  </a:solidFill>
                  <a:latin typeface="Times New Roman" pitchFamily="18" charset="0"/>
                </a:rPr>
                <a:t>4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4" name="Text Box 24"/>
            <p:cNvSpPr txBox="1">
              <a:spLocks noChangeArrowheads="1"/>
            </p:cNvSpPr>
            <p:nvPr/>
          </p:nvSpPr>
          <p:spPr bwMode="auto">
            <a:xfrm>
              <a:off x="3020" y="2266"/>
              <a:ext cx="1028" cy="1658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/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Муниципальных</a:t>
              </a:r>
            </a:p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программах городского округа Вичуг</a:t>
              </a: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а</a:t>
              </a:r>
              <a:endParaRPr lang="ru-RU" altLang="ru-RU" sz="1600" b="0" dirty="0" smtClean="0">
                <a:latin typeface="Times New Roman" pitchFamily="18" charset="0"/>
              </a:endParaRPr>
            </a:p>
          </p:txBody>
        </p:sp>
      </p:grpSp>
      <p:sp>
        <p:nvSpPr>
          <p:cNvPr id="13315" name="Text Box 8"/>
          <p:cNvSpPr txBox="1">
            <a:spLocks noChangeArrowheads="1"/>
          </p:cNvSpPr>
          <p:nvPr/>
        </p:nvSpPr>
        <p:spPr bwMode="auto">
          <a:xfrm>
            <a:off x="5957888" y="0"/>
            <a:ext cx="2611437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13316" name="Slide Number Placeholder 5"/>
          <p:cNvSpPr txBox="1">
            <a:spLocks noGrp="1"/>
          </p:cNvSpPr>
          <p:nvPr/>
        </p:nvSpPr>
        <p:spPr bwMode="auto">
          <a:xfrm>
            <a:off x="8604250" y="6492875"/>
            <a:ext cx="5397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856E0106-81C7-4BD4-9F3A-CC5B63ED0C0E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8" name="Text Box 24"/>
          <p:cNvSpPr txBox="1">
            <a:spLocks noChangeArrowheads="1"/>
          </p:cNvSpPr>
          <p:nvPr/>
        </p:nvSpPr>
        <p:spPr bwMode="auto">
          <a:xfrm>
            <a:off x="6881813" y="3586163"/>
            <a:ext cx="1481137" cy="2617787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ru-RU" altLang="ru-RU" sz="1400" dirty="0" smtClean="0">
                <a:solidFill>
                  <a:srgbClr val="000080"/>
                </a:solidFill>
                <a:latin typeface="Times New Roman" pitchFamily="18" charset="0"/>
              </a:rPr>
              <a:t>Бюджетном прогнозе </a:t>
            </a:r>
            <a:r>
              <a:rPr lang="ru-RU" altLang="ru-RU" sz="1400" dirty="0">
                <a:solidFill>
                  <a:srgbClr val="000080"/>
                </a:solidFill>
                <a:latin typeface="Times New Roman" pitchFamily="18" charset="0"/>
              </a:rPr>
              <a:t>городского округа Вичуг</a:t>
            </a:r>
            <a:r>
              <a:rPr lang="ru-RU" altLang="ru-RU" sz="1600" dirty="0">
                <a:solidFill>
                  <a:srgbClr val="000080"/>
                </a:solidFill>
                <a:latin typeface="Times New Roman" pitchFamily="18" charset="0"/>
              </a:rPr>
              <a:t>а </a:t>
            </a:r>
            <a:r>
              <a:rPr lang="ru-RU" altLang="ru-RU" sz="1400" dirty="0" smtClean="0">
                <a:solidFill>
                  <a:srgbClr val="000080"/>
                </a:solidFill>
                <a:latin typeface="Times New Roman" pitchFamily="18" charset="0"/>
              </a:rPr>
              <a:t>на долгосрочный период </a:t>
            </a:r>
          </a:p>
          <a:p>
            <a:pPr>
              <a:defRPr/>
            </a:pPr>
            <a:endParaRPr lang="ru-RU" altLang="ru-RU" sz="1600" b="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8"/>
          <p:cNvSpPr txBox="1">
            <a:spLocks noChangeArrowheads="1"/>
          </p:cNvSpPr>
          <p:nvPr/>
        </p:nvSpPr>
        <p:spPr bwMode="auto">
          <a:xfrm>
            <a:off x="2771775" y="188913"/>
            <a:ext cx="63722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1pPr>
            <a:lvl2pPr marL="742950" indent="-28575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2000" i="1" dirty="0" smtClean="0">
                <a:solidFill>
                  <a:srgbClr val="002060"/>
                </a:solidFill>
                <a:cs typeface="Arial" charset="0"/>
              </a:rPr>
              <a:t>Гражданин, его участие в бюджетном процессе</a:t>
            </a:r>
          </a:p>
        </p:txBody>
      </p:sp>
      <p:pic>
        <p:nvPicPr>
          <p:cNvPr id="14339" name="Picture 12" descr="588px-%D0%9A%D0%BD%D0%B8%D0%B3%D0%B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71775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AutoShape 19"/>
          <p:cNvSpPr>
            <a:spLocks noChangeArrowheads="1"/>
          </p:cNvSpPr>
          <p:nvPr/>
        </p:nvSpPr>
        <p:spPr bwMode="auto">
          <a:xfrm>
            <a:off x="0" y="4581525"/>
            <a:ext cx="4679950" cy="2276475"/>
          </a:xfrm>
          <a:prstGeom prst="flowChartAlternateProcess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>
                <a:latin typeface="Times New Roman" pitchFamily="18" charset="0"/>
              </a:rPr>
              <a:t>Получает социальные гарантии - расходная часть бюджета (образование, культура,  социальная поддержка и др.)</a:t>
            </a:r>
          </a:p>
        </p:txBody>
      </p:sp>
      <p:pic>
        <p:nvPicPr>
          <p:cNvPr id="14341" name="Picture 21" descr="4733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764" y="692936"/>
            <a:ext cx="2410236" cy="158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Slide Number Placeholder 5"/>
          <p:cNvSpPr txBox="1">
            <a:spLocks noGrp="1"/>
          </p:cNvSpPr>
          <p:nvPr/>
        </p:nvSpPr>
        <p:spPr bwMode="auto">
          <a:xfrm>
            <a:off x="8604250" y="6492875"/>
            <a:ext cx="5397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6782A32-4AE2-4160-941F-490404AD7810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grpSp>
        <p:nvGrpSpPr>
          <p:cNvPr id="14343" name="Group 31"/>
          <p:cNvGrpSpPr>
            <a:grpSpLocks/>
          </p:cNvGrpSpPr>
          <p:nvPr/>
        </p:nvGrpSpPr>
        <p:grpSpPr bwMode="auto">
          <a:xfrm>
            <a:off x="322263" y="692150"/>
            <a:ext cx="8570912" cy="5970588"/>
            <a:chOff x="113" y="436"/>
            <a:chExt cx="5489" cy="3789"/>
          </a:xfrm>
        </p:grpSpPr>
        <p:sp>
          <p:nvSpPr>
            <p:cNvPr id="14344" name="AutoShape 15"/>
            <p:cNvSpPr>
              <a:spLocks noChangeArrowheads="1"/>
            </p:cNvSpPr>
            <p:nvPr/>
          </p:nvSpPr>
          <p:spPr bwMode="auto">
            <a:xfrm>
              <a:off x="431" y="1071"/>
              <a:ext cx="2177" cy="499"/>
            </a:xfrm>
            <a:prstGeom prst="flowChartProcess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Помогает формировать доходную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часть бюджета (налог на доходы физических лиц)</a:t>
              </a:r>
            </a:p>
          </p:txBody>
        </p:sp>
        <p:sp>
          <p:nvSpPr>
            <p:cNvPr id="14345" name="Oval 16"/>
            <p:cNvSpPr>
              <a:spLocks noChangeArrowheads="1"/>
            </p:cNvSpPr>
            <p:nvPr/>
          </p:nvSpPr>
          <p:spPr bwMode="auto">
            <a:xfrm>
              <a:off x="567" y="1979"/>
              <a:ext cx="1905" cy="418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БЮДЖЕТ</a:t>
              </a:r>
            </a:p>
          </p:txBody>
        </p:sp>
        <p:sp>
          <p:nvSpPr>
            <p:cNvPr id="14346" name="AutoShape 17"/>
            <p:cNvSpPr>
              <a:spLocks noChangeArrowheads="1"/>
            </p:cNvSpPr>
            <p:nvPr/>
          </p:nvSpPr>
          <p:spPr bwMode="auto">
            <a:xfrm>
              <a:off x="113" y="1570"/>
              <a:ext cx="2744" cy="408"/>
            </a:xfrm>
            <a:prstGeom prst="downArrow">
              <a:avLst>
                <a:gd name="adj1" fmla="val 50546"/>
                <a:gd name="adj2" fmla="val 5784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как налогоплательщик</a:t>
              </a:r>
            </a:p>
          </p:txBody>
        </p:sp>
        <p:sp>
          <p:nvSpPr>
            <p:cNvPr id="14347" name="AutoShape 18"/>
            <p:cNvSpPr>
              <a:spLocks noChangeArrowheads="1"/>
            </p:cNvSpPr>
            <p:nvPr/>
          </p:nvSpPr>
          <p:spPr bwMode="auto">
            <a:xfrm>
              <a:off x="158" y="2397"/>
              <a:ext cx="2744" cy="507"/>
            </a:xfrm>
            <a:prstGeom prst="downArrow">
              <a:avLst>
                <a:gd name="adj1" fmla="val 50546"/>
                <a:gd name="adj2" fmla="val 5784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900" dirty="0" smtClean="0">
                <a:solidFill>
                  <a:schemeClr val="bg1"/>
                </a:solidFill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 dirty="0" smtClean="0">
                  <a:solidFill>
                    <a:schemeClr val="bg1"/>
                  </a:solidFill>
                  <a:latin typeface="Times New Roman" pitchFamily="18" charset="0"/>
                </a:rPr>
                <a:t>как </a:t>
              </a:r>
              <a:r>
                <a:rPr lang="ru-RU" altLang="ru-RU" sz="1600" dirty="0">
                  <a:solidFill>
                    <a:schemeClr val="bg1"/>
                  </a:solidFill>
                  <a:latin typeface="Times New Roman" pitchFamily="18" charset="0"/>
                </a:rPr>
                <a:t>получатель социальных гарантий</a:t>
              </a:r>
            </a:p>
          </p:txBody>
        </p:sp>
        <p:sp>
          <p:nvSpPr>
            <p:cNvPr id="14348" name="AutoShape 22"/>
            <p:cNvSpPr>
              <a:spLocks noChangeArrowheads="1"/>
            </p:cNvSpPr>
            <p:nvPr/>
          </p:nvSpPr>
          <p:spPr bwMode="auto">
            <a:xfrm rot="-5400000">
              <a:off x="3333" y="74"/>
              <a:ext cx="817" cy="1542"/>
            </a:xfrm>
            <a:prstGeom prst="wedgeRoundRectCallout">
              <a:avLst>
                <a:gd name="adj1" fmla="val -82069"/>
                <a:gd name="adj2" fmla="val 30412"/>
                <a:gd name="adj3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Возможности влияния граждан на состав бюджета</a:t>
              </a:r>
            </a:p>
          </p:txBody>
        </p:sp>
        <p:sp>
          <p:nvSpPr>
            <p:cNvPr id="14349" name="AutoShape 23"/>
            <p:cNvSpPr>
              <a:spLocks noChangeArrowheads="1"/>
            </p:cNvSpPr>
            <p:nvPr/>
          </p:nvSpPr>
          <p:spPr bwMode="auto">
            <a:xfrm>
              <a:off x="3334" y="1616"/>
              <a:ext cx="2268" cy="1043"/>
            </a:xfrm>
            <a:prstGeom prst="flowChartAlternateProcess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Публичные слушания по проекту бюджета на очередной финансовый год и плановый период </a:t>
              </a:r>
            </a:p>
          </p:txBody>
        </p:sp>
        <p:sp>
          <p:nvSpPr>
            <p:cNvPr id="14350" name="AutoShape 24"/>
            <p:cNvSpPr>
              <a:spLocks noChangeArrowheads="1"/>
            </p:cNvSpPr>
            <p:nvPr/>
          </p:nvSpPr>
          <p:spPr bwMode="auto">
            <a:xfrm>
              <a:off x="3334" y="2750"/>
              <a:ext cx="2268" cy="1043"/>
            </a:xfrm>
            <a:prstGeom prst="flowChartAlternateProcess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Публичные слушания по проекту решения об исполнении  бюджета за истекший финансовый год</a:t>
              </a:r>
            </a:p>
          </p:txBody>
        </p:sp>
        <p:pic>
          <p:nvPicPr>
            <p:cNvPr id="14351" name="Picture 27" descr="0013-007-Podtverzhdenie-sootvetstvija-zanimaemoj-dolzhnosti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3657"/>
              <a:ext cx="635" cy="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2" name="Picture 29" descr="600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2" y="3612"/>
              <a:ext cx="635" cy="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Апекс">
    <a:majorFont>
      <a:latin typeface="Lucida Sans"/>
      <a:ea typeface=""/>
      <a:cs typeface=""/>
      <a:font script="Grek" typeface="Arial"/>
      <a:font script="Cyrl" typeface="Arial"/>
      <a:font script="Jpan" typeface="HG丸ｺﾞｼｯｸM-PRO"/>
      <a:font script="Hang" typeface="휴먼옛체"/>
      <a:font script="Hans" typeface="黑体"/>
      <a:font script="Hant" typeface="微軟正黑體"/>
      <a:font script="Arab" typeface="Tahoma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Book Antiqua"/>
      <a:ea typeface=""/>
      <a:cs typeface=""/>
      <a:font script="Grek" typeface="Times New Roman"/>
      <a:font script="Cyrl" typeface="Times New Roman"/>
      <a:font script="Jpan" typeface="HG明朝B"/>
      <a:font script="Hang" typeface="돋움"/>
      <a:font script="Hans" typeface="宋体"/>
      <a:font script="Hant" typeface="新細明體"/>
      <a:font script="Arab" typeface="Times New Roman"/>
      <a:font script="Hebr" typeface="David"/>
      <a:font script="Thai" typeface="EucrosiaUPC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inorFont>
  </a:fontScheme>
  <a:fmtScheme name="Воздушный поток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25679</TotalTime>
  <Words>2237</Words>
  <Application>Microsoft Office PowerPoint</Application>
  <PresentationFormat>Экран (4:3)</PresentationFormat>
  <Paragraphs>482</Paragraphs>
  <Slides>33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Пиксел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Муниципальная программа  « Обеспечение безопасности населения  и профилактика наркомании на территории городского округа Вичуга»</vt:lpstr>
      <vt:lpstr>Презентация PowerPoint</vt:lpstr>
      <vt:lpstr>Муниципальная программа  « Повышение эффективности реализации молодежной политики и средств массовой информатизации в городском округе Вичуга»</vt:lpstr>
      <vt:lpstr>Презентация PowerPoint</vt:lpstr>
      <vt:lpstr>Презентация PowerPoint</vt:lpstr>
      <vt:lpstr>Презентация PowerPoint</vt:lpstr>
      <vt:lpstr>Презентация PowerPoint</vt:lpstr>
      <vt:lpstr>Муниципальная программа             «Проведение комплексных кадастровых работ на территории городского округа Вичуга»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Olga</dc:creator>
  <cp:lastModifiedBy>Плахова</cp:lastModifiedBy>
  <cp:revision>1668</cp:revision>
  <cp:lastPrinted>2022-12-16T06:25:42Z</cp:lastPrinted>
  <dcterms:modified xsi:type="dcterms:W3CDTF">2022-12-19T06:03:29Z</dcterms:modified>
</cp:coreProperties>
</file>