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theme/themeOverride1.xml" ContentType="application/vnd.openxmlformats-officedocument.themeOverride+xml"/>
  <Override PartName="/ppt/drawings/drawing3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180" r:id="rId1"/>
    <p:sldMasterId id="2147484194" r:id="rId2"/>
  </p:sldMasterIdLst>
  <p:notesMasterIdLst>
    <p:notesMasterId r:id="rId44"/>
  </p:notesMasterIdLst>
  <p:sldIdLst>
    <p:sldId id="625" r:id="rId3"/>
    <p:sldId id="626" r:id="rId4"/>
    <p:sldId id="627" r:id="rId5"/>
    <p:sldId id="629" r:id="rId6"/>
    <p:sldId id="651" r:id="rId7"/>
    <p:sldId id="628" r:id="rId8"/>
    <p:sldId id="652" r:id="rId9"/>
    <p:sldId id="632" r:id="rId10"/>
    <p:sldId id="653" r:id="rId11"/>
    <p:sldId id="709" r:id="rId12"/>
    <p:sldId id="747" r:id="rId13"/>
    <p:sldId id="749" r:id="rId14"/>
    <p:sldId id="657" r:id="rId15"/>
    <p:sldId id="630" r:id="rId16"/>
    <p:sldId id="727" r:id="rId17"/>
    <p:sldId id="728" r:id="rId18"/>
    <p:sldId id="729" r:id="rId19"/>
    <p:sldId id="677" r:id="rId20"/>
    <p:sldId id="735" r:id="rId21"/>
    <p:sldId id="738" r:id="rId22"/>
    <p:sldId id="740" r:id="rId23"/>
    <p:sldId id="732" r:id="rId24"/>
    <p:sldId id="750" r:id="rId25"/>
    <p:sldId id="710" r:id="rId26"/>
    <p:sldId id="712" r:id="rId27"/>
    <p:sldId id="713" r:id="rId28"/>
    <p:sldId id="714" r:id="rId29"/>
    <p:sldId id="717" r:id="rId30"/>
    <p:sldId id="716" r:id="rId31"/>
    <p:sldId id="745" r:id="rId32"/>
    <p:sldId id="744" r:id="rId33"/>
    <p:sldId id="723" r:id="rId34"/>
    <p:sldId id="715" r:id="rId35"/>
    <p:sldId id="722" r:id="rId36"/>
    <p:sldId id="719" r:id="rId37"/>
    <p:sldId id="718" r:id="rId38"/>
    <p:sldId id="721" r:id="rId39"/>
    <p:sldId id="743" r:id="rId40"/>
    <p:sldId id="730" r:id="rId41"/>
    <p:sldId id="741" r:id="rId42"/>
    <p:sldId id="650" r:id="rId43"/>
  </p:sldIdLst>
  <p:sldSz cx="9144000" cy="6858000" type="screen4x3"/>
  <p:notesSz cx="6797675" cy="992822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1pPr>
    <a:lvl2pPr marL="457200"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2pPr>
    <a:lvl3pPr marL="914400"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3pPr>
    <a:lvl4pPr marL="1371600"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4pPr>
    <a:lvl5pPr marL="1828800"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EFBA85"/>
    <a:srgbClr val="9276E0"/>
    <a:srgbClr val="9BFFFA"/>
    <a:srgbClr val="0000FF"/>
    <a:srgbClr val="0A987D"/>
    <a:srgbClr val="940E7A"/>
    <a:srgbClr val="CC9900"/>
    <a:srgbClr val="28884D"/>
    <a:srgbClr val="871B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6" autoAdjust="0"/>
    <p:restoredTop sz="97063" autoAdjust="0"/>
  </p:normalViewPr>
  <p:slideViewPr>
    <p:cSldViewPr snapToGrid="0">
      <p:cViewPr varScale="1">
        <p:scale>
          <a:sx n="81" d="100"/>
          <a:sy n="81" d="100"/>
        </p:scale>
        <p:origin x="-1397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9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Plahova\Documents\&#1041;&#1102;&#1076;&#1078;&#1077;&#1090;%202024-2026\&#1041;&#1102;&#1076;&#1078;&#1077;&#1090;%20&#1076;&#1083;&#1103;%20&#1075;&#1088;&#1072;&#1078;&#1076;&#1072;&#1085;\&#1088;&#1072;&#1089;&#1093;&#1086;&#1076;&#1099;%20&#1073;&#1102;&#1078;&#1077;&#1090;&#1072;%20&#1087;&#1086;%20&#1086;&#1090;&#1088;&#1072;&#1089;&#1083;&#1103;&#1084;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lahova\Documents\&#1041;&#1102;&#1076;&#1078;&#1077;&#1090;%202024-2026\&#1041;&#1102;&#1076;&#1078;&#1077;&#1090;%20&#1076;&#1083;&#1103;%20&#1075;&#1088;&#1072;&#1078;&#1076;&#1072;&#1085;\&#1056;&#1072;&#1089;&#1093;&#1086;&#1076;&#1099;%20&#1073;&#1102;&#1076;&#1078;&#1077;&#1090;&#1072;%20&#1087;&#1086;%20&#1086;&#1090;&#1088;&#1072;&#1089;&#1083;&#1103;&#1084;%20&#1089;&#1086;&#1094;&#1080;&#1072;&#1083;&#1100;&#1085;&#1086;&#1081;%20&#1089;&#1092;&#1077;&#1088;&#1099;%201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n61\&#1055;&#1056;&#1045;&#1047;&#1045;&#1053;&#1058;&#1040;&#1062;&#1048;&#1048;\&#1041;&#1102;&#1076;&#1078;&#1077;&#1090;%20&#1076;&#1083;&#1103;%20&#1075;&#1088;&#1072;&#1078;&#1076;&#1072;&#1085;\&#1050;&#1086;&#1087;&#1080;&#1103;%20&#1057;&#1090;&#1088;&#1091;&#1082;&#1090;&#1091;&#1088;&#1072;%20&#1088;&#1072;&#1089;&#1093;&#1086;&#1076;&#1086;&#1074;%20&#1087;&#1086;%20&#1087;&#1077;&#1088;&#1077;&#1076;&#1072;&#1085;&#1085;&#1099;&#1084;%20&#1087;&#1086;&#1083;&#1085;&#1086;&#1084;&#1086;&#1095;&#1080;&#1103;&#1084;%202016.xls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1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lahova\Documents\&#1041;&#1102;&#1076;&#1078;&#1077;&#1090;%202024-2026\&#1041;&#1102;&#1076;&#1078;&#1077;&#1090;%20&#1076;&#1083;&#1103;%20&#1075;&#1088;&#1072;&#1078;&#1076;&#1072;&#1085;\&#1056;&#1072;&#1089;&#1093;&#1086;&#1076;&#1099;%20&#1073;&#1102;&#1076;&#1078;&#1077;&#1090;&#1072;%20&#1087;&#1086;%20&#1086;&#1090;&#1088;&#1072;&#1089;&#1083;&#1103;&#1084;%20&#1089;&#1086;&#1094;&#1080;&#1072;&#1083;&#1100;&#1085;&#1086;&#1081;%20&#1089;&#1092;&#1077;&#1088;&#1099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411440118360252E-2"/>
          <c:y val="2.9486103867770473E-2"/>
          <c:w val="0.65594859233170366"/>
          <c:h val="0.97051391337877158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налоговых доходов 
 в 2023 году</c:v>
                </c:pt>
              </c:strCache>
            </c:strRef>
          </c:tx>
          <c:spPr>
            <a:noFill/>
          </c:spPr>
          <c:dPt>
            <c:idx val="0"/>
            <c:bubble3D val="0"/>
            <c:spPr>
              <a:solidFill>
                <a:srgbClr val="9276E0"/>
              </a:solidFill>
            </c:spPr>
          </c:dPt>
          <c:dPt>
            <c:idx val="1"/>
            <c:bubble3D val="0"/>
            <c:spPr>
              <a:solidFill>
                <a:srgbClr val="940E7A"/>
              </a:solidFill>
            </c:spPr>
          </c:dPt>
          <c:dPt>
            <c:idx val="2"/>
            <c:bubble3D val="0"/>
            <c:spPr>
              <a:solidFill>
                <a:srgbClr val="FFFF00"/>
              </a:solidFill>
            </c:spPr>
          </c:dPt>
          <c:dPt>
            <c:idx val="3"/>
            <c:bubble3D val="0"/>
            <c:spPr>
              <a:solidFill>
                <a:srgbClr val="CC9900"/>
              </a:solidFill>
            </c:spPr>
          </c:dPt>
          <c:dPt>
            <c:idx val="4"/>
            <c:bubble3D val="0"/>
            <c:spPr>
              <a:solidFill>
                <a:srgbClr val="9BFFFA"/>
              </a:solidFill>
            </c:spPr>
          </c:dPt>
          <c:dPt>
            <c:idx val="5"/>
            <c:bubble3D val="0"/>
            <c:spPr>
              <a:solidFill>
                <a:srgbClr val="28884D"/>
              </a:solidFill>
            </c:spPr>
          </c:dPt>
          <c:dPt>
            <c:idx val="6"/>
            <c:bubble3D val="0"/>
            <c:spPr>
              <a:solidFill>
                <a:srgbClr val="871B2D"/>
              </a:solidFill>
            </c:spPr>
          </c:dPt>
          <c:dLbls>
            <c:dLbl>
              <c:idx val="0"/>
              <c:layout>
                <c:manualLayout>
                  <c:x val="-0.30280023177902166"/>
                  <c:y val="-0.193500517375875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78,7млн.руб.;63,5%</a:t>
                    </a:r>
                    <a:endParaRPr lang="ru-RU" dirty="0"/>
                  </a:p>
                </c:rich>
              </c:tx>
              <c:dLblPos val="bestFit"/>
              <c:showLegendKey val="1"/>
              <c:showVal val="1"/>
              <c:showCatName val="0"/>
              <c:showSerName val="0"/>
              <c:showPercent val="1"/>
              <c:showBubbleSize val="0"/>
              <c:separator>млн.руб.;</c:separator>
            </c:dLbl>
            <c:dLbl>
              <c:idx val="1"/>
              <c:layout>
                <c:manualLayout>
                  <c:x val="8.362763582456563E-2"/>
                  <c:y val="-2.441693140990966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8,6млн.руб.;6,9%</a:t>
                    </a:r>
                    <a:endParaRPr lang="ru-RU" dirty="0"/>
                  </a:p>
                </c:rich>
              </c:tx>
              <c:dLblPos val="bestFit"/>
              <c:showLegendKey val="1"/>
              <c:showVal val="1"/>
              <c:showCatName val="0"/>
              <c:showSerName val="0"/>
              <c:showPercent val="1"/>
              <c:showBubbleSize val="0"/>
              <c:separator>млн.руб.;</c:separator>
            </c:dLbl>
            <c:dLbl>
              <c:idx val="2"/>
              <c:layout>
                <c:manualLayout>
                  <c:x val="2.1155648256291536E-2"/>
                  <c:y val="-5.8195283619184067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8,9млн.руб.;7,2%</a:t>
                    </a:r>
                    <a:endParaRPr lang="ru-RU" dirty="0"/>
                  </a:p>
                </c:rich>
              </c:tx>
              <c:dLblPos val="bestFit"/>
              <c:showLegendKey val="1"/>
              <c:showVal val="1"/>
              <c:showCatName val="0"/>
              <c:showSerName val="0"/>
              <c:showPercent val="1"/>
              <c:showBubbleSize val="0"/>
              <c:separator>млн.руб.;</c:separator>
            </c:dLbl>
            <c:dLbl>
              <c:idx val="3"/>
              <c:layout>
                <c:manualLayout>
                  <c:x val="3.2185713462831958E-2"/>
                  <c:y val="3.1435097301406922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3,8млн.руб.;3,1%</a:t>
                    </a:r>
                    <a:endParaRPr lang="ru-RU" dirty="0"/>
                  </a:p>
                </c:rich>
              </c:tx>
              <c:dLblPos val="bestFit"/>
              <c:showLegendKey val="1"/>
              <c:showVal val="1"/>
              <c:showCatName val="0"/>
              <c:showSerName val="0"/>
              <c:showPercent val="1"/>
              <c:showBubbleSize val="0"/>
              <c:separator>млн.руб.;</c:separator>
            </c:dLbl>
            <c:dLbl>
              <c:idx val="4"/>
              <c:layout>
                <c:manualLayout>
                  <c:x val="6.4386443727672313E-2"/>
                  <c:y val="5.296583418032161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6,7млн.руб.;5,4%</a:t>
                    </a:r>
                    <a:endParaRPr lang="ru-RU" dirty="0"/>
                  </a:p>
                </c:rich>
              </c:tx>
              <c:dLblPos val="bestFit"/>
              <c:showLegendKey val="1"/>
              <c:showVal val="1"/>
              <c:showCatName val="0"/>
              <c:showSerName val="0"/>
              <c:showPercent val="1"/>
              <c:showBubbleSize val="0"/>
              <c:separator>млн.руб.;</c:separator>
            </c:dLbl>
            <c:dLbl>
              <c:idx val="5"/>
              <c:layout>
                <c:manualLayout>
                  <c:x val="0.11923101132717021"/>
                  <c:y val="9.3257993576320392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5,1млн.руб.;4,1%</a:t>
                    </a:r>
                    <a:endParaRPr lang="ru-RU" dirty="0"/>
                  </a:p>
                </c:rich>
              </c:tx>
              <c:dLblPos val="bestFit"/>
              <c:showLegendKey val="1"/>
              <c:showVal val="1"/>
              <c:showCatName val="0"/>
              <c:showSerName val="0"/>
              <c:showPercent val="1"/>
              <c:showBubbleSize val="0"/>
              <c:separator>млн.руб.;</c:separator>
            </c:dLbl>
            <c:dLbl>
              <c:idx val="6"/>
              <c:layout>
                <c:manualLayout>
                  <c:x val="0.13850290753252406"/>
                  <c:y val="9.353912435698388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12,1млн.руб.;9,8%</a:t>
                    </a:r>
                    <a:endParaRPr lang="ru-RU" dirty="0"/>
                  </a:p>
                </c:rich>
              </c:tx>
              <c:dLblPos val="bestFit"/>
              <c:showLegendKey val="1"/>
              <c:showVal val="1"/>
              <c:showCatName val="0"/>
              <c:showSerName val="0"/>
              <c:showPercent val="1"/>
              <c:showBubbleSize val="0"/>
              <c:separator>млн.руб.;</c:separator>
            </c:dLbl>
            <c:dLbl>
              <c:idx val="7"/>
              <c:delete val="1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bestFit"/>
            <c:showLegendKey val="1"/>
            <c:showVal val="1"/>
            <c:showCatName val="0"/>
            <c:showSerName val="0"/>
            <c:showPercent val="1"/>
            <c:showBubbleSize val="0"/>
            <c:separator>млн.руб.;</c:separator>
            <c:showLeaderLines val="0"/>
          </c:dLbls>
          <c:cat>
            <c:strRef>
              <c:f>Лист1!$A$2:$A$13</c:f>
              <c:strCache>
                <c:ptCount val="7"/>
                <c:pt idx="0">
                  <c:v>Налог на доходы физических лиц</c:v>
                </c:pt>
                <c:pt idx="1">
                  <c:v>Акцизы</c:v>
                </c:pt>
                <c:pt idx="2">
                  <c:v>Налог на имущество физических лиц</c:v>
                </c:pt>
                <c:pt idx="3">
                  <c:v>Налог, взимаемый с применением патентной системы налогообложения</c:v>
                </c:pt>
                <c:pt idx="4">
                  <c:v>Земельный налог</c:v>
                </c:pt>
                <c:pt idx="5">
                  <c:v>Госпошлина</c:v>
                </c:pt>
                <c:pt idx="6">
                  <c:v>Налог, взимаемый в связи с применением упрощенной системы налогообложения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78.7</c:v>
                </c:pt>
                <c:pt idx="1">
                  <c:v>8.6</c:v>
                </c:pt>
                <c:pt idx="2">
                  <c:v>8.9</c:v>
                </c:pt>
                <c:pt idx="3">
                  <c:v>3.8</c:v>
                </c:pt>
                <c:pt idx="4">
                  <c:v>6.7</c:v>
                </c:pt>
                <c:pt idx="5">
                  <c:v>5.0999999999999996</c:v>
                </c:pt>
                <c:pt idx="6">
                  <c:v>12.1</c:v>
                </c:pt>
                <c:pt idx="7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Лист1!$A$2:$A$13</c:f>
              <c:strCache>
                <c:ptCount val="7"/>
                <c:pt idx="0">
                  <c:v>Налог на доходы физических лиц</c:v>
                </c:pt>
                <c:pt idx="1">
                  <c:v>Акцизы</c:v>
                </c:pt>
                <c:pt idx="2">
                  <c:v>Налог на имущество физических лиц</c:v>
                </c:pt>
                <c:pt idx="3">
                  <c:v>Налог, взимаемый с применением патентной системы налогообложения</c:v>
                </c:pt>
                <c:pt idx="4">
                  <c:v>Земельный налог</c:v>
                </c:pt>
                <c:pt idx="5">
                  <c:v>Госпошлина</c:v>
                </c:pt>
                <c:pt idx="6">
                  <c:v>Налог, взимаемый в связи с применением упрощенной системы налогообложения</c:v>
                </c:pt>
              </c:strCache>
            </c:strRef>
          </c:cat>
          <c:val>
            <c:numRef>
              <c:f>Лист1!$C$2:$C$13</c:f>
              <c:numCache>
                <c:formatCode>General</c:formatCode>
                <c:ptCount val="12"/>
                <c:pt idx="0" formatCode="0.00%">
                  <c:v>0.63500000000000001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Лист1!$A$2:$A$13</c:f>
              <c:strCache>
                <c:ptCount val="7"/>
                <c:pt idx="0">
                  <c:v>Налог на доходы физических лиц</c:v>
                </c:pt>
                <c:pt idx="1">
                  <c:v>Акцизы</c:v>
                </c:pt>
                <c:pt idx="2">
                  <c:v>Налог на имущество физических лиц</c:v>
                </c:pt>
                <c:pt idx="3">
                  <c:v>Налог, взимаемый с применением патентной системы налогообложения</c:v>
                </c:pt>
                <c:pt idx="4">
                  <c:v>Земельный налог</c:v>
                </c:pt>
                <c:pt idx="5">
                  <c:v>Госпошлина</c:v>
                </c:pt>
                <c:pt idx="6">
                  <c:v>Налог, взимаемый в связи с применением упрощенной системы налогообложения</c:v>
                </c:pt>
              </c:strCache>
            </c:strRef>
          </c:cat>
          <c:val>
            <c:numRef>
              <c:f>Лист1!$D$2:$D$13</c:f>
            </c:numRef>
          </c:val>
        </c:ser>
        <c:dLbls>
          <c:dLblPos val="bestFit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67635000985354976"/>
          <c:y val="9.5593107463387297E-2"/>
          <c:w val="0.28516478958994529"/>
          <c:h val="0.86184926557669994"/>
        </c:manualLayout>
      </c:layout>
      <c:overlay val="0"/>
      <c:spPr>
        <a:ln>
          <a:solidFill>
            <a:schemeClr val="accent1"/>
          </a:solidFill>
        </a:ln>
      </c:spPr>
      <c:txPr>
        <a:bodyPr/>
        <a:lstStyle/>
        <a:p>
          <a:pPr>
            <a:defRPr sz="1200" b="0" i="0" kern="0" spc="0" baseline="0">
              <a:latin typeface="Traditional Arabic" panose="02020603050405020304" pitchFamily="18" charset="-78"/>
              <a:cs typeface="Traditional Arabic" panose="02020603050405020304" pitchFamily="18" charset="-78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Структура неналоговых доходов в </a:t>
            </a:r>
            <a:r>
              <a:rPr lang="ru-RU" dirty="0" smtClean="0"/>
              <a:t>2024 </a:t>
            </a:r>
            <a:r>
              <a:rPr lang="ru-RU" dirty="0"/>
              <a:t>году</a:t>
            </a:r>
          </a:p>
        </c:rich>
      </c:tx>
      <c:layout>
        <c:manualLayout>
          <c:xMode val="edge"/>
          <c:yMode val="edge"/>
          <c:x val="0.13248179740494326"/>
          <c:y val="3.022222407310208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2.0703412892681763E-2"/>
          <c:y val="0.12580045389854047"/>
          <c:w val="0.57745360308578075"/>
          <c:h val="0.76608846336499781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неналоговых доходов в 2023 году</c:v>
                </c:pt>
              </c:strCache>
            </c:strRef>
          </c:tx>
          <c:dPt>
            <c:idx val="0"/>
            <c:bubble3D val="0"/>
            <c:spPr/>
          </c:dPt>
          <c:dPt>
            <c:idx val="1"/>
            <c:bubble3D val="0"/>
            <c:spPr/>
          </c:dPt>
          <c:dPt>
            <c:idx val="2"/>
            <c:bubble3D val="0"/>
            <c:spPr/>
          </c:dPt>
          <c:dPt>
            <c:idx val="3"/>
            <c:bubble3D val="0"/>
            <c:spPr/>
          </c:dPt>
          <c:dPt>
            <c:idx val="5"/>
            <c:bubble3D val="0"/>
            <c:spPr/>
          </c:dPt>
          <c:dPt>
            <c:idx val="6"/>
            <c:bubble3D val="0"/>
            <c:spPr/>
          </c:dPt>
          <c:dLbls>
            <c:dLbl>
              <c:idx val="0"/>
              <c:layout>
                <c:manualLayout>
                  <c:x val="-4.9628851592431376E-2"/>
                  <c:y val="0.11385494135594566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0,5млн. </a:t>
                    </a:r>
                    <a:r>
                      <a:rPr lang="ru-RU" dirty="0" smtClean="0"/>
                      <a:t>руб.</a:t>
                    </a:r>
                    <a:r>
                      <a:rPr lang="ru-RU" baseline="0" dirty="0" smtClean="0"/>
                      <a:t> 2,9</a:t>
                    </a:r>
                    <a:r>
                      <a:rPr lang="ru-RU" dirty="0" smtClean="0"/>
                      <a:t>%</a:t>
                    </a:r>
                    <a:endParaRPr lang="ru-RU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млн. руб.;</c:separator>
            </c:dLbl>
            <c:dLbl>
              <c:idx val="1"/>
              <c:layout>
                <c:manualLayout>
                  <c:x val="8.4182727977791631E-3"/>
                  <c:y val="1.1303141549623717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0,5млн. </a:t>
                    </a:r>
                    <a:r>
                      <a:rPr lang="ru-RU" dirty="0" smtClean="0"/>
                      <a:t>руб.2,9%</a:t>
                    </a:r>
                    <a:endParaRPr lang="ru-RU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млн. руб.;</c:separator>
            </c:dLbl>
            <c:dLbl>
              <c:idx val="2"/>
              <c:layout>
                <c:manualLayout>
                  <c:x val="-0.13778904250078639"/>
                  <c:y val="9.666649760862190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2,5млн. руб. 14,3%</a:t>
                    </a:r>
                    <a:endParaRPr lang="ru-RU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млн. руб.;</c:separator>
            </c:dLbl>
            <c:dLbl>
              <c:idx val="3"/>
              <c:layout>
                <c:manualLayout>
                  <c:x val="-0.15343072924058862"/>
                  <c:y val="-2.774807693995222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2,0млн</a:t>
                    </a:r>
                    <a:r>
                      <a:rPr lang="ru-RU" dirty="0"/>
                      <a:t>. </a:t>
                    </a:r>
                    <a:r>
                      <a:rPr lang="ru-RU" dirty="0" smtClean="0"/>
                      <a:t>руб.</a:t>
                    </a:r>
                    <a:r>
                      <a:rPr lang="ru-RU" baseline="0" dirty="0" smtClean="0"/>
                      <a:t> </a:t>
                    </a:r>
                    <a:r>
                      <a:rPr lang="ru-RU" dirty="0" smtClean="0"/>
                      <a:t>11,4%</a:t>
                    </a:r>
                    <a:endParaRPr lang="ru-RU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млн. руб.;</c:separator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ru-RU" dirty="0"/>
                      <a:t>2,5млн</a:t>
                    </a:r>
                    <a:r>
                      <a:rPr lang="ru-RU"/>
                      <a:t>. </a:t>
                    </a:r>
                    <a:r>
                      <a:rPr lang="ru-RU" smtClean="0"/>
                      <a:t>руб. 14,3%</a:t>
                    </a:r>
                    <a:endParaRPr lang="ru-RU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млн. руб.;</c:separator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ru-RU" dirty="0"/>
                      <a:t>8,0млн</a:t>
                    </a:r>
                    <a:r>
                      <a:rPr lang="ru-RU"/>
                      <a:t>. </a:t>
                    </a:r>
                    <a:r>
                      <a:rPr lang="ru-RU" smtClean="0"/>
                      <a:t>руб. 45,7%</a:t>
                    </a:r>
                    <a:endParaRPr lang="ru-RU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млн. руб.;</c:separator>
            </c:dLbl>
            <c:dLbl>
              <c:idx val="6"/>
              <c:layout>
                <c:manualLayout>
                  <c:x val="1.940754373208076E-2"/>
                  <c:y val="5.0169784349855556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0,3млн. </a:t>
                    </a:r>
                    <a:r>
                      <a:rPr lang="ru-RU" dirty="0" smtClean="0"/>
                      <a:t>руб.</a:t>
                    </a:r>
                    <a:r>
                      <a:rPr lang="ru-RU" baseline="0" dirty="0" smtClean="0"/>
                      <a:t> 1,7</a:t>
                    </a:r>
                    <a:r>
                      <a:rPr lang="ru-RU" dirty="0" smtClean="0"/>
                      <a:t>%</a:t>
                    </a:r>
                    <a:endParaRPr lang="ru-RU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млн. руб.;</c:separator>
            </c:dLbl>
            <c:dLbl>
              <c:idx val="7"/>
              <c:delete val="1"/>
            </c:dLbl>
            <c:dLbl>
              <c:idx val="8"/>
              <c:layout>
                <c:manualLayout>
                  <c:x val="-1.4692346827009595E-2"/>
                  <c:y val="4.727338872190482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0,6млн. </a:t>
                    </a:r>
                    <a:r>
                      <a:rPr lang="ru-RU" dirty="0" smtClean="0"/>
                      <a:t>руб.</a:t>
                    </a:r>
                    <a:r>
                      <a:rPr lang="ru-RU" baseline="0" dirty="0" smtClean="0"/>
                      <a:t> 3,4</a:t>
                    </a:r>
                    <a:r>
                      <a:rPr lang="ru-RU" dirty="0" smtClean="0"/>
                      <a:t>%</a:t>
                    </a:r>
                    <a:endParaRPr lang="ru-RU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млн. руб.;</c:separator>
            </c:dLbl>
            <c:dLbl>
              <c:idx val="9"/>
              <c:layout>
                <c:manualLayout>
                  <c:x val="-1.2744114776406235E-2"/>
                  <c:y val="1.0565879912171124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0,6млн. </a:t>
                    </a:r>
                    <a:r>
                      <a:rPr lang="ru-RU" dirty="0" smtClean="0"/>
                      <a:t>руб.3,4%</a:t>
                    </a:r>
                    <a:endParaRPr lang="ru-RU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млн. руб.;</c:separator>
            </c:dLbl>
            <c:txPr>
              <a:bodyPr rot="0"/>
              <a:lstStyle/>
              <a:p>
                <a:pPr>
                  <a:defRPr sz="1600" baseline="0"/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eparator>млн. руб.;</c:separator>
            <c:showLeaderLines val="0"/>
          </c:dLbls>
          <c:cat>
            <c:strRef>
              <c:f>Лист1!$A$2:$A$11</c:f>
              <c:strCache>
                <c:ptCount val="10"/>
                <c:pt idx="0">
                  <c:v>Доходы от перечисления части прибыли муниципальных унитарных предприятий
</c:v>
                </c:pt>
                <c:pt idx="1">
                  <c:v>Штрафы</c:v>
                </c:pt>
                <c:pt idx="2">
                  <c:v>Доходы от продажи  земли</c:v>
                </c:pt>
                <c:pt idx="3">
                  <c:v>Доходы от продажи имущества</c:v>
                </c:pt>
                <c:pt idx="4">
                  <c:v>Доходы от аренды имущества</c:v>
                </c:pt>
                <c:pt idx="5">
                  <c:v>Доходы от аренды земли</c:v>
                </c:pt>
                <c:pt idx="6">
                  <c:v>Доходы от компенсации затрат государства</c:v>
                </c:pt>
                <c:pt idx="7">
                  <c:v>Инициативные платежи</c:v>
                </c:pt>
                <c:pt idx="9">
                  <c:v>Платежи при пользовании природными ресурсами</c:v>
                </c:pt>
              </c:strCache>
            </c:strRef>
          </c:cat>
          <c:val>
            <c:numRef>
              <c:f>Лист1!$B$2:$B$11</c:f>
              <c:numCache>
                <c:formatCode>#,##0.0</c:formatCode>
                <c:ptCount val="10"/>
                <c:pt idx="0">
                  <c:v>0.5</c:v>
                </c:pt>
                <c:pt idx="1">
                  <c:v>0.5</c:v>
                </c:pt>
                <c:pt idx="2">
                  <c:v>2.5</c:v>
                </c:pt>
                <c:pt idx="3">
                  <c:v>2</c:v>
                </c:pt>
                <c:pt idx="4">
                  <c:v>2.5</c:v>
                </c:pt>
                <c:pt idx="5">
                  <c:v>8</c:v>
                </c:pt>
                <c:pt idx="6" formatCode="General">
                  <c:v>0.3</c:v>
                </c:pt>
                <c:pt idx="7" formatCode="General">
                  <c:v>0.6</c:v>
                </c:pt>
                <c:pt idx="8" formatCode="General">
                  <c:v>0</c:v>
                </c:pt>
                <c:pt idx="9" formatCode="General">
                  <c:v>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tr"/>
      <c:legendEntry>
        <c:idx val="0"/>
        <c:txPr>
          <a:bodyPr/>
          <a:lstStyle/>
          <a:p>
            <a:pPr>
              <a:defRPr sz="1200" b="0" kern="0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200" b="0" kern="0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200" b="0" kern="0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200" b="0" kern="0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4"/>
        <c:txPr>
          <a:bodyPr/>
          <a:lstStyle/>
          <a:p>
            <a:pPr>
              <a:defRPr sz="1200" b="0" kern="0" spc="0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5"/>
        <c:txPr>
          <a:bodyPr/>
          <a:lstStyle/>
          <a:p>
            <a:pPr>
              <a:defRPr sz="1200" b="0" kern="0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6"/>
        <c:txPr>
          <a:bodyPr/>
          <a:lstStyle/>
          <a:p>
            <a:pPr>
              <a:defRPr sz="1200" b="0" kern="0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7"/>
        <c:txPr>
          <a:bodyPr/>
          <a:lstStyle/>
          <a:p>
            <a:pPr>
              <a:defRPr sz="1200" b="0" kern="0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8"/>
        <c:delete val="1"/>
      </c:legendEntry>
      <c:legendEntry>
        <c:idx val="9"/>
        <c:txPr>
          <a:bodyPr/>
          <a:lstStyle/>
          <a:p>
            <a:pPr>
              <a:defRPr sz="1200" b="0" kern="0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63948177789795879"/>
          <c:y val="0.11402285912650931"/>
          <c:w val="0.27793865434542742"/>
          <c:h val="0.79531046865418442"/>
        </c:manualLayout>
      </c:layout>
      <c:overlay val="1"/>
      <c:txPr>
        <a:bodyPr/>
        <a:lstStyle/>
        <a:p>
          <a:pPr>
            <a:defRPr sz="700" b="0" kern="0" baseline="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Безвозмездные поступления </a:t>
            </a:r>
            <a:r>
              <a:rPr lang="ru-RU" dirty="0" smtClean="0"/>
              <a:t>в 2024 году</a:t>
            </a:r>
            <a:endParaRPr lang="ru-RU" dirty="0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Безвозмездные поступления на 2023 год</c:v>
                </c:pt>
              </c:strCache>
            </c:strRef>
          </c:tx>
          <c:explosion val="8"/>
          <c:dPt>
            <c:idx val="0"/>
            <c:bubble3D val="0"/>
            <c:spPr>
              <a:solidFill>
                <a:srgbClr val="C00000"/>
              </a:solidFill>
            </c:spPr>
          </c:dPt>
          <c:dPt>
            <c:idx val="2"/>
            <c:bubble3D val="0"/>
            <c:spPr>
              <a:solidFill>
                <a:schemeClr val="accent1">
                  <a:lumMod val="50000"/>
                </a:schemeClr>
              </a:solidFill>
            </c:spPr>
          </c:dPt>
          <c:dPt>
            <c:idx val="3"/>
            <c:bubble3D val="0"/>
            <c:explosion val="33"/>
            <c:spPr>
              <a:solidFill>
                <a:srgbClr val="9BFFFA"/>
              </a:solidFill>
            </c:spPr>
          </c:dPt>
          <c:dPt>
            <c:idx val="4"/>
            <c:bubble3D val="0"/>
            <c:spPr>
              <a:noFill/>
            </c:spPr>
          </c:dPt>
          <c:dPt>
            <c:idx val="5"/>
            <c:bubble3D val="0"/>
            <c:spPr>
              <a:noFill/>
            </c:spPr>
          </c:dPt>
          <c:dPt>
            <c:idx val="6"/>
            <c:bubble3D val="0"/>
            <c:spPr>
              <a:noFill/>
            </c:spPr>
          </c:dPt>
          <c:dPt>
            <c:idx val="7"/>
            <c:bubble3D val="0"/>
            <c:spPr>
              <a:noFill/>
            </c:spPr>
          </c:dPt>
          <c:dLbls>
            <c:dLbl>
              <c:idx val="0"/>
              <c:layout>
                <c:manualLayout>
                  <c:x val="-0.21300816905912673"/>
                  <c:y val="2.743647583596023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289,7 млн.руб.;43,2%</a:t>
                    </a:r>
                    <a:endParaRPr lang="ru-RU" dirty="0"/>
                  </a:p>
                </c:rich>
              </c:tx>
              <c:showLegendKey val="1"/>
              <c:showVal val="1"/>
              <c:showCatName val="0"/>
              <c:showSerName val="0"/>
              <c:showPercent val="1"/>
              <c:showBubbleSize val="0"/>
              <c:separator> млн.руб.;</c:separator>
            </c:dLbl>
            <c:dLbl>
              <c:idx val="1"/>
              <c:layout>
                <c:manualLayout>
                  <c:x val="9.4456976442960278E-2"/>
                  <c:y val="-0.11288183011288441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256,4 млн.руб.;38,2%</a:t>
                    </a:r>
                    <a:endParaRPr lang="ru-RU" dirty="0"/>
                  </a:p>
                </c:rich>
              </c:tx>
              <c:showLegendKey val="1"/>
              <c:showVal val="1"/>
              <c:showCatName val="0"/>
              <c:showSerName val="0"/>
              <c:showPercent val="1"/>
              <c:showBubbleSize val="0"/>
              <c:separator> млн.руб.;</c:separator>
            </c:dLbl>
            <c:dLbl>
              <c:idx val="2"/>
              <c:layout>
                <c:manualLayout>
                  <c:x val="8.4027390550979048E-2"/>
                  <c:y val="-2.6845509343226728E-2"/>
                </c:manualLayout>
              </c:layout>
              <c:tx>
                <c:rich>
                  <a:bodyPr/>
                  <a:lstStyle/>
                  <a:p>
                    <a:pPr>
                      <a:defRPr sz="1400" b="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b="0" dirty="0" smtClean="0"/>
                      <a:t>109,9 млн.руб.;16,4%</a:t>
                    </a:r>
                    <a:endParaRPr lang="ru-RU" b="0" dirty="0"/>
                  </a:p>
                </c:rich>
              </c:tx>
              <c:spPr/>
              <c:showLegendKey val="1"/>
              <c:showVal val="1"/>
              <c:showCatName val="0"/>
              <c:showSerName val="0"/>
              <c:showPercent val="1"/>
              <c:showBubbleSize val="0"/>
              <c:separator> млн.руб.;</c:separator>
            </c:dLbl>
            <c:dLbl>
              <c:idx val="3"/>
              <c:layout>
                <c:manualLayout>
                  <c:x val="0.10911682688889573"/>
                  <c:y val="-1.0907144755632859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14,9 млн.руб.;2,2%</a:t>
                    </a:r>
                    <a:endParaRPr lang="ru-RU" dirty="0"/>
                  </a:p>
                </c:rich>
              </c:tx>
              <c:showLegendKey val="1"/>
              <c:showVal val="1"/>
              <c:showCatName val="0"/>
              <c:showSerName val="0"/>
              <c:showPercent val="1"/>
              <c:showBubbleSize val="0"/>
              <c:separator> млн.руб.;</c:separator>
            </c:dLbl>
            <c:dLbl>
              <c:idx val="6"/>
              <c:delete val="1"/>
            </c:dLbl>
            <c:txPr>
              <a:bodyPr/>
              <a:lstStyle/>
              <a:p>
                <a:pPr>
                  <a:defRPr sz="14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1"/>
            <c:showVal val="1"/>
            <c:showCatName val="0"/>
            <c:showSerName val="0"/>
            <c:showPercent val="1"/>
            <c:showBubbleSize val="0"/>
            <c:separator> млн.руб.;</c:separator>
            <c:showLeaderLines val="1"/>
          </c:dLbls>
          <c:cat>
            <c:strRef>
              <c:f>Лист1!$A$2:$A$13</c:f>
              <c:strCache>
                <c:ptCount val="4"/>
                <c:pt idx="0">
                  <c:v>Дотации</c:v>
                </c:pt>
                <c:pt idx="1">
                  <c:v>Субвенции</c:v>
                </c:pt>
                <c:pt idx="2">
                  <c:v>Субсидии</c:v>
                </c:pt>
                <c:pt idx="3">
                  <c:v>Иные межбюджетные трансферты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289.7</c:v>
                </c:pt>
                <c:pt idx="1">
                  <c:v>256.39999999999998</c:v>
                </c:pt>
                <c:pt idx="2">
                  <c:v>109.9</c:v>
                </c:pt>
                <c:pt idx="3">
                  <c:v>14.9</c:v>
                </c:pt>
                <c:pt idx="6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2145970890593336"/>
          <c:y val="0.2495999399565649"/>
          <c:w val="0.26816178054925477"/>
          <c:h val="0.50918416671142386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0718296311540739E-2"/>
          <c:y val="1.6967136097985971E-2"/>
          <c:w val="0.85346554264360075"/>
          <c:h val="0.76854558628069114"/>
        </c:manualLayout>
      </c:layout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4079744"/>
        <c:axId val="84081280"/>
        <c:axId val="0"/>
      </c:bar3DChart>
      <c:catAx>
        <c:axId val="84079744"/>
        <c:scaling>
          <c:orientation val="minMax"/>
        </c:scaling>
        <c:delete val="0"/>
        <c:axPos val="b"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1599" b="1">
                <a:solidFill>
                  <a:srgbClr val="940E7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84081280"/>
        <c:crosses val="autoZero"/>
        <c:auto val="1"/>
        <c:lblAlgn val="ctr"/>
        <c:lblOffset val="100"/>
        <c:noMultiLvlLbl val="0"/>
      </c:catAx>
      <c:valAx>
        <c:axId val="840812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407974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overlay val="0"/>
      <c:txPr>
        <a:bodyPr/>
        <a:lstStyle/>
        <a:p>
          <a:pPr>
            <a:defRPr sz="1799" b="1">
              <a:solidFill>
                <a:schemeClr val="accent1">
                  <a:lumMod val="75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11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8325352188119343"/>
          <c:y val="4.3234376724807212E-2"/>
          <c:w val="0.80822144195261747"/>
          <c:h val="0.5833958711365459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75000"/>
              </a:schemeClr>
            </a:solidFill>
          </c:spPr>
          <c:invertIfNegative val="0"/>
          <c:dPt>
            <c:idx val="0"/>
            <c:invertIfNegative val="0"/>
            <c:bubble3D val="0"/>
          </c:dPt>
          <c:dLbls>
            <c:dLbl>
              <c:idx val="0"/>
              <c:layout>
                <c:manualLayout>
                  <c:x val="0"/>
                  <c:y val="-4.6692607003891051E-2"/>
                </c:manualLayout>
              </c:layout>
              <c:spPr/>
              <c:txPr>
                <a:bodyPr rot="0" vert="horz" anchor="t" anchorCtr="0"/>
                <a:lstStyle/>
                <a:p>
                  <a:pPr>
                    <a:defRPr>
                      <a:effectLst>
                        <a:glow rad="63500">
                          <a:schemeClr val="accent1">
                            <a:satMod val="175000"/>
                            <a:alpha val="40000"/>
                          </a:schemeClr>
                        </a:glow>
                      </a:effectLst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5.18806744487678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effectLst>
                      <a:glow rad="63500">
                        <a:schemeClr val="accent1">
                          <a:satMod val="175000"/>
                          <a:alpha val="40000"/>
                        </a:schemeClr>
                      </a:glow>
                    </a:effectLst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Лист1!$B$3:$B$12</c:f>
              <c:strCache>
                <c:ptCount val="10"/>
                <c:pt idx="0">
                  <c:v>Средства массовой информации</c:v>
                </c:pt>
                <c:pt idx="1">
                  <c:v>Нацбезопасность и правоохранильные</c:v>
                </c:pt>
                <c:pt idx="2">
                  <c:v>Обслуживание муниципального долга</c:v>
                </c:pt>
                <c:pt idx="3">
                  <c:v>Социальная политика</c:v>
                </c:pt>
                <c:pt idx="4">
                  <c:v>Физкультура и спорт</c:v>
                </c:pt>
                <c:pt idx="5">
                  <c:v>ЖКХ</c:v>
                </c:pt>
                <c:pt idx="6">
                  <c:v>Культура</c:v>
                </c:pt>
                <c:pt idx="7">
                  <c:v>Общегосударственные вопросы</c:v>
                </c:pt>
                <c:pt idx="8">
                  <c:v>Нац.экономика</c:v>
                </c:pt>
                <c:pt idx="9">
                  <c:v>Образование</c:v>
                </c:pt>
              </c:strCache>
            </c:strRef>
          </c:cat>
          <c:val>
            <c:numRef>
              <c:f>Лист1!$C$3:$C$12</c:f>
              <c:numCache>
                <c:formatCode>General</c:formatCode>
                <c:ptCount val="10"/>
                <c:pt idx="0">
                  <c:v>1.9990000000000001</c:v>
                </c:pt>
                <c:pt idx="1">
                  <c:v>6.04</c:v>
                </c:pt>
                <c:pt idx="2">
                  <c:v>6.6000000000000003E-2</c:v>
                </c:pt>
                <c:pt idx="3">
                  <c:v>11.292999999999999</c:v>
                </c:pt>
                <c:pt idx="4">
                  <c:v>71.613</c:v>
                </c:pt>
                <c:pt idx="5">
                  <c:v>37.569000000000003</c:v>
                </c:pt>
                <c:pt idx="6">
                  <c:v>77.468000000000004</c:v>
                </c:pt>
                <c:pt idx="7">
                  <c:v>68.040999999999997</c:v>
                </c:pt>
                <c:pt idx="8">
                  <c:v>74.52</c:v>
                </c:pt>
                <c:pt idx="9">
                  <c:v>463.68700000000001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5708160"/>
        <c:axId val="86480000"/>
        <c:axId val="0"/>
      </c:bar3DChart>
      <c:catAx>
        <c:axId val="8570816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>
                <a:solidFill>
                  <a:srgbClr val="940E7A"/>
                </a:solidFill>
              </a:defRPr>
            </a:pPr>
            <a:endParaRPr lang="ru-RU"/>
          </a:p>
        </c:txPr>
        <c:crossAx val="86480000"/>
        <c:crosses val="autoZero"/>
        <c:auto val="1"/>
        <c:lblAlgn val="ctr"/>
        <c:lblOffset val="100"/>
        <c:noMultiLvlLbl val="0"/>
      </c:catAx>
      <c:valAx>
        <c:axId val="864800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57081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Лист1!$B$5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2.62141268961895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6387143685301938E-3"/>
                  <c:y val="-2.62141268961895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Лист1!$A$6:$A$9</c:f>
              <c:strCache>
                <c:ptCount val="4"/>
                <c:pt idx="0">
                  <c:v>Образование</c:v>
                </c:pt>
                <c:pt idx="1">
                  <c:v>Социальная политика</c:v>
                </c:pt>
                <c:pt idx="2">
                  <c:v>Культура</c:v>
                </c:pt>
                <c:pt idx="3">
                  <c:v>Физическая культура и спорт</c:v>
                </c:pt>
              </c:strCache>
            </c:strRef>
          </c:cat>
          <c:val>
            <c:numRef>
              <c:f>Лист1!$B$6:$B$9</c:f>
              <c:numCache>
                <c:formatCode>General</c:formatCode>
                <c:ptCount val="4"/>
                <c:pt idx="0">
                  <c:v>463.68700000000001</c:v>
                </c:pt>
                <c:pt idx="1">
                  <c:v>11.292999999999999</c:v>
                </c:pt>
                <c:pt idx="2">
                  <c:v>77.468000000000004</c:v>
                </c:pt>
                <c:pt idx="3">
                  <c:v>71.613</c:v>
                </c:pt>
              </c:numCache>
            </c:numRef>
          </c:val>
        </c:ser>
        <c:ser>
          <c:idx val="1"/>
          <c:order val="1"/>
          <c:tx>
            <c:strRef>
              <c:f>Лист1!$C$5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2.8214536066253324E-2"/>
                  <c:y val="-3.40783649650464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9790357763976455E-3"/>
                  <c:y val="-2.09713015169516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1575821697723131E-2"/>
                  <c:y val="-4.19426030339033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9874214658385873E-2"/>
                  <c:y val="-1.83498888273327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Лист1!$A$6:$A$9</c:f>
              <c:strCache>
                <c:ptCount val="4"/>
                <c:pt idx="0">
                  <c:v>Образование</c:v>
                </c:pt>
                <c:pt idx="1">
                  <c:v>Социальная политика</c:v>
                </c:pt>
                <c:pt idx="2">
                  <c:v>Культура</c:v>
                </c:pt>
                <c:pt idx="3">
                  <c:v>Физическая культура и спорт</c:v>
                </c:pt>
              </c:strCache>
            </c:strRef>
          </c:cat>
          <c:val>
            <c:numRef>
              <c:f>Лист1!$C$6:$C$9</c:f>
              <c:numCache>
                <c:formatCode>General</c:formatCode>
                <c:ptCount val="4"/>
                <c:pt idx="0">
                  <c:v>433.77</c:v>
                </c:pt>
                <c:pt idx="1">
                  <c:v>10.994</c:v>
                </c:pt>
                <c:pt idx="2">
                  <c:v>31.977</c:v>
                </c:pt>
                <c:pt idx="3">
                  <c:v>38.753999999999998</c:v>
                </c:pt>
              </c:numCache>
            </c:numRef>
          </c:val>
        </c:ser>
        <c:ser>
          <c:idx val="2"/>
          <c:order val="2"/>
          <c:tx>
            <c:strRef>
              <c:f>Лист1!$D$5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dLbl>
              <c:idx val="0"/>
              <c:layout>
                <c:manualLayout>
                  <c:x val="2.9874214658385842E-2"/>
                  <c:y val="-1.83498888273327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9916143105590582E-2"/>
                  <c:y val="-1.31070634480948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4853250434783517E-2"/>
                  <c:y val="-7.864238068856969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4.1491964803313713E-2"/>
                  <c:y val="-2.35927142065706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Лист1!$A$6:$A$9</c:f>
              <c:strCache>
                <c:ptCount val="4"/>
                <c:pt idx="0">
                  <c:v>Образование</c:v>
                </c:pt>
                <c:pt idx="1">
                  <c:v>Социальная политика</c:v>
                </c:pt>
                <c:pt idx="2">
                  <c:v>Культура</c:v>
                </c:pt>
                <c:pt idx="3">
                  <c:v>Физическая культура и спорт</c:v>
                </c:pt>
              </c:strCache>
            </c:strRef>
          </c:cat>
          <c:val>
            <c:numRef>
              <c:f>Лист1!$D$6:$D$9</c:f>
              <c:numCache>
                <c:formatCode>General</c:formatCode>
                <c:ptCount val="4"/>
                <c:pt idx="0">
                  <c:v>381.44900000000001</c:v>
                </c:pt>
                <c:pt idx="1">
                  <c:v>9.1449999999999996</c:v>
                </c:pt>
                <c:pt idx="2">
                  <c:v>33.777000000000001</c:v>
                </c:pt>
                <c:pt idx="3">
                  <c:v>39.265999999999998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8081920"/>
        <c:axId val="88083456"/>
        <c:axId val="0"/>
      </c:bar3DChart>
      <c:catAx>
        <c:axId val="88081920"/>
        <c:scaling>
          <c:orientation val="minMax"/>
        </c:scaling>
        <c:delete val="0"/>
        <c:axPos val="b"/>
        <c:majorTickMark val="out"/>
        <c:minorTickMark val="none"/>
        <c:tickLblPos val="nextTo"/>
        <c:crossAx val="88083456"/>
        <c:crosses val="autoZero"/>
        <c:auto val="1"/>
        <c:lblAlgn val="ctr"/>
        <c:lblOffset val="100"/>
        <c:noMultiLvlLbl val="0"/>
      </c:catAx>
      <c:valAx>
        <c:axId val="880834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808192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2201541098608091E-3"/>
          <c:y val="0"/>
          <c:w val="0.91615792689701148"/>
          <c:h val="1"/>
        </c:manualLayout>
      </c:layout>
      <c:bubbleChart>
        <c:varyColors val="0"/>
        <c:ser>
          <c:idx val="3"/>
          <c:order val="0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Лист1!$B$10</c:f>
              <c:numCache>
                <c:formatCode>General</c:formatCode>
                <c:ptCount val="1"/>
                <c:pt idx="0">
                  <c:v>35</c:v>
                </c:pt>
              </c:numCache>
            </c:numRef>
          </c:yVal>
          <c:bubbleSize>
            <c:numRef>
              <c:f>Лист1!$B$11</c:f>
              <c:numCache>
                <c:formatCode>General</c:formatCode>
                <c:ptCount val="1"/>
                <c:pt idx="0">
                  <c:v>40</c:v>
                </c:pt>
              </c:numCache>
            </c:numRef>
          </c:bubbleSize>
          <c:bubble3D val="0"/>
        </c:ser>
        <c:ser>
          <c:idx val="4"/>
          <c:order val="1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Лист1!$B$12</c:f>
              <c:numCache>
                <c:formatCode>General</c:formatCode>
                <c:ptCount val="1"/>
                <c:pt idx="0">
                  <c:v>45</c:v>
                </c:pt>
              </c:numCache>
            </c:numRef>
          </c:yVal>
          <c:bubbleSize>
            <c:numRef>
              <c:f>Лист1!$B$13</c:f>
              <c:numCache>
                <c:formatCode>General</c:formatCode>
                <c:ptCount val="1"/>
                <c:pt idx="0">
                  <c:v>50</c:v>
                </c:pt>
              </c:numCache>
            </c:numRef>
          </c:bubbleSize>
          <c:bubble3D val="0"/>
        </c:ser>
        <c:ser>
          <c:idx val="5"/>
          <c:order val="2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Лист1!$B$14</c:f>
              <c:numCache>
                <c:formatCode>General</c:formatCode>
                <c:ptCount val="1"/>
                <c:pt idx="0">
                  <c:v>55</c:v>
                </c:pt>
              </c:numCache>
            </c:numRef>
          </c:yVal>
          <c:bubbleSize>
            <c:numRef>
              <c:f>Лист1!$B$15</c:f>
              <c:numCache>
                <c:formatCode>General</c:formatCode>
                <c:ptCount val="1"/>
                <c:pt idx="0">
                  <c:v>60</c:v>
                </c:pt>
              </c:numCache>
            </c:numRef>
          </c:bubbleSize>
          <c:bubble3D val="0"/>
        </c:ser>
        <c:ser>
          <c:idx val="6"/>
          <c:order val="3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Лист1!$B$16</c:f>
              <c:numCache>
                <c:formatCode>General</c:formatCode>
                <c:ptCount val="1"/>
                <c:pt idx="0">
                  <c:v>65</c:v>
                </c:pt>
              </c:numCache>
            </c:numRef>
          </c:yVal>
          <c:bubbleSize>
            <c:numRef>
              <c:f>Лист1!$B$17</c:f>
              <c:numCache>
                <c:formatCode>General</c:formatCode>
                <c:ptCount val="1"/>
                <c:pt idx="0">
                  <c:v>70</c:v>
                </c:pt>
              </c:numCache>
            </c:numRef>
          </c:bubbleSize>
          <c:bubble3D val="0"/>
        </c:ser>
        <c:ser>
          <c:idx val="7"/>
          <c:order val="4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Лист1!$B$18</c:f>
              <c:numCache>
                <c:formatCode>General</c:formatCode>
                <c:ptCount val="1"/>
                <c:pt idx="0">
                  <c:v>75</c:v>
                </c:pt>
              </c:numCache>
            </c:numRef>
          </c:yVal>
          <c:bubbleSize>
            <c:numRef>
              <c:f>Лист1!$B$19</c:f>
              <c:numCache>
                <c:formatCode>General</c:formatCode>
                <c:ptCount val="1"/>
                <c:pt idx="0">
                  <c:v>80</c:v>
                </c:pt>
              </c:numCache>
            </c:numRef>
          </c:bubbleSize>
          <c:bubble3D val="0"/>
        </c:ser>
        <c:ser>
          <c:idx val="8"/>
          <c:order val="5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Лист1!$B$20</c:f>
              <c:numCache>
                <c:formatCode>General</c:formatCode>
                <c:ptCount val="1"/>
                <c:pt idx="0">
                  <c:v>85</c:v>
                </c:pt>
              </c:numCache>
            </c:numRef>
          </c:yVal>
          <c:bubbleSize>
            <c:numRef>
              <c:f>Лист1!$B$21</c:f>
              <c:numCache>
                <c:formatCode>General</c:formatCode>
                <c:ptCount val="1"/>
                <c:pt idx="0">
                  <c:v>90</c:v>
                </c:pt>
              </c:numCache>
            </c:numRef>
          </c:bubbleSize>
          <c:bubble3D val="0"/>
        </c:ser>
        <c:ser>
          <c:idx val="9"/>
          <c:order val="6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Лист1!$B$22</c:f>
              <c:numCache>
                <c:formatCode>General</c:formatCode>
                <c:ptCount val="1"/>
                <c:pt idx="0">
                  <c:v>95</c:v>
                </c:pt>
              </c:numCache>
            </c:numRef>
          </c:yVal>
          <c:bubbleSize>
            <c:numRef>
              <c:f>Лист1!$B$23</c:f>
              <c:numCache>
                <c:formatCode>General</c:formatCode>
                <c:ptCount val="1"/>
                <c:pt idx="0">
                  <c:v>100</c:v>
                </c:pt>
              </c:numCache>
            </c:numRef>
          </c:bubbleSize>
          <c:bubble3D val="0"/>
        </c:ser>
        <c:ser>
          <c:idx val="10"/>
          <c:order val="7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Лист1!$B$24</c:f>
              <c:numCache>
                <c:formatCode>General</c:formatCode>
                <c:ptCount val="1"/>
                <c:pt idx="0">
                  <c:v>105</c:v>
                </c:pt>
              </c:numCache>
            </c:numRef>
          </c:yVal>
          <c:bubbleSize>
            <c:numRef>
              <c:f>Лист1!$B$25</c:f>
              <c:numCache>
                <c:formatCode>General</c:formatCode>
                <c:ptCount val="1"/>
                <c:pt idx="0">
                  <c:v>110</c:v>
                </c:pt>
              </c:numCache>
            </c:numRef>
          </c:bubbleSize>
          <c:bubble3D val="0"/>
        </c:ser>
        <c:ser>
          <c:idx val="11"/>
          <c:order val="8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Лист1!$B$26</c:f>
              <c:numCache>
                <c:formatCode>General</c:formatCode>
                <c:ptCount val="1"/>
                <c:pt idx="0">
                  <c:v>115</c:v>
                </c:pt>
              </c:numCache>
            </c:numRef>
          </c:yVal>
          <c:bubbleSize>
            <c:numRef>
              <c:f>Лист1!$B$27</c:f>
              <c:numCache>
                <c:formatCode>General</c:formatCode>
                <c:ptCount val="1"/>
                <c:pt idx="0">
                  <c:v>120</c:v>
                </c:pt>
              </c:numCache>
            </c:numRef>
          </c:bubbleSize>
          <c:bubble3D val="0"/>
        </c:ser>
        <c:ser>
          <c:idx val="12"/>
          <c:order val="9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Лист1!$B$28</c:f>
              <c:numCache>
                <c:formatCode>General</c:formatCode>
                <c:ptCount val="1"/>
                <c:pt idx="0">
                  <c:v>125</c:v>
                </c:pt>
              </c:numCache>
            </c:numRef>
          </c:yVal>
          <c:bubbleSize>
            <c:numRef>
              <c:f>Лист1!$B$29</c:f>
              <c:numCache>
                <c:formatCode>General</c:formatCode>
                <c:ptCount val="1"/>
                <c:pt idx="0">
                  <c:v>130</c:v>
                </c:pt>
              </c:numCache>
            </c:numRef>
          </c:bubbleSize>
          <c:bubble3D val="0"/>
        </c:ser>
        <c:ser>
          <c:idx val="13"/>
          <c:order val="10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Лист1!$B$30</c:f>
              <c:numCache>
                <c:formatCode>General</c:formatCode>
                <c:ptCount val="1"/>
                <c:pt idx="0">
                  <c:v>135</c:v>
                </c:pt>
              </c:numCache>
            </c:numRef>
          </c:yVal>
          <c:bubbleSize>
            <c:numRef>
              <c:f>Лист1!$B$31</c:f>
              <c:numCache>
                <c:formatCode>General</c:formatCode>
                <c:ptCount val="1"/>
                <c:pt idx="0">
                  <c:v>140</c:v>
                </c:pt>
              </c:numCache>
            </c:numRef>
          </c:bubbleSize>
          <c:bubble3D val="0"/>
        </c:ser>
        <c:ser>
          <c:idx val="14"/>
          <c:order val="11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Лист1!$B$32</c:f>
              <c:numCache>
                <c:formatCode>General</c:formatCode>
                <c:ptCount val="1"/>
                <c:pt idx="0">
                  <c:v>145</c:v>
                </c:pt>
              </c:numCache>
            </c:numRef>
          </c:yVal>
          <c:bubbleSize>
            <c:numRef>
              <c:f>Лист1!$B$33</c:f>
              <c:numCache>
                <c:formatCode>General</c:formatCode>
                <c:ptCount val="1"/>
                <c:pt idx="0">
                  <c:v>150</c:v>
                </c:pt>
              </c:numCache>
            </c:numRef>
          </c:bubbleSize>
          <c:bubble3D val="0"/>
        </c:ser>
        <c:ser>
          <c:idx val="15"/>
          <c:order val="12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Лист1!$B$34</c:f>
              <c:numCache>
                <c:formatCode>General</c:formatCode>
                <c:ptCount val="1"/>
                <c:pt idx="0">
                  <c:v>155</c:v>
                </c:pt>
              </c:numCache>
            </c:numRef>
          </c:yVal>
          <c:bubbleSize>
            <c:numRef>
              <c:f>Лист1!$B$35</c:f>
              <c:numCache>
                <c:formatCode>General</c:formatCode>
                <c:ptCount val="1"/>
                <c:pt idx="0">
                  <c:v>160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30"/>
        <c:showNegBubbles val="0"/>
        <c:sizeRepresents val="w"/>
        <c:axId val="88843776"/>
        <c:axId val="88845312"/>
      </c:bubbleChart>
      <c:valAx>
        <c:axId val="88843776"/>
        <c:scaling>
          <c:orientation val="minMax"/>
          <c:max val="1.1000000000000001"/>
          <c:min val="0.9"/>
        </c:scaling>
        <c:delete val="1"/>
        <c:axPos val="b"/>
        <c:numFmt formatCode="General" sourceLinked="1"/>
        <c:majorTickMark val="out"/>
        <c:minorTickMark val="none"/>
        <c:tickLblPos val="nextTo"/>
        <c:crossAx val="88845312"/>
        <c:crosses val="autoZero"/>
        <c:crossBetween val="midCat"/>
      </c:valAx>
      <c:valAx>
        <c:axId val="88845312"/>
        <c:scaling>
          <c:orientation val="minMax"/>
          <c:max val="170"/>
          <c:min val="0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88843776"/>
        <c:crossesAt val="0.9"/>
        <c:crossBetween val="midCat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3924268461896736E-5"/>
          <c:y val="3.3639444102170464E-2"/>
          <c:w val="0.64056313482899063"/>
          <c:h val="0.96158154144489005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1"/>
  </c:externalData>
  <c:userShapes r:id="rId3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solidFill>
          <a:srgbClr val="FFFF00"/>
        </a:solidFill>
      </c:spPr>
    </c:sideWall>
    <c:backWall>
      <c:thickness val="0"/>
      <c:spPr>
        <a:solidFill>
          <a:srgbClr val="FFFF00"/>
        </a:solidFill>
      </c:spPr>
    </c:backWall>
    <c:plotArea>
      <c:layout>
        <c:manualLayout>
          <c:layoutTarget val="inner"/>
          <c:xMode val="edge"/>
          <c:yMode val="edge"/>
          <c:x val="4.2057492326604259E-2"/>
          <c:y val="1.886988152454969E-2"/>
          <c:w val="0.86987939798664404"/>
          <c:h val="0.8882060197020826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Лист1!$B$5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txPr>
              <a:bodyPr rot="0" vert="horz"/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Лист1!$A$6:$A$7</c:f>
              <c:strCache>
                <c:ptCount val="2"/>
                <c:pt idx="0">
                  <c:v>Муниципальный долг (млн. руб.)</c:v>
                </c:pt>
                <c:pt idx="1">
                  <c:v>обслуживание муниципального долга (млн. руб.)</c:v>
                </c:pt>
              </c:strCache>
            </c:strRef>
          </c:cat>
          <c:val>
            <c:numRef>
              <c:f>Лист1!$B$6:$B$7</c:f>
              <c:numCache>
                <c:formatCode>General</c:formatCode>
                <c:ptCount val="2"/>
                <c:pt idx="0">
                  <c:v>65.5</c:v>
                </c:pt>
                <c:pt idx="1">
                  <c:v>0.06</c:v>
                </c:pt>
              </c:numCache>
            </c:numRef>
          </c:val>
        </c:ser>
        <c:ser>
          <c:idx val="1"/>
          <c:order val="1"/>
          <c:tx>
            <c:strRef>
              <c:f>Лист1!$C$5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Лист1!$A$6:$A$7</c:f>
              <c:strCache>
                <c:ptCount val="2"/>
                <c:pt idx="0">
                  <c:v>Муниципальный долг (млн. руб.)</c:v>
                </c:pt>
                <c:pt idx="1">
                  <c:v>обслуживание муниципального долга (млн. руб.)</c:v>
                </c:pt>
              </c:strCache>
            </c:strRef>
          </c:cat>
          <c:val>
            <c:numRef>
              <c:f>Лист1!$C$6:$C$7</c:f>
              <c:numCache>
                <c:formatCode>General</c:formatCode>
                <c:ptCount val="2"/>
                <c:pt idx="0">
                  <c:v>65.5</c:v>
                </c:pt>
                <c:pt idx="1">
                  <c:v>1.1000000000000001</c:v>
                </c:pt>
              </c:numCache>
            </c:numRef>
          </c:val>
        </c:ser>
        <c:ser>
          <c:idx val="2"/>
          <c:order val="2"/>
          <c:tx>
            <c:strRef>
              <c:f>Лист1!$D$5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Лист1!$A$6:$A$7</c:f>
              <c:strCache>
                <c:ptCount val="2"/>
                <c:pt idx="0">
                  <c:v>Муниципальный долг (млн. руб.)</c:v>
                </c:pt>
                <c:pt idx="1">
                  <c:v>обслуживание муниципального долга (млн. руб.)</c:v>
                </c:pt>
              </c:strCache>
            </c:strRef>
          </c:cat>
          <c:val>
            <c:numRef>
              <c:f>Лист1!$D$6:$D$7</c:f>
              <c:numCache>
                <c:formatCode>General</c:formatCode>
                <c:ptCount val="2"/>
                <c:pt idx="0">
                  <c:v>65.5</c:v>
                </c:pt>
                <c:pt idx="1">
                  <c:v>2.1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206"/>
        <c:shape val="box"/>
        <c:axId val="82433152"/>
        <c:axId val="82434688"/>
        <c:axId val="0"/>
      </c:bar3DChart>
      <c:catAx>
        <c:axId val="8243315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82434688"/>
        <c:crosses val="autoZero"/>
        <c:auto val="1"/>
        <c:lblAlgn val="ctr"/>
        <c:lblOffset val="100"/>
        <c:noMultiLvlLbl val="0"/>
      </c:catAx>
      <c:valAx>
        <c:axId val="824346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24331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4.jp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0.51261</cdr:x>
      <cdr:y>0.02834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4572397" cy="190517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0.05</cdr:x>
      <cdr:y>0.07639</cdr:y>
    </cdr:from>
    <cdr:to>
      <cdr:x>0.15575</cdr:x>
      <cdr:y>0.14216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43389" y="296862"/>
          <a:ext cx="937738" cy="255588"/>
        </a:xfrm>
        <a:prstGeom xmlns:a="http://schemas.openxmlformats.org/drawingml/2006/main" prst="rect">
          <a:avLst/>
        </a:prstGeom>
        <a:scene3d xmlns:a="http://schemas.openxmlformats.org/drawingml/2006/main">
          <a:camera prst="orthographicFront">
            <a:rot lat="0" lon="0" rev="0"/>
          </a:camera>
          <a:lightRig rig="threePt" dir="t"/>
        </a:scene3d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100"/>
            <a:t>миллионы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0.61532</cdr:x>
      <cdr:y>0.0509</cdr:y>
    </cdr:from>
    <cdr:to>
      <cdr:x>0.87321</cdr:x>
      <cdr:y>0.31426</cdr:y>
    </cdr:to>
    <cdr:pic>
      <cdr:nvPicPr>
        <cdr:cNvPr id="6" name="Рисунок 5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4962526" y="267542"/>
          <a:ext cx="2079822" cy="1384401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0.01174</cdr:x>
      <cdr:y>0.07856</cdr:y>
    </cdr:from>
    <cdr:to>
      <cdr:x>0.60629</cdr:x>
      <cdr:y>0.28362</cdr:y>
    </cdr:to>
    <cdr:sp macro="" textlink="">
      <cdr:nvSpPr>
        <cdr:cNvPr id="2" name="Rectangle 156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94682" y="412957"/>
          <a:ext cx="4795016" cy="1077915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2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  <a:latin typeface="+mn-lt"/>
            </a:rPr>
            <a:t>Подпрограмма «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Ремонт автомобильных дорог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общего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пользования местного 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значения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,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придомовых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территорий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многоквартирных домов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и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проездов к 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придомовым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территориям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многоквартирных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домов» </a:t>
          </a:r>
          <a:endParaRPr lang="ru-RU" sz="1400" b="1" dirty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</cdr:txBody>
    </cdr:sp>
  </cdr:relSizeAnchor>
  <cdr:relSizeAnchor xmlns:cdr="http://schemas.openxmlformats.org/drawingml/2006/chartDrawing">
    <cdr:from>
      <cdr:x>0.17209</cdr:x>
      <cdr:y>0.44555</cdr:y>
    </cdr:from>
    <cdr:to>
      <cdr:x>0.33291</cdr:x>
      <cdr:y>0.55518</cdr:y>
    </cdr:to>
    <cdr:sp macro="" textlink="">
      <cdr:nvSpPr>
        <cdr:cNvPr id="3" name="Rectangle 17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387888" y="2342071"/>
          <a:ext cx="1296997" cy="576279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  <a:latin typeface="+mn-lt"/>
            </a:rPr>
            <a:t>47 605 795,65</a:t>
          </a:r>
        </a:p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  <a:latin typeface="+mn-lt"/>
            </a:rPr>
            <a:t>рублей </a:t>
          </a:r>
          <a:endParaRPr lang="ru-RU" sz="1400" b="1" dirty="0">
            <a:ln>
              <a:solidFill>
                <a:srgbClr val="9276E0"/>
              </a:solidFill>
            </a:ln>
            <a:solidFill>
              <a:srgbClr val="000000"/>
            </a:solidFill>
            <a:latin typeface="+mn-lt"/>
          </a:endParaRPr>
        </a:p>
      </cdr:txBody>
    </cdr:sp>
  </cdr:relSizeAnchor>
  <cdr:relSizeAnchor xmlns:cdr="http://schemas.openxmlformats.org/drawingml/2006/chartDrawing">
    <cdr:from>
      <cdr:x>0.4288</cdr:x>
      <cdr:y>0.31956</cdr:y>
    </cdr:from>
    <cdr:to>
      <cdr:x>0.99013</cdr:x>
      <cdr:y>0.58768</cdr:y>
    </cdr:to>
    <cdr:sp macro="" textlink="">
      <cdr:nvSpPr>
        <cdr:cNvPr id="4" name="Rectangle 156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458227" y="1679794"/>
          <a:ext cx="4527096" cy="1409395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just" eaLnBrk="0" hangingPunct="0"/>
          <a:r>
            <a:rPr lang="ru-RU" sz="1200" dirty="0" smtClean="0"/>
            <a:t>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atin typeface="+mn-lt"/>
            </a:rPr>
            <a:t>Подпрограмма «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Содержание автомобильных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дорог </a:t>
          </a: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общего пользования местного значения,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придомовых </a:t>
          </a: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территорий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многоквартирных домов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и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проездов к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придомовым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территориям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многоквартирных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домов, а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так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же мостов и иных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транспортных инженерных</a:t>
          </a: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сооружений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» </a:t>
          </a:r>
          <a:endParaRPr lang="ru-RU" sz="1400" b="1" dirty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</cdr:txBody>
    </cdr:sp>
  </cdr:relSizeAnchor>
  <cdr:relSizeAnchor xmlns:cdr="http://schemas.openxmlformats.org/drawingml/2006/chartDrawing">
    <cdr:from>
      <cdr:x>0.67932</cdr:x>
      <cdr:y>0.58904</cdr:y>
    </cdr:from>
    <cdr:to>
      <cdr:x>0.73942</cdr:x>
      <cdr:y>0.71691</cdr:y>
    </cdr:to>
    <cdr:sp macro="" textlink="">
      <cdr:nvSpPr>
        <cdr:cNvPr id="5" name="Стрелка вниз 4"/>
        <cdr:cNvSpPr/>
      </cdr:nvSpPr>
      <cdr:spPr>
        <a:xfrm xmlns:a="http://schemas.openxmlformats.org/drawingml/2006/main">
          <a:off x="5478656" y="3096338"/>
          <a:ext cx="484700" cy="672160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 dirty="0"/>
        </a:p>
      </cdr:txBody>
    </cdr:sp>
  </cdr:relSizeAnchor>
  <cdr:relSizeAnchor xmlns:cdr="http://schemas.openxmlformats.org/drawingml/2006/chartDrawing">
    <cdr:from>
      <cdr:x>0.61776</cdr:x>
      <cdr:y>0.71878</cdr:y>
    </cdr:from>
    <cdr:to>
      <cdr:x>0.80995</cdr:x>
      <cdr:y>0.8284</cdr:y>
    </cdr:to>
    <cdr:sp macro="" textlink="">
      <cdr:nvSpPr>
        <cdr:cNvPr id="7" name="Rectangle 17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982174" y="3778327"/>
          <a:ext cx="1549992" cy="576227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</a:rPr>
            <a:t>24 125 000,00</a:t>
          </a:r>
        </a:p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</a:rPr>
            <a:t>рублей</a:t>
          </a:r>
          <a:endParaRPr lang="ru-RU" sz="1400" b="1" dirty="0">
            <a:ln>
              <a:solidFill>
                <a:srgbClr val="9276E0"/>
              </a:solidFill>
            </a:ln>
            <a:solidFill>
              <a:srgbClr val="000000"/>
            </a:solidFill>
          </a:endParaRPr>
        </a:p>
      </cdr:txBody>
    </cdr:sp>
  </cdr:relSizeAnchor>
  <cdr:relSizeAnchor xmlns:cdr="http://schemas.openxmlformats.org/drawingml/2006/chartDrawing">
    <cdr:from>
      <cdr:x>0.03343</cdr:x>
      <cdr:y>0.60274</cdr:y>
    </cdr:from>
    <cdr:to>
      <cdr:x>0.53166</cdr:x>
      <cdr:y>0.79452</cdr:y>
    </cdr:to>
    <cdr:sp macro="" textlink="">
      <cdr:nvSpPr>
        <cdr:cNvPr id="9" name="Rectangle 156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69635" y="3168352"/>
          <a:ext cx="4018140" cy="1008112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200" dirty="0" smtClean="0"/>
            <a:t> 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atin typeface="+mn-lt"/>
            </a:rPr>
            <a:t>Подпрограмма </a:t>
          </a: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atin typeface="+mn-lt"/>
            </a:rPr>
            <a:t>«Организация и повышение безопасности </a:t>
          </a: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atin typeface="+mn-lt"/>
            </a:rPr>
            <a:t>дорожного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</a:rPr>
            <a:t>д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atin typeface="+mn-lt"/>
            </a:rPr>
            <a:t>вижения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</a:rPr>
            <a:t>» </a:t>
          </a:r>
          <a:endParaRPr lang="ru-RU" sz="1400" b="1" dirty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a:endParaRPr>
        </a:p>
      </cdr:txBody>
    </cdr:sp>
  </cdr:relSizeAnchor>
  <cdr:relSizeAnchor xmlns:cdr="http://schemas.openxmlformats.org/drawingml/2006/chartDrawing">
    <cdr:from>
      <cdr:x>0.22245</cdr:x>
      <cdr:y>0.79452</cdr:y>
    </cdr:from>
    <cdr:to>
      <cdr:x>0.28255</cdr:x>
      <cdr:y>0.87671</cdr:y>
    </cdr:to>
    <cdr:sp macro="" textlink="">
      <cdr:nvSpPr>
        <cdr:cNvPr id="10" name="Стрелка вниз 9"/>
        <cdr:cNvSpPr/>
      </cdr:nvSpPr>
      <cdr:spPr>
        <a:xfrm xmlns:a="http://schemas.openxmlformats.org/drawingml/2006/main">
          <a:off x="1794073" y="4176464"/>
          <a:ext cx="484632" cy="432048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 dirty="0"/>
        </a:p>
      </cdr:txBody>
    </cdr:sp>
  </cdr:relSizeAnchor>
  <cdr:relSizeAnchor xmlns:cdr="http://schemas.openxmlformats.org/drawingml/2006/chartDrawing">
    <cdr:from>
      <cdr:x>0.15641</cdr:x>
      <cdr:y>0.87671</cdr:y>
    </cdr:from>
    <cdr:to>
      <cdr:x>0.34859</cdr:x>
      <cdr:y>0.98634</cdr:y>
    </cdr:to>
    <cdr:sp macro="" textlink="">
      <cdr:nvSpPr>
        <cdr:cNvPr id="11" name="Rectangle 17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261430" y="4608500"/>
          <a:ext cx="1549912" cy="576279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400" b="1" smtClean="0">
              <a:ln>
                <a:solidFill>
                  <a:srgbClr val="9276E0"/>
                </a:solidFill>
              </a:ln>
              <a:solidFill>
                <a:srgbClr val="000000"/>
              </a:solidFill>
            </a:rPr>
            <a:t>2 255 </a:t>
          </a:r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</a:rPr>
            <a:t>000 рублей</a:t>
          </a:r>
          <a:endParaRPr lang="ru-RU" sz="1400" b="1" dirty="0">
            <a:ln>
              <a:solidFill>
                <a:srgbClr val="9276E0"/>
              </a:solidFill>
            </a:ln>
            <a:solidFill>
              <a:srgbClr val="00000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5C67F2A7-A779-49CF-A875-62482D9949FC}" type="datetimeFigureOut">
              <a:rPr lang="ru-RU"/>
              <a:pPr>
                <a:defRPr/>
              </a:pPr>
              <a:t>12.01.2024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7218"/>
            <a:ext cx="5438775" cy="446635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7CD90510-46E4-4A85-B6F0-D796776415A7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22437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D90510-46E4-4A85-B6F0-D796776415A7}" type="slidenum">
              <a:rPr lang="ru-RU" altLang="ru-RU" smtClean="0"/>
              <a:pPr>
                <a:defRPr/>
              </a:pPr>
              <a:t>10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302175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D90510-46E4-4A85-B6F0-D796776415A7}" type="slidenum">
              <a:rPr lang="ru-RU" altLang="ru-RU" smtClean="0"/>
              <a:pPr>
                <a:defRPr/>
              </a:pPr>
              <a:t>15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681983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fld id="{284B7314-F6F6-44F4-AED3-FB025A88957B}" type="slidenum">
              <a:rPr lang="ru-RU" smtClean="0">
                <a:solidFill>
                  <a:prstClr val="black"/>
                </a:solidFill>
              </a:rPr>
              <a:pPr eaLnBrk="1" hangingPunct="1">
                <a:defRPr/>
              </a:pPr>
              <a:t>36</a:t>
            </a:fld>
            <a:endParaRPr lang="ru-RU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D90510-46E4-4A85-B6F0-D796776415A7}" type="slidenum">
              <a:rPr lang="ru-RU" altLang="ru-RU" smtClean="0"/>
              <a:pPr>
                <a:defRPr/>
              </a:pPr>
              <a:t>40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82809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1/12/2024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832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1/12/2024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12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1/12/2024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0065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fld id="{09412C06-6B2D-42D6-8236-CB7F840357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82261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fld id="{16FC29B4-871E-48B4-AFD2-5AC640D22AD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99136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1/12/2024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7115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1/12/2024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4427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1/12/2024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6555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1/12/2024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9621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1/12/2024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2603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1/12/2024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740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1/12/2024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1103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1/12/2024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986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1/12/2024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998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1/12/2024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113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1/12/2024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0565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1/12/2024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4371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fld id="{09412C06-6B2D-42D6-8236-CB7F840357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92872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fld id="{16FC29B4-871E-48B4-AFD2-5AC640D22AD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0706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1/12/2024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707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1/12/2024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027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1/12/2024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262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1/12/2024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038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1/12/2024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93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1/12/2024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082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1/12/2024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43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1/12/2024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857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1" r:id="rId1"/>
    <p:sldLayoutId id="2147484182" r:id="rId2"/>
    <p:sldLayoutId id="2147484183" r:id="rId3"/>
    <p:sldLayoutId id="2147484184" r:id="rId4"/>
    <p:sldLayoutId id="2147484185" r:id="rId5"/>
    <p:sldLayoutId id="2147484186" r:id="rId6"/>
    <p:sldLayoutId id="2147484187" r:id="rId7"/>
    <p:sldLayoutId id="2147484188" r:id="rId8"/>
    <p:sldLayoutId id="2147484189" r:id="rId9"/>
    <p:sldLayoutId id="2147484190" r:id="rId10"/>
    <p:sldLayoutId id="2147484191" r:id="rId11"/>
    <p:sldLayoutId id="2147484192" r:id="rId12"/>
    <p:sldLayoutId id="214748419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1/12/2024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495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5" r:id="rId1"/>
    <p:sldLayoutId id="2147484196" r:id="rId2"/>
    <p:sldLayoutId id="2147484197" r:id="rId3"/>
    <p:sldLayoutId id="2147484198" r:id="rId4"/>
    <p:sldLayoutId id="2147484199" r:id="rId5"/>
    <p:sldLayoutId id="2147484200" r:id="rId6"/>
    <p:sldLayoutId id="2147484201" r:id="rId7"/>
    <p:sldLayoutId id="2147484202" r:id="rId8"/>
    <p:sldLayoutId id="2147484203" r:id="rId9"/>
    <p:sldLayoutId id="2147484204" r:id="rId10"/>
    <p:sldLayoutId id="2147484205" r:id="rId11"/>
    <p:sldLayoutId id="2147484206" r:id="rId12"/>
    <p:sldLayoutId id="2147484207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hyperlink" Target="http://images.yandex.ru/yandsearch?fp=0&amp;img_url=http://img.nr2.ru/pict/arts1/32/51/325189.jpg&amp;iorient=&amp;ih=&amp;icolor=&amp;site=&amp;text=%D0%BA%D0%B0%D1%80%D1%82%D0%B8%D0%BD%D0%BA%D0%B8%20%D0%B4%D0%BE%D1%88%D0%BA%D0%BE%D0%BB%D1%8C%D0%BD%D0%BE%D0%B5%20%D0%BE%D0%B1%D1%80%D0%B0%D0%B7%D0%BE%D0%B2%D0%B0%D0%BD%D0%B8%D0%B5%20%D0%B2%D1%8B%D0%BA%D1%81%D0%B0&amp;iw=&amp;wp=&amp;pos=14&amp;recent=&amp;type=&amp;isize=&amp;rpt=simage&amp;itype=&amp;nojs=1" TargetMode="External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480" y="1043940"/>
            <a:ext cx="6543040" cy="4770120"/>
          </a:xfrm>
          <a:prstGeom prst="rect">
            <a:avLst/>
          </a:prstGeom>
        </p:spPr>
      </p:pic>
      <p:sp>
        <p:nvSpPr>
          <p:cNvPr id="7170" name="Rectangle 3"/>
          <p:cNvSpPr>
            <a:spLocks noGrp="1"/>
          </p:cNvSpPr>
          <p:nvPr>
            <p:ph type="body" idx="4294967295"/>
          </p:nvPr>
        </p:nvSpPr>
        <p:spPr>
          <a:xfrm>
            <a:off x="557213" y="640080"/>
            <a:ext cx="8129587" cy="5716270"/>
          </a:xfrm>
          <a:blipFill dpi="0" rotWithShape="1">
            <a:blip r:embed="rId3"/>
            <a:srcRect/>
            <a:tile tx="0" ty="0" sx="100000" sy="100000" flip="none" algn="tl"/>
          </a:blipFill>
          <a:ln>
            <a:solidFill>
              <a:schemeClr val="accent1">
                <a:lumMod val="25000"/>
              </a:schemeClr>
            </a:solidFill>
          </a:ln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</a:rPr>
              <a:t>БЮДЖЕТ ДЛЯ ГРАЖДАН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НА ОСНОВЕ 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РЕШЕНИЯ ГОРОДСКОЙ ДУМЫ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 ГОРОДСКОГО ОКРУГА ВИЧУГА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«О  БЮДЖЕТЕ ГОРОДСКОГО ОКРУГА ВИЧУГА 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НА 2024 ГОД И НА ПЛАНОВЫЙ ПЕРИОД 2025 И 2026 ГОДОВ»</a:t>
            </a:r>
          </a:p>
        </p:txBody>
      </p:sp>
      <p:sp>
        <p:nvSpPr>
          <p:cNvPr id="6147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E5E2FFAC-18F1-41D5-80F5-762B5DD596EE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6148" name="Рисунок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425" y="1081088"/>
            <a:ext cx="8001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23" descr="1333623935_180771401_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3731" y="800219"/>
            <a:ext cx="1758079" cy="1758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2" name="File"/>
          <p:cNvSpPr>
            <a:spLocks noEditPoints="1" noChangeArrowheads="1"/>
          </p:cNvSpPr>
          <p:nvPr/>
        </p:nvSpPr>
        <p:spPr bwMode="auto">
          <a:xfrm>
            <a:off x="209551" y="1231900"/>
            <a:ext cx="8747124" cy="5473700"/>
          </a:xfrm>
          <a:custGeom>
            <a:avLst/>
            <a:gdLst>
              <a:gd name="T0" fmla="*/ 2147483647 w 21600"/>
              <a:gd name="T1" fmla="*/ 2147483647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1086 w 21600"/>
              <a:gd name="T19" fmla="*/ 4628 h 21600"/>
              <a:gd name="T20" fmla="*/ 20635 w 21600"/>
              <a:gd name="T21" fmla="*/ 2028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lnTo>
                  <a:pt x="19790" y="3240"/>
                </a:lnTo>
                <a:close/>
              </a:path>
            </a:pathLst>
          </a:custGeom>
          <a:gradFill rotWithShape="1">
            <a:gsLst>
              <a:gs pos="0">
                <a:schemeClr val="folHlink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5364" name="Text Box 6"/>
          <p:cNvSpPr txBox="1">
            <a:spLocks noChangeArrowheads="1"/>
          </p:cNvSpPr>
          <p:nvPr/>
        </p:nvSpPr>
        <p:spPr bwMode="auto">
          <a:xfrm>
            <a:off x="209551" y="0"/>
            <a:ext cx="8539162" cy="800219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>
                <a:solidFill>
                  <a:schemeClr val="bg2"/>
                </a:solidFill>
                <a:latin typeface="Times New Roman" pitchFamily="18" charset="0"/>
              </a:rPr>
              <a:t>Мероприятия, необходимые для решения основных проблем</a:t>
            </a:r>
            <a:endParaRPr lang="ru-RU" altLang="ru-RU" sz="1600" b="0" dirty="0">
              <a:solidFill>
                <a:schemeClr val="bg2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>
                <a:solidFill>
                  <a:schemeClr val="bg2"/>
                </a:solidFill>
                <a:latin typeface="Times New Roman" pitchFamily="18" charset="0"/>
              </a:rPr>
              <a:t>в сфере бюджетной политики городского округа Вичуга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dirty="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15365" name="Text Box 7"/>
          <p:cNvSpPr txBox="1">
            <a:spLocks noChangeArrowheads="1"/>
          </p:cNvSpPr>
          <p:nvPr/>
        </p:nvSpPr>
        <p:spPr bwMode="auto">
          <a:xfrm>
            <a:off x="927100" y="2230438"/>
            <a:ext cx="184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15366" name="Text Box 8"/>
          <p:cNvSpPr txBox="1">
            <a:spLocks noChangeArrowheads="1"/>
          </p:cNvSpPr>
          <p:nvPr/>
        </p:nvSpPr>
        <p:spPr bwMode="auto">
          <a:xfrm>
            <a:off x="393699" y="1231901"/>
            <a:ext cx="8355013" cy="5349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6700" indent="-26670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7896225" algn="l"/>
              </a:tabLst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7896225" algn="l"/>
              </a:tabLst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7896225" algn="l"/>
              </a:tabLst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беспечение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полного и стабильного поступления налоговых и неналоговых платежей в бюджет города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1400" dirty="0" smtClean="0">
                <a:latin typeface="Times New Roman" pitchFamily="18" charset="0"/>
              </a:rPr>
              <a:t>Оптимизация </a:t>
            </a:r>
            <a:r>
              <a:rPr lang="ru-RU" altLang="ru-RU" sz="1400" dirty="0">
                <a:latin typeface="Times New Roman" pitchFamily="18" charset="0"/>
              </a:rPr>
              <a:t>бюджетных расходов, выявление и сокращение неэффективных затрат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ru-RU" altLang="ru-RU" sz="1400" dirty="0">
              <a:latin typeface="Times New Roman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потребностей в заемном финансировании, своевременном исполнении долговых обязательств, обеспечивающем возможность гарантированного выполнения городом обязательств по погашению муниципального долга и его обслуживанию.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ru-RU" altLang="ru-RU" sz="1400" dirty="0">
              <a:solidFill>
                <a:schemeClr val="bg2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1400" dirty="0">
                <a:latin typeface="Times New Roman" pitchFamily="18" charset="0"/>
              </a:rPr>
              <a:t>Обеспечение повышения доступности и качества, предоставляемых гражданам городского округа Вичуга, муниципальных услуг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ru-RU" altLang="ru-RU" sz="1400" dirty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1400" dirty="0">
                <a:latin typeface="Times New Roman" pitchFamily="18" charset="0"/>
              </a:rPr>
              <a:t>Обеспечение нормативно-методического сопровождения бюджетного процесса в городском округе Вичуга, организации планирования и исполнения  бюджета, ведения  бюджетного учета и формирования бюджетной отчетности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ru-RU" altLang="ru-RU" sz="1400" dirty="0">
              <a:latin typeface="Times New Roman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политики рационального использования бюджетных средств в совокупности с осуществлением мер по оптимизации бюджетных расходов и снижением неэффективных трат бюджета города;</a:t>
            </a:r>
          </a:p>
          <a:p>
            <a:pPr marL="0" indent="0" eaLnBrk="1" hangingPunct="1">
              <a:spcBef>
                <a:spcPct val="0"/>
              </a:spcBef>
              <a:buClrTx/>
              <a:buSzTx/>
              <a:buNone/>
            </a:pPr>
            <a:r>
              <a:rPr lang="ru-RU" sz="1400" dirty="0" smtClean="0"/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Обеспечение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ключевых и целевых показателей  муниципальных программ, преемственность показателей достижения определенных целей, обозначенных в муниципальных программах, целям и задачам, обозначенным в государственных программах (национальных проектах), для обеспечения их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увязки.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ru-RU" altLang="ru-RU" sz="1400" dirty="0">
              <a:latin typeface="Times New Roman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30823" y="1532050"/>
            <a:ext cx="2567353" cy="822104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Единица 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измерения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33345" y="1532051"/>
            <a:ext cx="1213340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293653" y="1532051"/>
            <a:ext cx="1148786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033345" y="1989251"/>
            <a:ext cx="1213340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293653" y="1989251"/>
            <a:ext cx="1148786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498613" y="1973852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498613" y="1516651"/>
            <a:ext cx="3208706" cy="364902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582998" y="1973851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673246" y="1973852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30823" y="2431051"/>
            <a:ext cx="8276496" cy="483577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промышленного производства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30823" y="2968125"/>
            <a:ext cx="2567353" cy="3803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к предыдущему году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033345" y="2983526"/>
            <a:ext cx="1213340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113,3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293653" y="2983526"/>
            <a:ext cx="1148786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107,2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498613" y="2968127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98,6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582998" y="2968126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99,4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7673246" y="2968127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99,5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430822" y="3500828"/>
            <a:ext cx="8276496" cy="483577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Оборот розничной торговли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30822" y="4037902"/>
            <a:ext cx="2567353" cy="3803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 в ценах соответствующих лет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3033344" y="4053303"/>
            <a:ext cx="1213340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5 434,6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4293652" y="4053303"/>
            <a:ext cx="1148786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5 624,8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5498612" y="4037904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5 883,5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582997" y="4037903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6 077,6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7673245" y="4037904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6 308,5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430821" y="4480448"/>
            <a:ext cx="2567353" cy="3803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к предыдущему году в сопоставимых ценах</a:t>
            </a: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3033343" y="4495849"/>
            <a:ext cx="1213340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96,2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4293651" y="4495849"/>
            <a:ext cx="1148786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99,3</a:t>
            </a: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5498611" y="4480450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99,1</a:t>
            </a: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6582996" y="4480449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,0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7673244" y="4480450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99,5</a:t>
            </a: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430820" y="4953350"/>
            <a:ext cx="8276496" cy="483577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Инвестиции в основной капитал за счет всех источников финансирования-всего</a:t>
            </a: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3033345" y="5539343"/>
            <a:ext cx="1213340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,0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4293653" y="5539343"/>
            <a:ext cx="1148786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116,7</a:t>
            </a: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5498613" y="5523944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127,1</a:t>
            </a: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6582998" y="5523943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133,8</a:t>
            </a: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7673246" y="5523944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139,1</a:t>
            </a: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3033344" y="5981889"/>
            <a:ext cx="1213340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41,8</a:t>
            </a: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4293652" y="5981889"/>
            <a:ext cx="1148786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108,1</a:t>
            </a: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5498612" y="5966490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103,4</a:t>
            </a: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6582997" y="5966489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101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,0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7673245" y="5966490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99,1</a:t>
            </a: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430824" y="5539343"/>
            <a:ext cx="2567353" cy="3803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 в ценах соответствующих лет</a:t>
            </a: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430823" y="5981889"/>
            <a:ext cx="2567353" cy="3803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к предыдущему году в сопоставимых ценах</a:t>
            </a:r>
          </a:p>
        </p:txBody>
      </p:sp>
      <p:sp>
        <p:nvSpPr>
          <p:cNvPr id="61" name="Прямоугольник с двумя вырезанными соседними углами 60"/>
          <p:cNvSpPr/>
          <p:nvPr/>
        </p:nvSpPr>
        <p:spPr>
          <a:xfrm>
            <a:off x="430824" y="368968"/>
            <a:ext cx="8276488" cy="1011424"/>
          </a:xfrm>
          <a:prstGeom prst="snip2Same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i="1" dirty="0">
                <a:solidFill>
                  <a:srgbClr val="7030A0"/>
                </a:solidFill>
              </a:rPr>
              <a:t>Основные показатели прогноза социально-экономического развития  </a:t>
            </a:r>
            <a:r>
              <a:rPr lang="ru-RU" sz="1800" i="1" dirty="0" smtClean="0">
                <a:solidFill>
                  <a:srgbClr val="7030A0"/>
                </a:solidFill>
              </a:rPr>
              <a:t>городского </a:t>
            </a:r>
            <a:r>
              <a:rPr lang="ru-RU" sz="1800" i="1" dirty="0">
                <a:solidFill>
                  <a:srgbClr val="7030A0"/>
                </a:solidFill>
              </a:rPr>
              <a:t>округа Вичуга</a:t>
            </a:r>
          </a:p>
        </p:txBody>
      </p:sp>
    </p:spTree>
    <p:extLst>
      <p:ext uri="{BB962C8B-B14F-4D97-AF65-F5344CB8AC3E}">
        <p14:creationId xmlns:p14="http://schemas.microsoft.com/office/powerpoint/2010/main" val="358836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30818" y="1278165"/>
            <a:ext cx="8276496" cy="483577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малых и средних предприятий - всего по состоянию на конец года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033343" y="1864158"/>
            <a:ext cx="1213340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0,2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293651" y="1864158"/>
            <a:ext cx="1148786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0,2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498611" y="1848759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0,2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582996" y="1848758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0,2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673244" y="1848759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0,2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33342" y="2306704"/>
            <a:ext cx="1213340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82,6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293650" y="2306704"/>
            <a:ext cx="1148786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,0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498610" y="2291305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,0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582995" y="2291304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,0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673243" y="2291305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,0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30822" y="1864158"/>
            <a:ext cx="2567353" cy="3803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единиц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30821" y="2306704"/>
            <a:ext cx="2567353" cy="3803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к предыдущему году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0823" y="336296"/>
            <a:ext cx="2567353" cy="822104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Единица 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измерения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033345" y="336297"/>
            <a:ext cx="1213340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293653" y="336297"/>
            <a:ext cx="1148786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033345" y="793497"/>
            <a:ext cx="1213340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293653" y="793497"/>
            <a:ext cx="1148786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498613" y="778098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498613" y="320897"/>
            <a:ext cx="3208706" cy="364902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582998" y="778097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673246" y="778098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22512" y="2758203"/>
            <a:ext cx="8276496" cy="483577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заработной платы всех работников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025037" y="3344196"/>
            <a:ext cx="1213340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1 890,1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285345" y="3344196"/>
            <a:ext cx="1148786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1 943,3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490305" y="3328797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2 021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,0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574690" y="3328796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2 101,8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7664938" y="3328797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2 185,9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22516" y="3344196"/>
            <a:ext cx="2567353" cy="3803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млн. руб. 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33752" y="3804488"/>
            <a:ext cx="8276496" cy="483577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Среднесписочная численность работников организаций-всего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036277" y="4390481"/>
            <a:ext cx="1213340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7,9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296585" y="4390481"/>
            <a:ext cx="1148786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7,6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5501545" y="4375082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7,6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585930" y="4375081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7,6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7676178" y="4375082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7,6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433756" y="4390481"/>
            <a:ext cx="2567353" cy="3803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чел.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433752" y="4877149"/>
            <a:ext cx="8276496" cy="483577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заработная плата номинальная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036277" y="5463142"/>
            <a:ext cx="1213340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19 937,8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4296585" y="5463142"/>
            <a:ext cx="1148786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21 307,9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5501545" y="5447743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22 160,2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6585930" y="5447742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23 046,63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7676178" y="5447743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23 968,5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3036276" y="5905688"/>
            <a:ext cx="1213340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102,6</a:t>
            </a: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4296584" y="5905688"/>
            <a:ext cx="1148786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106,9</a:t>
            </a: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5501544" y="5890289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104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,0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6585929" y="5890288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104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,0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7676177" y="5890289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104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,0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433756" y="5463142"/>
            <a:ext cx="2567353" cy="3803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руб.</a:t>
            </a: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433755" y="5905688"/>
            <a:ext cx="2567353" cy="3803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% к предыдущему году</a:t>
            </a:r>
          </a:p>
        </p:txBody>
      </p:sp>
    </p:spTree>
    <p:extLst>
      <p:ext uri="{BB962C8B-B14F-4D97-AF65-F5344CB8AC3E}">
        <p14:creationId xmlns:p14="http://schemas.microsoft.com/office/powerpoint/2010/main" val="217997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7" descr="%D0%9B%D1%83%D0%BF%D0%B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333375"/>
            <a:ext cx="1798638" cy="139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AutoShape 9"/>
          <p:cNvSpPr>
            <a:spLocks noChangeArrowheads="1"/>
          </p:cNvSpPr>
          <p:nvPr/>
        </p:nvSpPr>
        <p:spPr bwMode="auto">
          <a:xfrm>
            <a:off x="323850" y="692150"/>
            <a:ext cx="6480175" cy="100806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chemeClr val="bg1"/>
                </a:solidFill>
                <a:latin typeface="Times New Roman" pitchFamily="18" charset="0"/>
              </a:rPr>
              <a:t>ОСНОВНЫЕ ХАРАКТЕРИСТИКИ БЮДЖЕТА ГОРОДСКОГО ОКРУГА ВИЧУГА </a:t>
            </a:r>
            <a:r>
              <a:rPr lang="ru-RU" altLang="ru-RU" sz="2000" dirty="0">
                <a:solidFill>
                  <a:schemeClr val="bg1"/>
                </a:solidFill>
                <a:latin typeface="Times New Roman" pitchFamily="18" charset="0"/>
              </a:rPr>
              <a:t>на </a:t>
            </a: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2024 </a:t>
            </a:r>
            <a:r>
              <a:rPr lang="ru-RU" altLang="ru-RU" sz="2000" dirty="0">
                <a:solidFill>
                  <a:schemeClr val="bg1"/>
                </a:solidFill>
                <a:latin typeface="Times New Roman" pitchFamily="18" charset="0"/>
              </a:rPr>
              <a:t>год и плановый период </a:t>
            </a: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2025 </a:t>
            </a:r>
            <a:r>
              <a:rPr lang="ru-RU" altLang="ru-RU" sz="2000" dirty="0">
                <a:solidFill>
                  <a:schemeClr val="bg1"/>
                </a:solidFill>
                <a:latin typeface="Times New Roman" pitchFamily="18" charset="0"/>
              </a:rPr>
              <a:t>и </a:t>
            </a: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2026 </a:t>
            </a:r>
            <a:r>
              <a:rPr lang="ru-RU" altLang="ru-RU" sz="2000" dirty="0">
                <a:solidFill>
                  <a:schemeClr val="bg1"/>
                </a:solidFill>
                <a:latin typeface="Times New Roman" pitchFamily="18" charset="0"/>
              </a:rPr>
              <a:t>годов</a:t>
            </a:r>
          </a:p>
        </p:txBody>
      </p:sp>
      <p:grpSp>
        <p:nvGrpSpPr>
          <p:cNvPr id="16388" name="Group 73"/>
          <p:cNvGrpSpPr>
            <a:grpSpLocks/>
          </p:cNvGrpSpPr>
          <p:nvPr/>
        </p:nvGrpSpPr>
        <p:grpSpPr bwMode="auto">
          <a:xfrm>
            <a:off x="323850" y="1700213"/>
            <a:ext cx="8496300" cy="4679950"/>
            <a:chOff x="113" y="981"/>
            <a:chExt cx="5352" cy="2948"/>
          </a:xfrm>
        </p:grpSpPr>
        <p:sp>
          <p:nvSpPr>
            <p:cNvPr id="16390" name="AutoShape 54"/>
            <p:cNvSpPr>
              <a:spLocks noChangeArrowheads="1"/>
            </p:cNvSpPr>
            <p:nvPr/>
          </p:nvSpPr>
          <p:spPr bwMode="auto">
            <a:xfrm>
              <a:off x="113" y="1797"/>
              <a:ext cx="2495" cy="680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ДОХОДЫ</a:t>
              </a:r>
            </a:p>
          </p:txBody>
        </p:sp>
        <p:sp>
          <p:nvSpPr>
            <p:cNvPr id="16391" name="AutoShape 55"/>
            <p:cNvSpPr>
              <a:spLocks noChangeArrowheads="1"/>
            </p:cNvSpPr>
            <p:nvPr/>
          </p:nvSpPr>
          <p:spPr bwMode="auto">
            <a:xfrm>
              <a:off x="113" y="2478"/>
              <a:ext cx="2495" cy="725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РАСХОДЫ</a:t>
              </a:r>
            </a:p>
          </p:txBody>
        </p:sp>
        <p:sp>
          <p:nvSpPr>
            <p:cNvPr id="16392" name="AutoShape 57"/>
            <p:cNvSpPr>
              <a:spLocks noChangeArrowheads="1"/>
            </p:cNvSpPr>
            <p:nvPr/>
          </p:nvSpPr>
          <p:spPr bwMode="auto">
            <a:xfrm>
              <a:off x="2608" y="1207"/>
              <a:ext cx="952" cy="589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2024год</a:t>
              </a:r>
              <a:endParaRPr lang="ru-RU" altLang="ru-RU" sz="1800" dirty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16393" name="AutoShape 58"/>
            <p:cNvSpPr>
              <a:spLocks noChangeArrowheads="1"/>
            </p:cNvSpPr>
            <p:nvPr/>
          </p:nvSpPr>
          <p:spPr bwMode="auto">
            <a:xfrm>
              <a:off x="113" y="3203"/>
              <a:ext cx="2495" cy="725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ДЕФИЦИТ (-), ПРОФИЦИТ (+)</a:t>
              </a:r>
            </a:p>
          </p:txBody>
        </p:sp>
        <p:sp>
          <p:nvSpPr>
            <p:cNvPr id="16394" name="AutoShape 59"/>
            <p:cNvSpPr>
              <a:spLocks noChangeArrowheads="1"/>
            </p:cNvSpPr>
            <p:nvPr/>
          </p:nvSpPr>
          <p:spPr bwMode="auto">
            <a:xfrm>
              <a:off x="3561" y="1207"/>
              <a:ext cx="952" cy="589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2025 </a:t>
              </a:r>
              <a:r>
                <a:rPr lang="ru-RU" altLang="ru-RU" sz="1800" dirty="0">
                  <a:solidFill>
                    <a:schemeClr val="bg1"/>
                  </a:solidFill>
                  <a:latin typeface="Times New Roman" pitchFamily="18" charset="0"/>
                </a:rPr>
                <a:t>год</a:t>
              </a:r>
            </a:p>
          </p:txBody>
        </p:sp>
        <p:sp>
          <p:nvSpPr>
            <p:cNvPr id="16395" name="AutoShape 60"/>
            <p:cNvSpPr>
              <a:spLocks noChangeArrowheads="1"/>
            </p:cNvSpPr>
            <p:nvPr/>
          </p:nvSpPr>
          <p:spPr bwMode="auto">
            <a:xfrm>
              <a:off x="4513" y="1207"/>
              <a:ext cx="952" cy="589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2026 </a:t>
              </a:r>
              <a:r>
                <a:rPr lang="ru-RU" altLang="ru-RU" sz="1800" dirty="0">
                  <a:solidFill>
                    <a:schemeClr val="bg1"/>
                  </a:solidFill>
                  <a:latin typeface="Times New Roman" pitchFamily="18" charset="0"/>
                </a:rPr>
                <a:t>год</a:t>
              </a:r>
            </a:p>
          </p:txBody>
        </p:sp>
        <p:sp>
          <p:nvSpPr>
            <p:cNvPr id="16396" name="AutoShape 61"/>
            <p:cNvSpPr>
              <a:spLocks noChangeArrowheads="1"/>
            </p:cNvSpPr>
            <p:nvPr/>
          </p:nvSpPr>
          <p:spPr bwMode="auto">
            <a:xfrm>
              <a:off x="2609" y="1796"/>
              <a:ext cx="952" cy="681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812 295,5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397" name="AutoShape 62"/>
            <p:cNvSpPr>
              <a:spLocks noChangeArrowheads="1"/>
            </p:cNvSpPr>
            <p:nvPr/>
          </p:nvSpPr>
          <p:spPr bwMode="auto">
            <a:xfrm>
              <a:off x="2608" y="2478"/>
              <a:ext cx="952" cy="725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812 295,5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398" name="AutoShape 63"/>
            <p:cNvSpPr>
              <a:spLocks noChangeArrowheads="1"/>
            </p:cNvSpPr>
            <p:nvPr/>
          </p:nvSpPr>
          <p:spPr bwMode="auto">
            <a:xfrm>
              <a:off x="2608" y="3203"/>
              <a:ext cx="952" cy="726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0,0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399" name="AutoShape 64"/>
            <p:cNvSpPr>
              <a:spLocks noChangeArrowheads="1"/>
            </p:cNvSpPr>
            <p:nvPr/>
          </p:nvSpPr>
          <p:spPr bwMode="auto">
            <a:xfrm>
              <a:off x="3560" y="1797"/>
              <a:ext cx="952" cy="681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670 588,8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0" name="AutoShape 65"/>
            <p:cNvSpPr>
              <a:spLocks noChangeArrowheads="1"/>
            </p:cNvSpPr>
            <p:nvPr/>
          </p:nvSpPr>
          <p:spPr bwMode="auto">
            <a:xfrm>
              <a:off x="3561" y="2478"/>
              <a:ext cx="952" cy="725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670 588,8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1" name="AutoShape 66"/>
            <p:cNvSpPr>
              <a:spLocks noChangeArrowheads="1"/>
            </p:cNvSpPr>
            <p:nvPr/>
          </p:nvSpPr>
          <p:spPr bwMode="auto">
            <a:xfrm>
              <a:off x="4512" y="1796"/>
              <a:ext cx="952" cy="681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628 499,8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2" name="AutoShape 67"/>
            <p:cNvSpPr>
              <a:spLocks noChangeArrowheads="1"/>
            </p:cNvSpPr>
            <p:nvPr/>
          </p:nvSpPr>
          <p:spPr bwMode="auto">
            <a:xfrm>
              <a:off x="4513" y="2478"/>
              <a:ext cx="952" cy="725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628 499,8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3" name="AutoShape 68"/>
            <p:cNvSpPr>
              <a:spLocks noChangeArrowheads="1"/>
            </p:cNvSpPr>
            <p:nvPr/>
          </p:nvSpPr>
          <p:spPr bwMode="auto">
            <a:xfrm>
              <a:off x="3560" y="3203"/>
              <a:ext cx="952" cy="726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0,0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4" name="AutoShape 69"/>
            <p:cNvSpPr>
              <a:spLocks noChangeArrowheads="1"/>
            </p:cNvSpPr>
            <p:nvPr/>
          </p:nvSpPr>
          <p:spPr bwMode="auto">
            <a:xfrm>
              <a:off x="4513" y="3179"/>
              <a:ext cx="952" cy="726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0,0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5" name="AutoShape 70"/>
            <p:cNvSpPr>
              <a:spLocks noChangeArrowheads="1"/>
            </p:cNvSpPr>
            <p:nvPr/>
          </p:nvSpPr>
          <p:spPr bwMode="auto">
            <a:xfrm>
              <a:off x="113" y="1207"/>
              <a:ext cx="2495" cy="590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Показатель</a:t>
              </a:r>
            </a:p>
          </p:txBody>
        </p:sp>
        <p:sp>
          <p:nvSpPr>
            <p:cNvPr id="16406" name="Text Box 72"/>
            <p:cNvSpPr txBox="1">
              <a:spLocks noChangeArrowheads="1"/>
            </p:cNvSpPr>
            <p:nvPr/>
          </p:nvSpPr>
          <p:spPr bwMode="auto">
            <a:xfrm>
              <a:off x="4377" y="981"/>
              <a:ext cx="10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accent1"/>
                  </a:solidFill>
                  <a:latin typeface="Times New Roman" pitchFamily="18" charset="0"/>
                </a:rPr>
                <a:t>тыс. рублей</a:t>
              </a:r>
            </a:p>
          </p:txBody>
        </p:sp>
      </p:grpSp>
      <p:sp>
        <p:nvSpPr>
          <p:cNvPr id="16389" name="Slide Number Placeholder 5"/>
          <p:cNvSpPr txBox="1">
            <a:spLocks noGrp="1"/>
          </p:cNvSpPr>
          <p:nvPr/>
        </p:nvSpPr>
        <p:spPr bwMode="auto">
          <a:xfrm>
            <a:off x="8604250" y="6492875"/>
            <a:ext cx="5397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7501A10-B2FA-409F-9E8A-972D5D5244F2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66" name="Picture 7" descr="%D0%9B%D1%83%D0%BF%D0%B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5439" y="521368"/>
            <a:ext cx="1366380" cy="983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0" name="Text Box 65"/>
          <p:cNvSpPr txBox="1">
            <a:spLocks noChangeArrowheads="1"/>
          </p:cNvSpPr>
          <p:nvPr/>
        </p:nvSpPr>
        <p:spPr bwMode="auto">
          <a:xfrm>
            <a:off x="5811838" y="0"/>
            <a:ext cx="12334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19150" y="438150"/>
            <a:ext cx="763905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Основные характеристики доходов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бюджета городского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округа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                                    Вичуга на 2024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год и на плановый период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2025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и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2026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годов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7965164"/>
              </p:ext>
            </p:extLst>
          </p:nvPr>
        </p:nvGraphicFramePr>
        <p:xfrm>
          <a:off x="493713" y="1504950"/>
          <a:ext cx="8289926" cy="4532313"/>
        </p:xfrm>
        <a:graphic>
          <a:graphicData uri="http://schemas.openxmlformats.org/drawingml/2006/table">
            <a:tbl>
              <a:tblPr firstRow="1" firstCol="1" bandRow="1"/>
              <a:tblGrid>
                <a:gridCol w="1743554"/>
                <a:gridCol w="1317783"/>
                <a:gridCol w="864341"/>
                <a:gridCol w="1272108"/>
                <a:gridCol w="910016"/>
                <a:gridCol w="1243524"/>
                <a:gridCol w="938600"/>
              </a:tblGrid>
              <a:tr h="109359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Наименование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доходов</a:t>
                      </a:r>
                      <a:endParaRPr lang="ru-RU" sz="1400" b="1" kern="150" baseline="0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24 </a:t>
                      </a: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25 </a:t>
                      </a: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26 </a:t>
                      </a: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489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Сумма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В % к  общему объему доходов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Сумма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В % к  общему объему доходов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Сумма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В % к  общему объему доходов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63543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Налоговые доходы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123 940 278,00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15,2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128 023 450,00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19,1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135 012 700,00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21,5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67356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Неналоговые доходы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17 493 339,10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2,2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13 872 039,10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2,1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13 924 439,10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2,2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67356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Безвозмездные поступления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670 861 900,22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82,6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528 693 331,79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78,8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479 562 632,73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76,3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50720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812 295 517,32</a:t>
                      </a:r>
                      <a:endParaRPr lang="ru-RU" sz="1300" b="1" kern="150" baseline="0" dirty="0">
                        <a:solidFill>
                          <a:srgbClr val="940E7A"/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670 588 820,89</a:t>
                      </a:r>
                      <a:endParaRPr lang="ru-RU" sz="1300" b="1" kern="150" baseline="0" dirty="0">
                        <a:solidFill>
                          <a:srgbClr val="940E7A"/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628 499 771,83</a:t>
                      </a:r>
                      <a:endParaRPr lang="ru-RU" sz="1300" b="1" kern="150" baseline="0" dirty="0">
                        <a:solidFill>
                          <a:srgbClr val="940E7A"/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5"/>
          <p:cNvSpPr txBox="1">
            <a:spLocks noChangeArrowheads="1"/>
          </p:cNvSpPr>
          <p:nvPr/>
        </p:nvSpPr>
        <p:spPr bwMode="auto">
          <a:xfrm>
            <a:off x="379413" y="493713"/>
            <a:ext cx="2195512" cy="1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18435" name="Slide Number Placeholder 5"/>
          <p:cNvSpPr txBox="1">
            <a:spLocks noGrp="1"/>
          </p:cNvSpPr>
          <p:nvPr/>
        </p:nvSpPr>
        <p:spPr bwMode="auto">
          <a:xfrm>
            <a:off x="8748713" y="6661150"/>
            <a:ext cx="298450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6301B7C-26E5-46DA-BF10-799AAE8852DF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ru-RU" sz="1200" b="0" dirty="0">
              <a:solidFill>
                <a:srgbClr val="898989"/>
              </a:solidFill>
              <a:latin typeface="Calibri" pitchFamily="34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787872138"/>
              </p:ext>
            </p:extLst>
          </p:nvPr>
        </p:nvGraphicFramePr>
        <p:xfrm>
          <a:off x="379413" y="874041"/>
          <a:ext cx="8499475" cy="5669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79413" y="400264"/>
            <a:ext cx="8603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7030A0"/>
                </a:solidFill>
              </a:rPr>
              <a:t>Структура налоговых </a:t>
            </a:r>
            <a:r>
              <a:rPr lang="ru-RU" sz="2400" dirty="0" smtClean="0">
                <a:solidFill>
                  <a:srgbClr val="7030A0"/>
                </a:solidFill>
              </a:rPr>
              <a:t>доходов </a:t>
            </a:r>
            <a:r>
              <a:rPr lang="ru-RU" sz="2400" dirty="0">
                <a:solidFill>
                  <a:srgbClr val="7030A0"/>
                </a:solidFill>
              </a:rPr>
              <a:t>в </a:t>
            </a:r>
            <a:r>
              <a:rPr lang="ru-RU" sz="2400" dirty="0" smtClean="0">
                <a:solidFill>
                  <a:srgbClr val="7030A0"/>
                </a:solidFill>
              </a:rPr>
              <a:t>2024 </a:t>
            </a:r>
            <a:r>
              <a:rPr lang="ru-RU" sz="2400" dirty="0">
                <a:solidFill>
                  <a:srgbClr val="7030A0"/>
                </a:solidFill>
              </a:rPr>
              <a:t>году</a:t>
            </a:r>
          </a:p>
        </p:txBody>
      </p:sp>
    </p:spTree>
    <p:extLst>
      <p:ext uri="{BB962C8B-B14F-4D97-AF65-F5344CB8AC3E}">
        <p14:creationId xmlns:p14="http://schemas.microsoft.com/office/powerpoint/2010/main" val="254987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286111223"/>
              </p:ext>
            </p:extLst>
          </p:nvPr>
        </p:nvGraphicFramePr>
        <p:xfrm>
          <a:off x="224118" y="0"/>
          <a:ext cx="8919882" cy="67235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4527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183772840"/>
              </p:ext>
            </p:extLst>
          </p:nvPr>
        </p:nvGraphicFramePr>
        <p:xfrm>
          <a:off x="197225" y="403413"/>
          <a:ext cx="8812304" cy="6364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42" descr="consolida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30838"/>
            <a:ext cx="1727200" cy="1427162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868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 txBox="1">
            <a:spLocks noGrp="1"/>
          </p:cNvSpPr>
          <p:nvPr/>
        </p:nvSpPr>
        <p:spPr bwMode="auto">
          <a:xfrm>
            <a:off x="8675688" y="6492875"/>
            <a:ext cx="4683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D99E6D55-645D-4ED4-A1B1-EF19AE48A205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1507" name="Rectangle 6"/>
          <p:cNvSpPr>
            <a:spLocks noChangeArrowheads="1"/>
          </p:cNvSpPr>
          <p:nvPr/>
        </p:nvSpPr>
        <p:spPr bwMode="auto">
          <a:xfrm>
            <a:off x="0" y="549275"/>
            <a:ext cx="9144000" cy="630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indent="36195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000" b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800" b="0">
              <a:latin typeface="Times New Roman" pitchFamily="18" charset="0"/>
            </a:endParaRPr>
          </a:p>
        </p:txBody>
      </p:sp>
      <p:sp>
        <p:nvSpPr>
          <p:cNvPr id="21508" name="Rectangle 6" descr="Папирус"/>
          <p:cNvSpPr>
            <a:spLocks noChangeArrowheads="1"/>
          </p:cNvSpPr>
          <p:nvPr/>
        </p:nvSpPr>
        <p:spPr bwMode="auto">
          <a:xfrm>
            <a:off x="215900" y="1027113"/>
            <a:ext cx="8712200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indent="36195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900" b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4620578"/>
              </p:ext>
            </p:extLst>
          </p:nvPr>
        </p:nvGraphicFramePr>
        <p:xfrm>
          <a:off x="179388" y="908050"/>
          <a:ext cx="8785225" cy="5184777"/>
        </p:xfrm>
        <a:graphic>
          <a:graphicData uri="http://schemas.openxmlformats.org/drawingml/2006/table">
            <a:tbl>
              <a:tblPr/>
              <a:tblGrid>
                <a:gridCol w="2520950"/>
                <a:gridCol w="1655762"/>
                <a:gridCol w="1511300"/>
                <a:gridCol w="1584325"/>
                <a:gridCol w="1512888"/>
              </a:tblGrid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C3C65"/>
                          </a:solidFill>
                          <a:effectLst/>
                          <a:latin typeface="Times New Roman" panose="02020603050405020304" pitchFamily="18" charset="0"/>
                          <a:ea typeface="Times New Roman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C3C65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C3C65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Уточненные ассигнования на 01.09.2023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99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729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  <a:tr h="1154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itchFamily="18" charset="0"/>
                          <a:cs typeface="Times New Roman" panose="02020603050405020304" pitchFamily="18" charset="0"/>
                        </a:rPr>
                        <a:t>Расходы всего: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557 384 763,06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812 295 517,32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670 588 820,89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628 499 771,83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itchFamily="18" charset="0"/>
                          <a:cs typeface="Times New Roman" panose="02020603050405020304" pitchFamily="18" charset="0"/>
                        </a:rPr>
                        <a:t>- за счет средств бюджета городского округа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253 420 641,23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431 168 034,19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273 894 819,30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278 027 322,32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  <a:tr h="995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itchFamily="18" charset="0"/>
                          <a:cs typeface="Times New Roman" panose="02020603050405020304" pitchFamily="18" charset="0"/>
                        </a:rPr>
                        <a:t>- за счет межбюджетных трансфертов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303 964 121,83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381 127 483,13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389 664 001,59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331 314 642,03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  <a:tr h="947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itchFamily="18" charset="0"/>
                          <a:cs typeface="Times New Roman" panose="02020603050405020304" pitchFamily="18" charset="0"/>
                        </a:rPr>
                        <a:t>Условно утвержденные расходы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7 030 000,00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19 157 807,48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258888" y="344488"/>
            <a:ext cx="637222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altLang="ru-RU" sz="1800" dirty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РАСХОДЫ  БЮДЖЕТА ГОРОДСКОГО ОКРУГА ВИЧУГА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28625" y="1383030"/>
            <a:ext cx="8401050" cy="24955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28624" y="3973831"/>
            <a:ext cx="8401050" cy="933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7593222"/>
              </p:ext>
            </p:extLst>
          </p:nvPr>
        </p:nvGraphicFramePr>
        <p:xfrm>
          <a:off x="533399" y="1521143"/>
          <a:ext cx="8181976" cy="20683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1313"/>
                <a:gridCol w="4817100"/>
                <a:gridCol w="924521"/>
                <a:gridCol w="924521"/>
                <a:gridCol w="924521"/>
              </a:tblGrid>
              <a:tr h="1524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b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2024 год 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2025 год 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2026 год 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9276E0"/>
                    </a:solidFill>
                  </a:tcPr>
                </a:tc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ОБЩЕГОСУДАРСТВЕННЫЕ ВОПРОСЫ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68 040 623,96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59 446 197,99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58 657 741,45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</a:tr>
              <a:tr h="2786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01 02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Функционирование высшего должностного лица субъекта Российской Федерации и муниципального образования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1 794 434,56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1 864 849,55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1 864 849,55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</a:tr>
              <a:tr h="2786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01 03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Функционирование законодательных (представительных) органов государственной власти и представительных органов муниципальных образований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7 238 064,81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7 469 750,50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7 469 750,50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</a:tr>
              <a:tr h="2786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01 04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Функционирование Правительства Российской Федерации, высших исполнительных органов субъектов Российской Федерации, местных администраций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19 420 735,75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20 175 062,47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20 171 030,47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01 05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Судебная система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1 048,15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3 239,59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43 979,00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</a:tr>
              <a:tr h="2786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01 06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Обеспечение деятельности финансовых, налоговых и таможенных органов и органов финансового (финансово-бюджетного) надзора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8 721 594,35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8 972 301,93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8 893 152,33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01 11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Резервные фонды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300 000,00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300 000,00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300 000,00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01 13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Другие общегосударственные вопросы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30 564 746,34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20 660 993,95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19 914 979,60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2518128"/>
              </p:ext>
            </p:extLst>
          </p:nvPr>
        </p:nvGraphicFramePr>
        <p:xfrm>
          <a:off x="514350" y="4050029"/>
          <a:ext cx="8229599" cy="8475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5965"/>
                <a:gridCol w="4633931"/>
                <a:gridCol w="939901"/>
                <a:gridCol w="939901"/>
                <a:gridCol w="939901"/>
              </a:tblGrid>
              <a:tr h="252986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b">
                    <a:solidFill>
                      <a:srgbClr val="9BFF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9BFF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2024 год 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9BFF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2025 год 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9BFF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2026 год 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9BFFFA"/>
                    </a:solidFill>
                  </a:tcPr>
                </a:tc>
              </a:tr>
              <a:tr h="146800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03 00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BFF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БЕЗОПАСНОСТЬ И ПРАВООХРАНИТЕЛЬНАЯ ДЕЯТЕЛЬНОСТЬ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BFF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6 039 654,96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BFF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3 097 853,61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BFF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3 069 017,93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BFFFA"/>
                    </a:solidFill>
                  </a:tcPr>
                </a:tc>
              </a:tr>
              <a:tr h="25298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03 10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BFF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Защита населения и территории от чрезвычайных ситуаций природного и техногенного характера, пожарная безопасность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BFF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6 039 654,96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BFF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3 097 853,61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BFF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3 069 017,93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BFFFA"/>
                    </a:solidFill>
                  </a:tcPr>
                </a:tc>
              </a:tr>
            </a:tbl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428625" y="5154930"/>
            <a:ext cx="8401050" cy="11334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29678"/>
              </p:ext>
            </p:extLst>
          </p:nvPr>
        </p:nvGraphicFramePr>
        <p:xfrm>
          <a:off x="514349" y="5248593"/>
          <a:ext cx="8229599" cy="8082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5965"/>
                <a:gridCol w="4633931"/>
                <a:gridCol w="939901"/>
                <a:gridCol w="939901"/>
                <a:gridCol w="939901"/>
              </a:tblGrid>
              <a:tr h="1524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2024 год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2025 год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2026 год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noFill/>
                  </a:tcPr>
                </a:tc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04 00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ЭКОНОМИКА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74 519 795,65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68 859 623,49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66 073 504,26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04 05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Сельское хозяйство и рыболовство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324 000,00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280 647,84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280 647,84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04 09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Дорожное хозяйство (дорожные фонды)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73 985 795,65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68 389 975,65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65 625 404,42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04 12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Другие вопросы в области национальной экономики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210 000,00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189 000,00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167 452,00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035366" y="167640"/>
            <a:ext cx="7187566" cy="998220"/>
          </a:xfrm>
          <a:prstGeom prst="rect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 smtClean="0"/>
              <a:t>Расходы бюджета городского округа Вичуга по разделам и подразделам классификации расходов бюджета</a:t>
            </a:r>
          </a:p>
          <a:p>
            <a:pPr algn="ctr"/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06843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2"/>
          <p:cNvSpPr txBox="1">
            <a:spLocks noChangeArrowheads="1"/>
          </p:cNvSpPr>
          <p:nvPr/>
        </p:nvSpPr>
        <p:spPr bwMode="auto">
          <a:xfrm>
            <a:off x="523875" y="3027363"/>
            <a:ext cx="2298700" cy="379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7171" name="Text Box 13"/>
          <p:cNvSpPr txBox="1">
            <a:spLocks noChangeArrowheads="1"/>
          </p:cNvSpPr>
          <p:nvPr/>
        </p:nvSpPr>
        <p:spPr bwMode="auto">
          <a:xfrm>
            <a:off x="3098800" y="3027363"/>
            <a:ext cx="5497513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>
                <a:solidFill>
                  <a:srgbClr val="008000"/>
                </a:solidFill>
                <a:latin typeface="Times New Roman" pitchFamily="18" charset="0"/>
              </a:rPr>
              <a:t>Что такое бюджет для граждан?</a:t>
            </a:r>
            <a:endParaRPr lang="ru-RU" altLang="ru-RU" sz="2400" b="0">
              <a:latin typeface="Times New Roman" pitchFamily="18" charset="0"/>
            </a:endParaRPr>
          </a:p>
        </p:txBody>
      </p:sp>
      <p:sp>
        <p:nvSpPr>
          <p:cNvPr id="7172" name="Text Box 14"/>
          <p:cNvSpPr txBox="1">
            <a:spLocks noChangeArrowheads="1"/>
          </p:cNvSpPr>
          <p:nvPr/>
        </p:nvSpPr>
        <p:spPr bwMode="auto">
          <a:xfrm>
            <a:off x="1187450" y="188913"/>
            <a:ext cx="6753225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>
                <a:solidFill>
                  <a:srgbClr val="0000FF"/>
                </a:solidFill>
                <a:latin typeface="Times New Roman" pitchFamily="18" charset="0"/>
              </a:rPr>
              <a:t>  </a:t>
            </a:r>
            <a:endParaRPr lang="ru-RU" altLang="ru-RU" b="0">
              <a:latin typeface="Times New Roman" pitchFamily="18" charset="0"/>
            </a:endParaRPr>
          </a:p>
        </p:txBody>
      </p:sp>
      <p:grpSp>
        <p:nvGrpSpPr>
          <p:cNvPr id="7173" name="Group 25"/>
          <p:cNvGrpSpPr>
            <a:grpSpLocks/>
          </p:cNvGrpSpPr>
          <p:nvPr/>
        </p:nvGrpSpPr>
        <p:grpSpPr bwMode="auto">
          <a:xfrm>
            <a:off x="179388" y="836613"/>
            <a:ext cx="8680450" cy="5811837"/>
            <a:chOff x="113" y="404"/>
            <a:chExt cx="5468" cy="3661"/>
          </a:xfrm>
        </p:grpSpPr>
        <p:grpSp>
          <p:nvGrpSpPr>
            <p:cNvPr id="7176" name="Group 24"/>
            <p:cNvGrpSpPr>
              <a:grpSpLocks/>
            </p:cNvGrpSpPr>
            <p:nvPr/>
          </p:nvGrpSpPr>
          <p:grpSpPr bwMode="auto">
            <a:xfrm>
              <a:off x="440" y="404"/>
              <a:ext cx="5141" cy="192"/>
              <a:chOff x="440" y="404"/>
              <a:chExt cx="5141" cy="192"/>
            </a:xfrm>
          </p:grpSpPr>
          <p:sp>
            <p:nvSpPr>
              <p:cNvPr id="7180" name="Text Box 16"/>
              <p:cNvSpPr txBox="1">
                <a:spLocks noChangeArrowheads="1"/>
              </p:cNvSpPr>
              <p:nvPr/>
            </p:nvSpPr>
            <p:spPr bwMode="auto">
              <a:xfrm>
                <a:off x="440" y="404"/>
                <a:ext cx="2571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7181" name="Text Box 17"/>
              <p:cNvSpPr txBox="1">
                <a:spLocks noChangeArrowheads="1"/>
              </p:cNvSpPr>
              <p:nvPr/>
            </p:nvSpPr>
            <p:spPr bwMode="auto">
              <a:xfrm>
                <a:off x="3011" y="404"/>
                <a:ext cx="2570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</p:grpSp>
        <p:pic>
          <p:nvPicPr>
            <p:cNvPr id="7177" name="Picture 18" descr="139195_original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1888"/>
              <a:ext cx="1623" cy="2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8" name="Picture 19" descr="wallpapers_6944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436"/>
              <a:ext cx="2580" cy="1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9" name="Picture 20" descr="wallpapers_6944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5" y="436"/>
              <a:ext cx="2580" cy="1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174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042B6CBB-E1BF-4FDA-BAD6-457BF71B689F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9223" name="Rectangle 23"/>
          <p:cNvSpPr>
            <a:spLocks noChangeArrowheads="1"/>
          </p:cNvSpPr>
          <p:nvPr/>
        </p:nvSpPr>
        <p:spPr bwMode="auto">
          <a:xfrm>
            <a:off x="2232025" y="3429000"/>
            <a:ext cx="6364288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b="0" dirty="0">
                <a:solidFill>
                  <a:schemeClr val="tx1"/>
                </a:solidFill>
                <a:cs typeface="Arial" charset="0"/>
              </a:rPr>
              <a:t>	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«Бюджет для граждан»</a:t>
            </a:r>
            <a:r>
              <a:rPr lang="ru-RU" sz="1600" b="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 - это документ (информационный ресурс), содержащий основные положения решения о бюджете  на очередной финансовый год и на плановый период.</a:t>
            </a:r>
          </a:p>
          <a:p>
            <a:pPr algn="just">
              <a:defRPr/>
            </a:pPr>
            <a:r>
              <a:rPr lang="ru-RU" sz="1600" b="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	Представленная в «бюджете для граждан» информация предназначена  для широкого круга заинтересованных пользователей, поскольку бюджет городского округа Вичуга затрагивает интересы каждого жителя  города. </a:t>
            </a:r>
          </a:p>
          <a:p>
            <a:pPr algn="just">
              <a:defRPr/>
            </a:pPr>
            <a:r>
              <a:rPr lang="ru-RU" sz="1600" b="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	Мы постарались в доступной и понятной форме познакомить граждан с основными параметрами бюджета, с  основными целями, задачами и приоритетными направлениями бюджетной политики городского округа Вичуга на среднесрочную перспективу.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428626" y="4905375"/>
            <a:ext cx="8401050" cy="11525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28626" y="781049"/>
            <a:ext cx="8401050" cy="12858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7106782"/>
              </p:ext>
            </p:extLst>
          </p:nvPr>
        </p:nvGraphicFramePr>
        <p:xfrm>
          <a:off x="514351" y="876300"/>
          <a:ext cx="8229599" cy="1033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5965"/>
                <a:gridCol w="4633931"/>
                <a:gridCol w="939901"/>
                <a:gridCol w="939901"/>
                <a:gridCol w="939901"/>
              </a:tblGrid>
              <a:tr h="213360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b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2024 год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2025 год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2026 год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0A987D"/>
                    </a:solidFill>
                  </a:tcPr>
                </a:tc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05 00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ЖИЛИЩНО-КОММУНАЛЬНОЕ ХОЗЯЙСТВО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37 569 075,94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14 368 292,67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14 690 199,57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05 01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Жилищное хозяйство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633 700,00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570 330,00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494 286,00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05 02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Коммунальное хозяйство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9 129 769,67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225 000,00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195 000,00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05 03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Благоустройство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25 805 606,27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13 572 962,67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14 000 913,57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05 05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Другие вопросы в области жилищно-коммунального хозяйства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2 000 000,00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</a:tr>
            </a:tbl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428626" y="2152650"/>
            <a:ext cx="8401050" cy="17049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5699397"/>
              </p:ext>
            </p:extLst>
          </p:nvPr>
        </p:nvGraphicFramePr>
        <p:xfrm>
          <a:off x="514351" y="2295525"/>
          <a:ext cx="8229599" cy="13455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5965"/>
                <a:gridCol w="4633931"/>
                <a:gridCol w="939901"/>
                <a:gridCol w="939901"/>
                <a:gridCol w="939901"/>
              </a:tblGrid>
              <a:tr h="1885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b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2024 год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2025 год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2026 год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9276E0"/>
                    </a:solidFill>
                  </a:tcPr>
                </a:tc>
              </a:tr>
              <a:tr h="173294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07 00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463 687 064,44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433 770 078,36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381 448 665,52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07 01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Дошкольное образование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205 622 476,84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163 733 950,16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168 027 435,01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07 02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Общее образование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191 372 070,70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230 409 129,03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174 146 093,62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07 03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Дополнительное образование детей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37 538 064,87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21 598 659,70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21 543 302,90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07 05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Профессиональная подготовка, переподготовка и повышение квалификации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105 000,00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96 000,00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85 200,00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07 07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Молодежная политика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230 600,00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207 540,00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179 868,00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07 09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Другие вопросы в области образования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28 818 852,03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17 724 799,47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17 466 765,99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</a:tr>
            </a:tbl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428626" y="3905250"/>
            <a:ext cx="8401050" cy="9429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539658"/>
              </p:ext>
            </p:extLst>
          </p:nvPr>
        </p:nvGraphicFramePr>
        <p:xfrm>
          <a:off x="514351" y="3983412"/>
          <a:ext cx="8229599" cy="6442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5965"/>
                <a:gridCol w="4633931"/>
                <a:gridCol w="939901"/>
                <a:gridCol w="939901"/>
                <a:gridCol w="939901"/>
              </a:tblGrid>
              <a:tr h="1524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2024 год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2025 год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2026 год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FFFF00"/>
                    </a:solidFill>
                  </a:tcPr>
                </a:tc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08 00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КУЛЬТУРА, КИНЕМАТОГРАФИЯ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77 468 030,57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31 977 105,49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33 777 459,72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FFFF00"/>
                    </a:solidFill>
                  </a:tcPr>
                </a:tc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08 01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Культура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70 817 346,44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27 137 237,93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29 024 760,04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FFFF00"/>
                    </a:solidFill>
                  </a:tcPr>
                </a:tc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08 04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Другие вопросы в области культуры, кинематографии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6 650 684,13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4 839 867,56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4 752 699,68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9206845"/>
              </p:ext>
            </p:extLst>
          </p:nvPr>
        </p:nvGraphicFramePr>
        <p:xfrm>
          <a:off x="571503" y="4953000"/>
          <a:ext cx="8229599" cy="9581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5965"/>
                <a:gridCol w="4633931"/>
                <a:gridCol w="939901"/>
                <a:gridCol w="939901"/>
                <a:gridCol w="939901"/>
              </a:tblGrid>
              <a:tr h="1524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2024 год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2025 год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2026 год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05679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СОЦИАЛЬНАЯ ПОЛИТИКА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11 293 133,00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10 994 455,20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9 145 004,33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10 01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Пенсионное обеспечение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820 702,08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738 631,87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640 147,62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3934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10 03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Социальное обеспечение населения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1 561 756,00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1 046 980,40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909 249,68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3934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10 04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Охрана семьи и детства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8 515 474,92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8 853 162,93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7 287 351,03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3934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10 06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Другие вопросы в области социальной политики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395 200,00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355 680,00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308 256,00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199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28626" y="781049"/>
            <a:ext cx="8401050" cy="12858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4350881"/>
              </p:ext>
            </p:extLst>
          </p:nvPr>
        </p:nvGraphicFramePr>
        <p:xfrm>
          <a:off x="514351" y="872887"/>
          <a:ext cx="8229599" cy="9721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5965"/>
                <a:gridCol w="4633931"/>
                <a:gridCol w="939901"/>
                <a:gridCol w="939901"/>
                <a:gridCol w="939901"/>
              </a:tblGrid>
              <a:tr h="1524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2024 год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2025 год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2026 год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 И СПОРТ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71 613 370,10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38 753 952,22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39 266 059,16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11 01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Физическая культура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12 687 306,83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7 287 686,94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7 239 025,50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11 02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Массовый спорт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1 276 973,00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1 149 275,70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996 038,94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11 03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Спорт высших достижений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54 165 763,18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27 576 657,31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28 331 714,45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11 05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Другие вопросы в области физической культуры и спорта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3 483 327,09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2 740 332,27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2 699 280,27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428626" y="2171699"/>
            <a:ext cx="8401050" cy="8572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8626" y="3124200"/>
            <a:ext cx="8401050" cy="7905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9884422"/>
              </p:ext>
            </p:extLst>
          </p:nvPr>
        </p:nvGraphicFramePr>
        <p:xfrm>
          <a:off x="514351" y="2314575"/>
          <a:ext cx="8229599" cy="4803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5965"/>
                <a:gridCol w="4633931"/>
                <a:gridCol w="939901"/>
                <a:gridCol w="939901"/>
                <a:gridCol w="939901"/>
              </a:tblGrid>
              <a:tr h="1524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b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2024 год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2025 год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2026 год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0A987D"/>
                    </a:solidFill>
                  </a:tcPr>
                </a:tc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МАССОВОЙ ИНФОРМАЦИИ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1 999 268,70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1 191 261,86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1 114 312,41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12 01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Телевидение и радиовещание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1 999 268,70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1 191 261,86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1 114 312,41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0858371"/>
              </p:ext>
            </p:extLst>
          </p:nvPr>
        </p:nvGraphicFramePr>
        <p:xfrm>
          <a:off x="514351" y="3228975"/>
          <a:ext cx="8229599" cy="4803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5965"/>
                <a:gridCol w="4633931"/>
                <a:gridCol w="939901"/>
                <a:gridCol w="939901"/>
                <a:gridCol w="939901"/>
              </a:tblGrid>
              <a:tr h="1524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b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2024 год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2025 год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2026 год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CC99FF"/>
                    </a:solidFill>
                  </a:tcPr>
                </a:tc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ОБСЛУЖИВАНИЕ ГОСУДАРСТВЕННОГО (МУНИЦИПАЛЬНОГО) ДОЛГА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65 500,00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1 100 000,00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2 100 000,00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CC99FF"/>
                    </a:solidFill>
                  </a:tcPr>
                </a:tc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13 01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Обслуживание государственного (муниципального) внутреннего долга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65 500,00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1 100 000,00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2 100 000,00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CC99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010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 txBox="1">
            <a:spLocks noGrp="1"/>
          </p:cNvSpPr>
          <p:nvPr/>
        </p:nvSpPr>
        <p:spPr bwMode="auto">
          <a:xfrm>
            <a:off x="6877050" y="63817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8A90DBB6-9AF5-41D6-9F0E-DE9F671E78FC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08176" y="88233"/>
            <a:ext cx="7077456" cy="3103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Структура расходов бюджета по отраслевой принадлежности на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</a:rPr>
              <a:t>2024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год</a:t>
            </a:r>
          </a:p>
        </p:txBody>
      </p:sp>
      <p:graphicFrame>
        <p:nvGraphicFramePr>
          <p:cNvPr id="3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4272232"/>
              </p:ext>
            </p:extLst>
          </p:nvPr>
        </p:nvGraphicFramePr>
        <p:xfrm>
          <a:off x="468313" y="1047750"/>
          <a:ext cx="8475662" cy="5127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Slide Number Placeholder 5"/>
          <p:cNvSpPr txBox="1">
            <a:spLocks noGrp="1"/>
          </p:cNvSpPr>
          <p:nvPr/>
        </p:nvSpPr>
        <p:spPr bwMode="auto">
          <a:xfrm>
            <a:off x="6029326" y="6042818"/>
            <a:ext cx="2209800" cy="632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0" dirty="0" smtClean="0">
                <a:solidFill>
                  <a:srgbClr val="898989"/>
                </a:solidFill>
                <a:latin typeface="Calibri" pitchFamily="34" charset="0"/>
              </a:rPr>
              <a:t>ИТОГО 812, 296</a:t>
            </a: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ru-RU" sz="1800" b="0" dirty="0">
              <a:solidFill>
                <a:srgbClr val="898989"/>
              </a:solidFill>
              <a:latin typeface="Calibri" pitchFamily="34" charset="0"/>
            </a:endParaRP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4451423"/>
              </p:ext>
            </p:extLst>
          </p:nvPr>
        </p:nvGraphicFramePr>
        <p:xfrm>
          <a:off x="138112" y="981074"/>
          <a:ext cx="8525828" cy="54806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4266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6731391"/>
              </p:ext>
            </p:extLst>
          </p:nvPr>
        </p:nvGraphicFramePr>
        <p:xfrm>
          <a:off x="842211" y="1283368"/>
          <a:ext cx="7652084" cy="48447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286000" y="447675"/>
            <a:ext cx="4486275" cy="523875"/>
          </a:xfrm>
          <a:prstGeom prst="rect">
            <a:avLst/>
          </a:prstGeom>
          <a:solidFill>
            <a:srgbClr val="9276E0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cap="all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Расходы бюджета городского округа Вичуга по отраслям социальной сферы </a:t>
            </a:r>
            <a:endParaRPr lang="ru-RU" dirty="0">
              <a:solidFill>
                <a:schemeClr val="bg2">
                  <a:lumMod val="60000"/>
                  <a:lumOff val="4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67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6910665"/>
              </p:ext>
            </p:extLst>
          </p:nvPr>
        </p:nvGraphicFramePr>
        <p:xfrm>
          <a:off x="-324544" y="609599"/>
          <a:ext cx="2016224" cy="6429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221700"/>
              </p:ext>
            </p:extLst>
          </p:nvPr>
        </p:nvGraphicFramePr>
        <p:xfrm>
          <a:off x="539496" y="808038"/>
          <a:ext cx="8399788" cy="56852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99788"/>
              </a:tblGrid>
              <a:tr h="42026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«Развитие системы образования городского округа Вичуга</a:t>
                      </a:r>
                      <a:endParaRPr lang="ru-RU" sz="16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00250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«Развитие культуры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04749">
                <a:tc>
                  <a:txBody>
                    <a:bodyPr/>
                    <a:lstStyle/>
                    <a:p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«Развитие физической культуры и спорта в городском округе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09508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«Экономическое развитие и инновационная экономика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762007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«Обеспечение  доступным и комфортным жильем, объектами инженерной инфраструктуры и услугами жилищно-коммунального хозяйства населения</a:t>
                      </a:r>
                      <a:r>
                        <a:rPr lang="ru-RU" sz="1600" b="1" i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городского округа Вичуга»</a:t>
                      </a:r>
                      <a:endParaRPr lang="ru-RU" sz="1600" b="1" i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70650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"Долгосрочная сбалансированность и устойчивость бюджетной системы»</a:t>
                      </a:r>
                      <a:endParaRPr lang="ru-RU" sz="16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54841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«Совершенствование системы местного самоуправления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487051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«Обеспечение безопасности населения  и профилактика наркомании на территории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285376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«Социальная поддержка населения городского округа Вичуга»</a:t>
                      </a:r>
                      <a:endParaRPr lang="ru-RU" sz="16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573206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«Повышение эффективности реализации молодежной политики и средств массовой информации в городском округе Вичуга»</a:t>
                      </a:r>
                      <a:endParaRPr lang="ru-RU" sz="1600" b="1" i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41194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«Развитие транспортной системы в городском округе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00251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«Благоустройство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870416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«Содействие занятости населения городского округа Вичуга»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 Формирование комфортной городской  среды»                                                                            «Проведение комплексных кадастровых работ на территории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</a:tbl>
          </a:graphicData>
        </a:graphic>
      </p:graphicFrame>
      <p:sp useBgFill="1">
        <p:nvSpPr>
          <p:cNvPr id="26641" name="TextBox 13"/>
          <p:cNvSpPr txBox="1">
            <a:spLocks noChangeArrowheads="1"/>
          </p:cNvSpPr>
          <p:nvPr/>
        </p:nvSpPr>
        <p:spPr bwMode="auto">
          <a:xfrm>
            <a:off x="990600" y="439738"/>
            <a:ext cx="7524750" cy="368300"/>
          </a:xfrm>
          <a:prstGeom prst="rect">
            <a:avLst/>
          </a:prstGeom>
          <a:ln>
            <a:noFill/>
          </a:ln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>
              <a:defRPr/>
            </a:pP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Какие муниципальные программы будут реализовываться в 2024 году</a:t>
            </a:r>
            <a:r>
              <a:rPr lang="ru-RU" altLang="ru-RU" sz="1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800" b="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6"/>
          <p:cNvSpPr>
            <a:spLocks noChangeArrowheads="1"/>
          </p:cNvSpPr>
          <p:nvPr/>
        </p:nvSpPr>
        <p:spPr bwMode="auto">
          <a:xfrm>
            <a:off x="265175" y="118872"/>
            <a:ext cx="8653399" cy="80505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</a:t>
            </a: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 «Развитие образования городского округа Вичуга </a:t>
            </a: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»                                         </a:t>
            </a:r>
            <a:r>
              <a:rPr lang="ru-RU" sz="1800" dirty="0" smtClean="0">
                <a:solidFill>
                  <a:srgbClr val="EFBA85"/>
                </a:solidFill>
                <a:latin typeface="Arial" pitchFamily="34" charset="0"/>
                <a:cs typeface="+mn-cs"/>
              </a:rPr>
              <a:t>сумма на 2024 год  460 416 280,12 рублей</a:t>
            </a:r>
            <a:endParaRPr lang="ru-RU" sz="1800" dirty="0">
              <a:solidFill>
                <a:srgbClr val="EFBA85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endParaRPr lang="ru-RU" sz="4000" b="0" dirty="0">
              <a:solidFill>
                <a:srgbClr val="EFBA85"/>
              </a:solidFill>
              <a:latin typeface="Arial" pitchFamily="34" charset="0"/>
              <a:cs typeface="+mn-cs"/>
            </a:endParaRPr>
          </a:p>
        </p:txBody>
      </p:sp>
      <p:pic>
        <p:nvPicPr>
          <p:cNvPr id="2560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75" y="1189038"/>
            <a:ext cx="1685925" cy="165576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407230"/>
              </p:ext>
            </p:extLst>
          </p:nvPr>
        </p:nvGraphicFramePr>
        <p:xfrm>
          <a:off x="301753" y="990600"/>
          <a:ext cx="6227636" cy="5629657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6227636"/>
              </a:tblGrid>
              <a:tr h="4562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</a:rPr>
                        <a:t>Подпрограмма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                                                                                                                               "Развитие дошкольного образования детей"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201 326 876,84 руб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463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</a:rPr>
                        <a:t>Подпрограмма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                                                                                                                                         "Развитие общего образования"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163 777 854,78 руб.</a:t>
                      </a:r>
                      <a:endParaRPr lang="ru-RU" sz="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2518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                                                   "</a:t>
                      </a:r>
                      <a:r>
                        <a:rPr lang="ru-RU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дополнительное образования 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детей"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14 103 605,62 руб.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301873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                                                       "</a:t>
                      </a:r>
                      <a:r>
                        <a:rPr lang="ru-RU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дополнительное образования в сфере культуры и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искусства"                                        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23 116 859,25  руб.</a:t>
                      </a: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                                            "Организация отдыха детей в каникулярное время в образовательных организациях"         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4 297 829,28 руб.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 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                                          "Обеспечение 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выполнения функций муниципального казенного учреждения «Финансово-методический центр городского округа Вичуга»»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21 661 431,67 руб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 </a:t>
                      </a: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                                                 "Создание современных условий</a:t>
                      </a:r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обучения в муниципальных учреждениях"                                   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9 533 526,06 руб.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  </a:t>
                      </a: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                                    "Предоставление мер социальной поддержки в сфере образования"                                                                            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22 598 296,62 руб.</a:t>
                      </a: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pic>
        <p:nvPicPr>
          <p:cNvPr id="256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4" t="6181" r="4045" b="5920"/>
          <a:stretch>
            <a:fillRect/>
          </a:stretch>
        </p:blipFill>
        <p:spPr bwMode="auto">
          <a:xfrm>
            <a:off x="6797675" y="3068638"/>
            <a:ext cx="2052638" cy="1182687"/>
          </a:xfrm>
          <a:prstGeom prst="rect">
            <a:avLst/>
          </a:prstGeom>
          <a:noFill/>
          <a:ln>
            <a:noFill/>
          </a:ln>
          <a:effectLst>
            <a:prstShdw prst="shdw13" dist="53882">
              <a:schemeClr val="bg2">
                <a:alpha val="57999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9" name="Picture 4" descr="i?id=131472351-61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641850"/>
            <a:ext cx="2259012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7"/>
          <p:cNvSpPr>
            <a:spLocks noChangeArrowheads="1"/>
          </p:cNvSpPr>
          <p:nvPr/>
        </p:nvSpPr>
        <p:spPr bwMode="auto">
          <a:xfrm>
            <a:off x="380206" y="579213"/>
            <a:ext cx="8280400" cy="75349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«Развитие культуры городского округа </a:t>
            </a: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Вичуга»                                               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+mn-cs"/>
              </a:rPr>
              <a:t>сумма на 2024 год 75 996 666,07 рублей</a:t>
            </a: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.</a:t>
            </a: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pic>
        <p:nvPicPr>
          <p:cNvPr id="2662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366838"/>
            <a:ext cx="1570037" cy="199072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617538" y="1481138"/>
            <a:ext cx="4824412" cy="782637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«Организация культурного досуга и отдыха населения» 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58 552 872,51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617538" y="2374900"/>
            <a:ext cx="4824412" cy="782638"/>
          </a:xfrm>
          <a:prstGeom prst="round2DiagRect">
            <a:avLst>
              <a:gd name="adj1" fmla="val 33706"/>
              <a:gd name="adj2" fmla="val 0"/>
            </a:avLst>
          </a:prstGeom>
          <a:solidFill>
            <a:schemeClr val="accent5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«Библиотечно- информационное обслуживание населения» 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6 022 153,16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617538" y="3357563"/>
            <a:ext cx="4824412" cy="782637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Подпрограмма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0" dirty="0" err="1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Музейно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выставочная деятельность» 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6 242 320,77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328612" y="4243389"/>
            <a:ext cx="5113338" cy="1008062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«Обеспечение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функций централизованной бухгалтерии отдела культуры администрации городского округа Вичуга»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3 576 665,50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634" name="Picture 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613150"/>
            <a:ext cx="3376612" cy="189865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28612" y="5373688"/>
            <a:ext cx="5113338" cy="1008062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Подпрограмма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архивного дела»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1 602 654,13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7"/>
          <p:cNvSpPr>
            <a:spLocks noChangeArrowheads="1"/>
          </p:cNvSpPr>
          <p:nvPr/>
        </p:nvSpPr>
        <p:spPr bwMode="auto">
          <a:xfrm>
            <a:off x="296863" y="466725"/>
            <a:ext cx="8595617" cy="8001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«Развитие физической культуры и спорта в  городском округе </a:t>
            </a: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Вичуга»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+mn-cs"/>
              </a:rPr>
              <a:t>сумма на 2024 год  67 798 815,38 рублей  </a:t>
            </a:r>
            <a:endParaRPr lang="ru-RU" sz="1800" dirty="0">
              <a:solidFill>
                <a:schemeClr val="accent2">
                  <a:lumMod val="60000"/>
                  <a:lumOff val="40000"/>
                </a:schemeClr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6863" y="1341438"/>
            <a:ext cx="6337300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defRPr/>
            </a:pPr>
            <a:endParaRPr lang="ru-RU" sz="1800" b="0" dirty="0">
              <a:solidFill>
                <a:prstClr val="black"/>
              </a:solidFill>
              <a:latin typeface="Times New Roman"/>
              <a:cs typeface="+mn-cs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169863" y="1430338"/>
            <a:ext cx="4889500" cy="1111250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«Организация досуга населения в области физической культуры и спорта» 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13 339 157,96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58750" y="2819400"/>
            <a:ext cx="4578350" cy="1585913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«Обеспечение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функций централизованной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бухгалтерии Комитета по физической культуре и спорту администрации городского округа Вичуга » 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2 062 461,59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7" name="Picture 49" descr="http://sportprimorye.ru/uploads/posts/2013-06/1371037648_ta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650" y="1299654"/>
            <a:ext cx="2219325" cy="1421422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8" name="Picture 61" descr="http://inkazan.ru/wp-content/uploads/2010/03/IMG_773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850" y="2819400"/>
            <a:ext cx="2863850" cy="1778000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9" name="Picture 4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650" y="4676775"/>
            <a:ext cx="2881313" cy="19462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169863" y="4676775"/>
            <a:ext cx="4578350" cy="1585913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Подпрограмма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системы подготовки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спортивного резерва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</a:t>
            </a:r>
          </a:p>
          <a:p>
            <a:pPr>
              <a:defRPr/>
            </a:pP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52 397 195,83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456" y="5567363"/>
            <a:ext cx="1547813" cy="111125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83" y="1861846"/>
            <a:ext cx="5747879" cy="3661129"/>
          </a:xfrm>
          <a:prstGeom prst="rect">
            <a:avLst/>
          </a:prstGeom>
        </p:spPr>
      </p:pic>
      <p:sp>
        <p:nvSpPr>
          <p:cNvPr id="12" name="AutoShape 37"/>
          <p:cNvSpPr>
            <a:spLocks noChangeArrowheads="1"/>
          </p:cNvSpPr>
          <p:nvPr/>
        </p:nvSpPr>
        <p:spPr bwMode="auto">
          <a:xfrm>
            <a:off x="701534" y="265176"/>
            <a:ext cx="8595617" cy="148132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                                                                    </a:t>
            </a: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«Экономическое развитие и инновационная экономика городского округа Вичуга»</a:t>
            </a:r>
          </a:p>
          <a:p>
            <a:pPr eaLnBrk="0" hangingPunct="0">
              <a:defRPr/>
            </a:pP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+mn-cs"/>
              </a:rPr>
              <a:t>с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+mn-cs"/>
              </a:rPr>
              <a:t>умма на 2024 год 10 000,00 рублей</a:t>
            </a: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19700" y="3657600"/>
            <a:ext cx="3627438" cy="284797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0" dirty="0" smtClean="0">
                <a:solidFill>
                  <a:schemeClr val="bg1"/>
                </a:solidFill>
              </a:rPr>
              <a:t>Программа </a:t>
            </a:r>
            <a:r>
              <a:rPr lang="ru-RU" sz="1600" b="0" dirty="0">
                <a:solidFill>
                  <a:schemeClr val="bg1"/>
                </a:solidFill>
              </a:rPr>
              <a:t>«Поддержка субъектов малого и среднего </a:t>
            </a:r>
            <a:r>
              <a:rPr lang="ru-RU" sz="1600" b="0" dirty="0" smtClean="0">
                <a:solidFill>
                  <a:schemeClr val="bg1"/>
                </a:solidFill>
              </a:rPr>
              <a:t>предпринимательства и физических лиц, не являющихся индивидуальными предпринимателями и применяющих специальный налоговый режим "Налог на профессиональный доход»</a:t>
            </a:r>
          </a:p>
          <a:p>
            <a:pPr>
              <a:defRPr/>
            </a:pPr>
            <a:endParaRPr lang="ru-RU" sz="1600" b="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ru-RU" sz="1600" b="0" dirty="0">
                <a:solidFill>
                  <a:schemeClr val="bg1"/>
                </a:solidFill>
              </a:rPr>
              <a:t> </a:t>
            </a:r>
            <a:r>
              <a:rPr lang="ru-RU" sz="1600" b="0" dirty="0" smtClean="0">
                <a:solidFill>
                  <a:schemeClr val="tx1"/>
                </a:solidFill>
              </a:rPr>
              <a:t>10 </a:t>
            </a:r>
            <a:r>
              <a:rPr lang="ru-RU" sz="1600" b="0" dirty="0">
                <a:solidFill>
                  <a:schemeClr val="tx1"/>
                </a:solidFill>
              </a:rPr>
              <a:t>000 рублей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7" name="AutoShape 163"/>
          <p:cNvSpPr>
            <a:spLocks noChangeArrowheads="1"/>
          </p:cNvSpPr>
          <p:nvPr/>
        </p:nvSpPr>
        <p:spPr bwMode="auto">
          <a:xfrm>
            <a:off x="6330775" y="1370014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46089" name="AutoShape 165"/>
          <p:cNvSpPr>
            <a:spLocks noChangeArrowheads="1"/>
          </p:cNvSpPr>
          <p:nvPr/>
        </p:nvSpPr>
        <p:spPr bwMode="auto">
          <a:xfrm>
            <a:off x="6368181" y="2217736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46090" name="AutoShape 166"/>
          <p:cNvSpPr>
            <a:spLocks noChangeArrowheads="1"/>
          </p:cNvSpPr>
          <p:nvPr/>
        </p:nvSpPr>
        <p:spPr bwMode="auto">
          <a:xfrm>
            <a:off x="6359352" y="3971924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43020" name="Rectangle 171"/>
          <p:cNvSpPr>
            <a:spLocks noChangeArrowheads="1"/>
          </p:cNvSpPr>
          <p:nvPr/>
        </p:nvSpPr>
        <p:spPr bwMode="auto">
          <a:xfrm>
            <a:off x="6713537" y="1266827"/>
            <a:ext cx="1982787" cy="638174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200 000,00 рублей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43022" name="Rectangle 173"/>
          <p:cNvSpPr>
            <a:spLocks noChangeArrowheads="1"/>
          </p:cNvSpPr>
          <p:nvPr/>
        </p:nvSpPr>
        <p:spPr bwMode="auto">
          <a:xfrm>
            <a:off x="6713537" y="2217736"/>
            <a:ext cx="1963736" cy="498475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/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533 700 рублей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43023" name="Rectangle 174"/>
          <p:cNvSpPr>
            <a:spLocks noChangeArrowheads="1"/>
          </p:cNvSpPr>
          <p:nvPr/>
        </p:nvSpPr>
        <p:spPr bwMode="auto">
          <a:xfrm>
            <a:off x="6732588" y="3143249"/>
            <a:ext cx="1963736" cy="501649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200 000 рублей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22" name="AutoShape 37"/>
          <p:cNvSpPr>
            <a:spLocks noChangeArrowheads="1"/>
          </p:cNvSpPr>
          <p:nvPr/>
        </p:nvSpPr>
        <p:spPr bwMode="auto">
          <a:xfrm>
            <a:off x="419100" y="180975"/>
            <a:ext cx="8428037" cy="923925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600" dirty="0">
                <a:solidFill>
                  <a:prstClr val="white"/>
                </a:solidFill>
                <a:latin typeface="Times New Roman"/>
                <a:cs typeface="+mn-cs"/>
              </a:rPr>
              <a:t>Муниципальная программа </a:t>
            </a:r>
          </a:p>
          <a:p>
            <a:pPr eaLnBrk="0" hangingPunct="0">
              <a:defRPr/>
            </a:pPr>
            <a:r>
              <a:rPr lang="ru-RU" sz="1600" dirty="0">
                <a:solidFill>
                  <a:prstClr val="white"/>
                </a:solidFill>
                <a:latin typeface="Times New Roman"/>
                <a:cs typeface="+mn-cs"/>
              </a:rPr>
              <a:t>«Обеспечение доступным и комфортным жильем, объектами инженерной инфраструктуры  и услугами жилищно- коммунального хозяйства населения  </a:t>
            </a:r>
          </a:p>
          <a:p>
            <a:pPr eaLnBrk="0" hangingPunct="0">
              <a:defRPr/>
            </a:pPr>
            <a:r>
              <a:rPr lang="ru-RU" sz="1600" dirty="0">
                <a:solidFill>
                  <a:prstClr val="white"/>
                </a:solidFill>
                <a:latin typeface="Times New Roman"/>
                <a:cs typeface="+mn-cs"/>
              </a:rPr>
              <a:t>городского округа Вичуга» </a:t>
            </a: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cs typeface="+mn-cs"/>
              </a:rPr>
              <a:t>сумма на 2024 год 14 582 437,56 рублей</a:t>
            </a:r>
            <a:endParaRPr lang="ru-RU" sz="1600" dirty="0">
              <a:solidFill>
                <a:schemeClr val="accent2">
                  <a:lumMod val="60000"/>
                  <a:lumOff val="40000"/>
                </a:schemeClr>
              </a:solidFill>
              <a:latin typeface="Times New Roman"/>
              <a:cs typeface="+mn-cs"/>
            </a:endParaRPr>
          </a:p>
        </p:txBody>
      </p:sp>
      <p:sp>
        <p:nvSpPr>
          <p:cNvPr id="13" name="Rectangle 159"/>
          <p:cNvSpPr>
            <a:spLocks noChangeArrowheads="1"/>
          </p:cNvSpPr>
          <p:nvPr/>
        </p:nvSpPr>
        <p:spPr bwMode="auto">
          <a:xfrm>
            <a:off x="411166" y="3025775"/>
            <a:ext cx="5930898" cy="774700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 «Государственная и муниципальная поддержка </a:t>
            </a:r>
          </a:p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граждан в сфере ипотечного жилищного кредитования»</a:t>
            </a:r>
          </a:p>
        </p:txBody>
      </p:sp>
      <p:sp>
        <p:nvSpPr>
          <p:cNvPr id="14" name="AutoShape 166"/>
          <p:cNvSpPr>
            <a:spLocks noChangeArrowheads="1"/>
          </p:cNvSpPr>
          <p:nvPr/>
        </p:nvSpPr>
        <p:spPr bwMode="auto">
          <a:xfrm>
            <a:off x="6330775" y="3143250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16" name="Rectangle 159"/>
          <p:cNvSpPr>
            <a:spLocks noChangeArrowheads="1"/>
          </p:cNvSpPr>
          <p:nvPr/>
        </p:nvSpPr>
        <p:spPr bwMode="auto">
          <a:xfrm>
            <a:off x="408710" y="1957386"/>
            <a:ext cx="5930898" cy="952499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 «Капитальный ремонт общего имущества </a:t>
            </a:r>
            <a:endParaRPr lang="ru-RU" b="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многоквартирных </a:t>
            </a: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жилых домов и муниципального жилого </a:t>
            </a: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фонда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 и проведение технических обследований жилых домов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 специализированной организацией»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Rectangle 159"/>
          <p:cNvSpPr>
            <a:spLocks noChangeArrowheads="1"/>
          </p:cNvSpPr>
          <p:nvPr/>
        </p:nvSpPr>
        <p:spPr bwMode="auto">
          <a:xfrm>
            <a:off x="419100" y="1266826"/>
            <a:ext cx="5922964" cy="638174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«Обеспечение жильем молодых </a:t>
            </a: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семей, в том числе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 предоставление земельных участков для строительства жилых домов»</a:t>
            </a:r>
            <a:endParaRPr lang="ru-RU" b="0" dirty="0">
              <a:solidFill>
                <a:schemeClr val="accent5">
                  <a:lumMod val="50000"/>
                </a:schemeClr>
              </a:solidFill>
              <a:latin typeface="Times New Roman"/>
              <a:ea typeface="Times New Roman"/>
            </a:endParaRPr>
          </a:p>
        </p:txBody>
      </p:sp>
      <p:sp>
        <p:nvSpPr>
          <p:cNvPr id="18" name="Rectangle 159"/>
          <p:cNvSpPr>
            <a:spLocks noChangeArrowheads="1"/>
          </p:cNvSpPr>
          <p:nvPr/>
        </p:nvSpPr>
        <p:spPr bwMode="auto">
          <a:xfrm>
            <a:off x="437282" y="3867150"/>
            <a:ext cx="5904782" cy="781050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 </a:t>
            </a: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«Предоставления жилых помещений детям-сиротам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и детям, оставшимся без попечения родителей, лицам из их числа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 по договорам найма специализированных помещений»</a:t>
            </a:r>
            <a:endParaRPr lang="ru-RU" b="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0" name="Rectangle 159"/>
          <p:cNvSpPr>
            <a:spLocks noChangeArrowheads="1"/>
          </p:cNvSpPr>
          <p:nvPr/>
        </p:nvSpPr>
        <p:spPr bwMode="auto">
          <a:xfrm>
            <a:off x="437282" y="4721026"/>
            <a:ext cx="5922964" cy="1108274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 </a:t>
            </a: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«Установка, газового и сантехнического оборудования,</a:t>
            </a:r>
          </a:p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и</a:t>
            </a: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ндивидуальных приборов учета коммунальных ресурсов, 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проведение технического диагностирования 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газового оборудования в муниципальном жилом фонде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городского округа Вичуга»</a:t>
            </a:r>
            <a:endParaRPr lang="ru-RU" b="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1" name="Rectangle 174"/>
          <p:cNvSpPr>
            <a:spLocks noChangeArrowheads="1"/>
          </p:cNvSpPr>
          <p:nvPr/>
        </p:nvSpPr>
        <p:spPr bwMode="auto">
          <a:xfrm>
            <a:off x="6732588" y="3971924"/>
            <a:ext cx="1982786" cy="600076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4 668 967,89 рублей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24" name="AutoShape 166"/>
          <p:cNvSpPr>
            <a:spLocks noChangeArrowheads="1"/>
          </p:cNvSpPr>
          <p:nvPr/>
        </p:nvSpPr>
        <p:spPr bwMode="auto">
          <a:xfrm>
            <a:off x="6339608" y="5084564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25" name="Rectangle 174"/>
          <p:cNvSpPr>
            <a:spLocks noChangeArrowheads="1"/>
          </p:cNvSpPr>
          <p:nvPr/>
        </p:nvSpPr>
        <p:spPr bwMode="auto">
          <a:xfrm>
            <a:off x="6732588" y="4953000"/>
            <a:ext cx="1982786" cy="694929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100 000 рублей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26" name="Rectangle 159"/>
          <p:cNvSpPr>
            <a:spLocks noChangeArrowheads="1"/>
          </p:cNvSpPr>
          <p:nvPr/>
        </p:nvSpPr>
        <p:spPr bwMode="auto">
          <a:xfrm>
            <a:off x="437282" y="5895975"/>
            <a:ext cx="5922964" cy="809229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</a:t>
            </a: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«Модернизация объектов коммунальной</a:t>
            </a:r>
          </a:p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        инфраструктуры и обеспечение функционирования систем </a:t>
            </a:r>
          </a:p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         жизнеобеспечения»</a:t>
            </a:r>
            <a:endParaRPr lang="ru-RU" b="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7" name="AutoShape 166"/>
          <p:cNvSpPr>
            <a:spLocks noChangeArrowheads="1"/>
          </p:cNvSpPr>
          <p:nvPr/>
        </p:nvSpPr>
        <p:spPr bwMode="auto">
          <a:xfrm>
            <a:off x="6339608" y="6141839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28" name="Rectangle 174"/>
          <p:cNvSpPr>
            <a:spLocks noChangeArrowheads="1"/>
          </p:cNvSpPr>
          <p:nvPr/>
        </p:nvSpPr>
        <p:spPr bwMode="auto">
          <a:xfrm>
            <a:off x="6732588" y="6010275"/>
            <a:ext cx="1982786" cy="694929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8 879 769,67 рублей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7"/>
          <p:cNvSpPr txBox="1">
            <a:spLocks noChangeArrowheads="1"/>
          </p:cNvSpPr>
          <p:nvPr/>
        </p:nvSpPr>
        <p:spPr bwMode="auto">
          <a:xfrm>
            <a:off x="1011238" y="1603375"/>
            <a:ext cx="221615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10244" name="Text Box 8"/>
          <p:cNvSpPr txBox="1">
            <a:spLocks noChangeArrowheads="1"/>
          </p:cNvSpPr>
          <p:nvPr/>
        </p:nvSpPr>
        <p:spPr bwMode="auto">
          <a:xfrm>
            <a:off x="406400" y="2432050"/>
            <a:ext cx="2384425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1pPr>
            <a:lvl2pPr marL="742950" indent="-28575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endParaRPr lang="ru-RU" dirty="0" smtClean="0">
              <a:solidFill>
                <a:schemeClr val="accent5">
                  <a:lumMod val="50000"/>
                </a:schemeClr>
              </a:solidFill>
              <a:cs typeface="Arial" charset="0"/>
            </a:endParaRPr>
          </a:p>
        </p:txBody>
      </p:sp>
      <p:sp>
        <p:nvSpPr>
          <p:cNvPr id="8196" name="Text Box 10"/>
          <p:cNvSpPr txBox="1">
            <a:spLocks noChangeArrowheads="1"/>
          </p:cNvSpPr>
          <p:nvPr/>
        </p:nvSpPr>
        <p:spPr bwMode="auto">
          <a:xfrm>
            <a:off x="6588125" y="1657350"/>
            <a:ext cx="2036763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8197" name="Text Box 11"/>
          <p:cNvSpPr txBox="1">
            <a:spLocks noChangeArrowheads="1"/>
          </p:cNvSpPr>
          <p:nvPr/>
        </p:nvSpPr>
        <p:spPr bwMode="auto">
          <a:xfrm>
            <a:off x="6588125" y="2565400"/>
            <a:ext cx="212090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latin typeface="Times New Roman" pitchFamily="18" charset="0"/>
            </a:endParaRPr>
          </a:p>
        </p:txBody>
      </p:sp>
      <p:sp>
        <p:nvSpPr>
          <p:cNvPr id="10251" name="AutoShape 15"/>
          <p:cNvSpPr>
            <a:spLocks noChangeArrowheads="1"/>
          </p:cNvSpPr>
          <p:nvPr/>
        </p:nvSpPr>
        <p:spPr bwMode="auto">
          <a:xfrm>
            <a:off x="4491038" y="4933950"/>
            <a:ext cx="3273425" cy="1512888"/>
          </a:xfrm>
          <a:prstGeom prst="flowChartAlternateProcess">
            <a:avLst/>
          </a:prstGeom>
          <a:gradFill rotWithShape="1">
            <a:gsLst>
              <a:gs pos="0">
                <a:srgbClr val="FFFF99"/>
              </a:gs>
              <a:gs pos="100000">
                <a:srgbClr val="FFCC00"/>
              </a:gs>
            </a:gsLst>
            <a:lin ang="27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8900000" algn="ctr" rotWithShape="0">
              <a:srgbClr val="FF9900">
                <a:alpha val="50000"/>
              </a:srgbClr>
            </a:outerShdw>
          </a:effectLst>
        </p:spPr>
        <p:txBody>
          <a:bodyPr/>
          <a:lstStyle/>
          <a:p>
            <a:pPr algn="just"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ambria"/>
                <a:cs typeface="Arial" charset="0"/>
              </a:rPr>
              <a:t>При превышении доходов над расходами принимается решение, как их использовать (например, накапливать остатки, погашать долг).</a:t>
            </a:r>
          </a:p>
        </p:txBody>
      </p:sp>
      <p:sp>
        <p:nvSpPr>
          <p:cNvPr id="10252" name="Text Box 16"/>
          <p:cNvSpPr txBox="1">
            <a:spLocks noChangeArrowheads="1"/>
          </p:cNvSpPr>
          <p:nvPr/>
        </p:nvSpPr>
        <p:spPr bwMode="auto">
          <a:xfrm>
            <a:off x="406400" y="5000625"/>
            <a:ext cx="3527425" cy="123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1pPr>
            <a:lvl2pPr marL="742950" indent="-28575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9pPr>
          </a:lstStyle>
          <a:p>
            <a:pPr algn="just">
              <a:defRPr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Cambria"/>
                <a:cs typeface="Arial" charset="0"/>
              </a:rPr>
              <a:t>При превышении расходов над доходами принимается решение об источниках покрытия дефицита (например, использовать имеющиеся остатки, взять  в долг)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Cambria"/>
              <a:cs typeface="Arial" charset="0"/>
            </a:endParaRPr>
          </a:p>
        </p:txBody>
      </p:sp>
      <p:sp>
        <p:nvSpPr>
          <p:cNvPr id="8200" name="Text Box 17"/>
          <p:cNvSpPr txBox="1">
            <a:spLocks noChangeArrowheads="1"/>
          </p:cNvSpPr>
          <p:nvPr/>
        </p:nvSpPr>
        <p:spPr bwMode="auto">
          <a:xfrm>
            <a:off x="539750" y="6237288"/>
            <a:ext cx="8072438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500" b="0">
              <a:solidFill>
                <a:srgbClr val="0000FF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500" b="0">
              <a:latin typeface="Times New Roman" pitchFamily="18" charset="0"/>
            </a:endParaRPr>
          </a:p>
        </p:txBody>
      </p:sp>
      <p:pic>
        <p:nvPicPr>
          <p:cNvPr id="8201" name="Picture 20" descr="Hangisi_do_ru_hangisi_yanl___2384864332019094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741363"/>
            <a:ext cx="1547812" cy="15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2" name="Прямоугольник 13"/>
          <p:cNvSpPr>
            <a:spLocks noChangeArrowheads="1"/>
          </p:cNvSpPr>
          <p:nvPr/>
        </p:nvSpPr>
        <p:spPr bwMode="auto">
          <a:xfrm>
            <a:off x="733425" y="665163"/>
            <a:ext cx="7229475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2"/>
                </a:solidFill>
                <a:latin typeface="Times New Roman" pitchFamily="18" charset="0"/>
              </a:rPr>
              <a:t>Бюджет - это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2"/>
                </a:solidFill>
                <a:latin typeface="Times New Roman" pitchFamily="18" charset="0"/>
              </a:rPr>
              <a:t> 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2"/>
                </a:solidFill>
                <a:latin typeface="Times New Roman" pitchFamily="18" charset="0"/>
              </a:rPr>
              <a:t>Доходы – Расходы = Дефицит (Профицит)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2"/>
                </a:solidFill>
                <a:latin typeface="Times New Roman" pitchFamily="18" charset="0"/>
              </a:rPr>
              <a:t> </a:t>
            </a:r>
          </a:p>
        </p:txBody>
      </p:sp>
      <p:pic>
        <p:nvPicPr>
          <p:cNvPr id="8203" name="Рисунок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40" b="17459"/>
          <a:stretch>
            <a:fillRect/>
          </a:stretch>
        </p:blipFill>
        <p:spPr bwMode="auto">
          <a:xfrm>
            <a:off x="1598613" y="3133725"/>
            <a:ext cx="12287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4" name="Рисунок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59" b="17294"/>
          <a:stretch>
            <a:fillRect/>
          </a:stretch>
        </p:blipFill>
        <p:spPr bwMode="auto">
          <a:xfrm>
            <a:off x="2798763" y="2276475"/>
            <a:ext cx="120015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5" name="Рисунок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38" b="17294"/>
          <a:stretch>
            <a:fillRect/>
          </a:stretch>
        </p:blipFill>
        <p:spPr bwMode="auto">
          <a:xfrm>
            <a:off x="4772025" y="2327275"/>
            <a:ext cx="123825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6" name="Rectangle 6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8207" name="Rectangle 62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8208" name="Rectangle 63"/>
          <p:cNvSpPr>
            <a:spLocks noChangeArrowheads="1"/>
          </p:cNvSpPr>
          <p:nvPr/>
        </p:nvSpPr>
        <p:spPr bwMode="auto">
          <a:xfrm>
            <a:off x="-309563" y="1968500"/>
            <a:ext cx="9315451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                                     </a:t>
            </a:r>
          </a:p>
        </p:txBody>
      </p:sp>
      <p:sp>
        <p:nvSpPr>
          <p:cNvPr id="8209" name="Rectangle 64"/>
          <p:cNvSpPr>
            <a:spLocks noChangeArrowheads="1"/>
          </p:cNvSpPr>
          <p:nvPr/>
        </p:nvSpPr>
        <p:spPr bwMode="auto">
          <a:xfrm>
            <a:off x="0" y="5600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600">
                <a:solidFill>
                  <a:schemeClr val="bg2"/>
                </a:solidFill>
                <a:latin typeface="Times New Roman" pitchFamily="18" charset="0"/>
              </a:rPr>
              <a:t> </a:t>
            </a: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</p:txBody>
      </p:sp>
      <p:pic>
        <p:nvPicPr>
          <p:cNvPr id="8210" name="Рисунок 5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60" b="17461"/>
          <a:stretch>
            <a:fillRect/>
          </a:stretch>
        </p:blipFill>
        <p:spPr bwMode="auto">
          <a:xfrm>
            <a:off x="6010275" y="3035300"/>
            <a:ext cx="1076325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406400" y="3275013"/>
            <a:ext cx="268922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ambria"/>
                <a:cs typeface="Arial" charset="0"/>
              </a:rPr>
              <a:t>Дефицит (расходы больше доходов)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505325" y="3275013"/>
            <a:ext cx="3009900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ambria"/>
                <a:cs typeface="Arial" charset="0"/>
              </a:rPr>
              <a:t>Профицит (доходы больше расходов)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Plahova\AppData\Local\Microsoft\Windows\Temporary Internet Files\Content.IE5\EL9QG0SM\file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" y="1297533"/>
            <a:ext cx="8631935" cy="453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Plahova\AppData\Local\Microsoft\Windows\Temporary Internet Files\Content.IE5\EXKTXFCM\budjet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606" y="3846136"/>
            <a:ext cx="2986986" cy="198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9276E0"/>
          </a:solidFill>
          <a:ln>
            <a:solidFill>
              <a:srgbClr val="0000FF"/>
            </a:solidFill>
          </a:ln>
        </p:spPr>
        <p:txBody>
          <a:bodyPr>
            <a:noAutofit/>
          </a:bodyPr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                                                                                                     «Долгосрочная сбалансированность и устойчивость бюджетной системы»                                    </a:t>
            </a:r>
            <a:r>
              <a:rPr lang="ru-RU" sz="1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сумма на 2024 год 65 500,00 рублей</a:t>
            </a:r>
            <a:br>
              <a:rPr lang="ru-RU" sz="1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2680" y="2302625"/>
            <a:ext cx="6580338" cy="1119304"/>
          </a:xfrm>
          <a:solidFill>
            <a:srgbClr val="CC99FF"/>
          </a:solidFill>
          <a:ln w="31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Подпрограмма «Управление муниципальным долгом»                         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65 500,00 рублей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00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1" name="AutoShape 140"/>
          <p:cNvSpPr>
            <a:spLocks noChangeArrowheads="1"/>
          </p:cNvSpPr>
          <p:nvPr/>
        </p:nvSpPr>
        <p:spPr bwMode="auto">
          <a:xfrm>
            <a:off x="471338" y="2013490"/>
            <a:ext cx="5806913" cy="1182197"/>
          </a:xfrm>
          <a:prstGeom prst="octagon">
            <a:avLst>
              <a:gd name="adj" fmla="val 23780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</a:rPr>
              <a:t>«Обеспечение деятельности администрации городского округа Вичуга, 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её отраслевых (функциональных) органов, структурных подразделений и 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  <a:cs typeface="Times New Roman" panose="02020603050405020304" pitchFamily="18" charset="0"/>
              </a:rPr>
              <a:t>м</a:t>
            </a:r>
            <a:r>
              <a:rPr lang="ru-RU" b="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униципальных казенных учреждений, обеспечивающих деятельность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Администрации городского округа Вичуга»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  </a:t>
            </a:r>
            <a:endParaRPr lang="ru-RU" b="0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eaLnBrk="0" hangingPunct="0">
              <a:defRPr/>
            </a:pPr>
            <a:endParaRPr lang="ru-RU" b="0" dirty="0">
              <a:solidFill>
                <a:prstClr val="black"/>
              </a:solidFill>
            </a:endParaRPr>
          </a:p>
        </p:txBody>
      </p:sp>
      <p:sp>
        <p:nvSpPr>
          <p:cNvPr id="50182" name="AutoShape 141"/>
          <p:cNvSpPr>
            <a:spLocks noChangeArrowheads="1"/>
          </p:cNvSpPr>
          <p:nvPr/>
        </p:nvSpPr>
        <p:spPr bwMode="auto">
          <a:xfrm>
            <a:off x="438673" y="3374794"/>
            <a:ext cx="5707603" cy="837407"/>
          </a:xfrm>
          <a:prstGeom prst="octagon">
            <a:avLst>
              <a:gd name="adj" fmla="val 21614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</a:rPr>
              <a:t>«Повышение качества и доступности предоставления 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</a:rPr>
              <a:t>государственных и муниципальных услуг»»</a:t>
            </a:r>
            <a:endParaRPr lang="ru-RU" b="0" dirty="0">
              <a:solidFill>
                <a:prstClr val="black"/>
              </a:solidFill>
            </a:endParaRPr>
          </a:p>
        </p:txBody>
      </p:sp>
      <p:sp>
        <p:nvSpPr>
          <p:cNvPr id="50183" name="AutoShape 142"/>
          <p:cNvSpPr>
            <a:spLocks noChangeArrowheads="1"/>
          </p:cNvSpPr>
          <p:nvPr/>
        </p:nvSpPr>
        <p:spPr bwMode="auto">
          <a:xfrm>
            <a:off x="438673" y="4458878"/>
            <a:ext cx="5839578" cy="820132"/>
          </a:xfrm>
          <a:prstGeom prst="octagon">
            <a:avLst>
              <a:gd name="adj" fmla="val 26993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r>
              <a:rPr lang="ru-RU" dirty="0" smtClean="0">
                <a:solidFill>
                  <a:prstClr val="black"/>
                </a:solidFill>
              </a:rPr>
              <a:t>«</a:t>
            </a:r>
            <a:r>
              <a:rPr lang="ru-RU" b="0" dirty="0" smtClean="0">
                <a:solidFill>
                  <a:prstClr val="black"/>
                </a:solidFill>
              </a:rPr>
              <a:t>Программа развития муниципальной службы городского округа Вичуга»</a:t>
            </a:r>
            <a:endParaRPr lang="ru-RU" b="0" dirty="0">
              <a:solidFill>
                <a:prstClr val="black"/>
              </a:solidFill>
            </a:endParaRPr>
          </a:p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0184" name="AutoShape 143"/>
          <p:cNvSpPr>
            <a:spLocks noChangeArrowheads="1"/>
          </p:cNvSpPr>
          <p:nvPr/>
        </p:nvSpPr>
        <p:spPr bwMode="auto">
          <a:xfrm>
            <a:off x="471339" y="5533534"/>
            <a:ext cx="5882327" cy="816465"/>
          </a:xfrm>
          <a:prstGeom prst="octagon">
            <a:avLst>
              <a:gd name="adj" fmla="val 21895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endParaRPr lang="ru-RU" b="0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</a:rPr>
              <a:t>«Содержание и совершенствование информационно-технической базы 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</a:rPr>
              <a:t>в органах местного самоуправления»</a:t>
            </a:r>
            <a:endParaRPr lang="ru-RU" b="0" dirty="0">
              <a:solidFill>
                <a:prstClr val="black"/>
              </a:solidFill>
            </a:endParaRPr>
          </a:p>
          <a:p>
            <a:pPr algn="just" eaLnBrk="0" hangingPunct="0">
              <a:defRPr/>
            </a:pPr>
            <a:endParaRPr lang="ru-RU" b="0" dirty="0">
              <a:solidFill>
                <a:prstClr val="black"/>
              </a:solidFill>
            </a:endParaRPr>
          </a:p>
        </p:txBody>
      </p:sp>
      <p:sp>
        <p:nvSpPr>
          <p:cNvPr id="50189" name="AutoShape 149"/>
          <p:cNvSpPr>
            <a:spLocks noChangeArrowheads="1"/>
          </p:cNvSpPr>
          <p:nvPr/>
        </p:nvSpPr>
        <p:spPr bwMode="auto">
          <a:xfrm>
            <a:off x="6724569" y="5533533"/>
            <a:ext cx="1665287" cy="816465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325 399,00 рублей</a:t>
            </a:r>
            <a:endParaRPr lang="ru-RU" b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84150" y="5980113"/>
            <a:ext cx="3019425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800" b="0" dirty="0">
                <a:solidFill>
                  <a:srgbClr val="C00000"/>
                </a:solidFill>
                <a:latin typeface="Arial" pitchFamily="34" charset="0"/>
                <a:cs typeface="+mn-cs"/>
              </a:rPr>
              <a:t>  </a:t>
            </a:r>
            <a:endParaRPr lang="ru-RU" sz="1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</p:txBody>
      </p:sp>
      <p:sp>
        <p:nvSpPr>
          <p:cNvPr id="22" name="AutoShape 149"/>
          <p:cNvSpPr>
            <a:spLocks noChangeArrowheads="1"/>
          </p:cNvSpPr>
          <p:nvPr/>
        </p:nvSpPr>
        <p:spPr bwMode="auto">
          <a:xfrm>
            <a:off x="6592594" y="3374794"/>
            <a:ext cx="1655860" cy="622169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5 409 009, 62 рублей</a:t>
            </a:r>
            <a:endParaRPr lang="ru-RU" b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AutoShape 149"/>
          <p:cNvSpPr>
            <a:spLocks noChangeArrowheads="1"/>
          </p:cNvSpPr>
          <p:nvPr/>
        </p:nvSpPr>
        <p:spPr bwMode="auto">
          <a:xfrm>
            <a:off x="6724569" y="4458878"/>
            <a:ext cx="1665286" cy="820132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105 000,00 рублей</a:t>
            </a:r>
            <a:endParaRPr lang="ru-RU" b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AutoShape 149"/>
          <p:cNvSpPr>
            <a:spLocks noChangeArrowheads="1"/>
          </p:cNvSpPr>
          <p:nvPr/>
        </p:nvSpPr>
        <p:spPr bwMode="auto">
          <a:xfrm>
            <a:off x="6592594" y="2145466"/>
            <a:ext cx="1847654" cy="658812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48 691 123,79 рублей</a:t>
            </a:r>
            <a:endParaRPr lang="ru-RU" b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Выноска со стрелкой вниз 1"/>
          <p:cNvSpPr/>
          <p:nvPr/>
        </p:nvSpPr>
        <p:spPr>
          <a:xfrm>
            <a:off x="438673" y="1529302"/>
            <a:ext cx="3543300" cy="484188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0" dirty="0">
                <a:solidFill>
                  <a:prstClr val="black"/>
                </a:solidFill>
              </a:rPr>
              <a:t>Подпрограммы</a:t>
            </a:r>
          </a:p>
        </p:txBody>
      </p:sp>
      <p:sp>
        <p:nvSpPr>
          <p:cNvPr id="25" name="AutoShape 37"/>
          <p:cNvSpPr>
            <a:spLocks noChangeArrowheads="1"/>
          </p:cNvSpPr>
          <p:nvPr/>
        </p:nvSpPr>
        <p:spPr bwMode="auto">
          <a:xfrm>
            <a:off x="251520" y="179109"/>
            <a:ext cx="8595617" cy="109459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                                                                           «Совершенствование системы местного самоуправления  </a:t>
            </a: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городского округа Вичуга</a:t>
            </a: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»                                                                                                          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+mn-cs"/>
              </a:rPr>
              <a:t>сумма на 2024 год 54 530 532,41рублей  </a:t>
            </a:r>
            <a:endParaRPr lang="ru-RU" sz="1800" dirty="0">
              <a:solidFill>
                <a:schemeClr val="accent2">
                  <a:lumMod val="60000"/>
                  <a:lumOff val="40000"/>
                </a:schemeClr>
              </a:solidFill>
              <a:latin typeface="Arial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630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7"/>
          <p:cNvSpPr>
            <a:spLocks noGrp="1" noChangeArrowheads="1"/>
          </p:cNvSpPr>
          <p:nvPr>
            <p:ph type="title"/>
          </p:nvPr>
        </p:nvSpPr>
        <p:spPr bwMode="auto"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algn="ctr"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algn="ctr" eaLnBrk="0" hangingPunct="0">
              <a:defRPr/>
            </a:pP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« Обеспечение безопасности населения  и профилактика наркомании на территории городского округа </a:t>
            </a: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Вичуга</a:t>
            </a: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»                                                         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+mn-cs"/>
              </a:rPr>
              <a:t>сумма на 2024 год 6 059 654,96 рублей</a:t>
            </a:r>
            <a:endParaRPr lang="ru-RU" sz="1800" dirty="0">
              <a:solidFill>
                <a:schemeClr val="accent2">
                  <a:lumMod val="60000"/>
                  <a:lumOff val="40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6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705350" cy="1876425"/>
          </a:xfrm>
        </p:spPr>
        <p:txBody>
          <a:bodyPr/>
          <a:lstStyle/>
          <a:p>
            <a:r>
              <a:rPr lang="ru-RU" sz="2200" b="1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Подпрограмма "Предупреждение и ликвидация чрезвычайных ситуаций" – 6 039 654,96 руб.</a:t>
            </a:r>
          </a:p>
        </p:txBody>
      </p:sp>
      <p:sp>
        <p:nvSpPr>
          <p:cNvPr id="7" name="Текст 2"/>
          <p:cNvSpPr txBox="1">
            <a:spLocks/>
          </p:cNvSpPr>
          <p:nvPr/>
        </p:nvSpPr>
        <p:spPr bwMode="auto">
          <a:xfrm>
            <a:off x="4143375" y="4143375"/>
            <a:ext cx="46101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2200" b="1" kern="0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Подпрограмма "Профилактика правонарушений и противодействие терроризму и экстремизму" - </a:t>
            </a:r>
            <a:r>
              <a:rPr lang="ru-RU" sz="2400" b="1" kern="0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20 000 руб.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6944" y="1671664"/>
            <a:ext cx="3660266" cy="25736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32" y="4143375"/>
            <a:ext cx="3220318" cy="214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74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1" name="AutoShape 140"/>
          <p:cNvSpPr>
            <a:spLocks noChangeArrowheads="1"/>
          </p:cNvSpPr>
          <p:nvPr/>
        </p:nvSpPr>
        <p:spPr bwMode="auto">
          <a:xfrm>
            <a:off x="184150" y="1608138"/>
            <a:ext cx="3810000" cy="658812"/>
          </a:xfrm>
          <a:prstGeom prst="octagon">
            <a:avLst>
              <a:gd name="adj" fmla="val 23780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«Поддержка отдельных  категорий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 жителей городского округа Вичуга» </a:t>
            </a:r>
          </a:p>
          <a:p>
            <a:pPr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endParaRPr lang="ru-RU" b="0" dirty="0">
              <a:solidFill>
                <a:prstClr val="black"/>
              </a:solidFill>
            </a:endParaRPr>
          </a:p>
        </p:txBody>
      </p:sp>
      <p:sp>
        <p:nvSpPr>
          <p:cNvPr id="50182" name="AutoShape 141"/>
          <p:cNvSpPr>
            <a:spLocks noChangeArrowheads="1"/>
          </p:cNvSpPr>
          <p:nvPr/>
        </p:nvSpPr>
        <p:spPr bwMode="auto">
          <a:xfrm>
            <a:off x="123824" y="2381250"/>
            <a:ext cx="3870325" cy="620713"/>
          </a:xfrm>
          <a:prstGeom prst="octagon">
            <a:avLst>
              <a:gd name="adj" fmla="val 21614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«Поддержка социально ориентированных 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некоммерческих организаций»</a:t>
            </a:r>
          </a:p>
        </p:txBody>
      </p:sp>
      <p:sp>
        <p:nvSpPr>
          <p:cNvPr id="50183" name="AutoShape 142"/>
          <p:cNvSpPr>
            <a:spLocks noChangeArrowheads="1"/>
          </p:cNvSpPr>
          <p:nvPr/>
        </p:nvSpPr>
        <p:spPr bwMode="auto">
          <a:xfrm>
            <a:off x="106363" y="3227388"/>
            <a:ext cx="3887787" cy="706437"/>
          </a:xfrm>
          <a:prstGeom prst="octagon">
            <a:avLst>
              <a:gd name="adj" fmla="val 26993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r>
              <a:rPr lang="ru-RU" dirty="0">
                <a:solidFill>
                  <a:prstClr val="black"/>
                </a:solidFill>
              </a:rPr>
              <a:t>«</a:t>
            </a:r>
            <a:r>
              <a:rPr lang="ru-RU" b="0" dirty="0">
                <a:solidFill>
                  <a:prstClr val="black"/>
                </a:solidFill>
              </a:rPr>
              <a:t>Организация акций и мероприятий 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для граждан,  нуждающихся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 в особом внимании </a:t>
            </a:r>
          </a:p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0184" name="AutoShape 143"/>
          <p:cNvSpPr>
            <a:spLocks noChangeArrowheads="1"/>
          </p:cNvSpPr>
          <p:nvPr/>
        </p:nvSpPr>
        <p:spPr bwMode="auto">
          <a:xfrm>
            <a:off x="131762" y="4075113"/>
            <a:ext cx="3862387" cy="773112"/>
          </a:xfrm>
          <a:prstGeom prst="octagon">
            <a:avLst>
              <a:gd name="adj" fmla="val 21895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endParaRPr lang="ru-RU" b="0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«Оказание мер социальной 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поддержки медицинским работникам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  ОБУЗ </a:t>
            </a:r>
            <a:r>
              <a:rPr lang="ru-RU" dirty="0">
                <a:solidFill>
                  <a:prstClr val="black"/>
                </a:solidFill>
              </a:rPr>
              <a:t>«</a:t>
            </a:r>
            <a:r>
              <a:rPr lang="ru-RU" b="0" dirty="0">
                <a:solidFill>
                  <a:prstClr val="black"/>
                </a:solidFill>
              </a:rPr>
              <a:t>Вичугская ЦРБ»</a:t>
            </a:r>
          </a:p>
          <a:p>
            <a:pPr algn="just" eaLnBrk="0" hangingPunct="0">
              <a:defRPr/>
            </a:pPr>
            <a:endParaRPr lang="ru-RU" b="0" dirty="0">
              <a:solidFill>
                <a:prstClr val="black"/>
              </a:solidFill>
            </a:endParaRPr>
          </a:p>
        </p:txBody>
      </p:sp>
      <p:sp>
        <p:nvSpPr>
          <p:cNvPr id="50189" name="AutoShape 149"/>
          <p:cNvSpPr>
            <a:spLocks noChangeArrowheads="1"/>
          </p:cNvSpPr>
          <p:nvPr/>
        </p:nvSpPr>
        <p:spPr bwMode="auto">
          <a:xfrm>
            <a:off x="4379913" y="4075113"/>
            <a:ext cx="1665287" cy="773112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748 000,00 рублей</a:t>
            </a:r>
            <a:endParaRPr lang="ru-RU" b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679" name="Picture 15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263" y="1435100"/>
            <a:ext cx="208280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80" name="Picture 26" descr="https://encrypted-tbn3.gstatic.com/images?q=tbn:ANd9GcT4ZqERoMRqlRBRo09Z3zC7-4glvsTCmTJfcydMVWImRY5dg4ccF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538" y="5180013"/>
            <a:ext cx="28575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1" name="Picture 28" descr="https://encrypted-tbn1.gstatic.com/images?q=tbn:ANd9GcQ-Mkjnsup0_103K0xeiaCEG3FxaUX7J2liyduXhGepriQIsD6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813" y="4068763"/>
            <a:ext cx="2843212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2" name="Picture 30" descr="https://encrypted-tbn1.gstatic.com/images?q=tbn:ANd9GcTtbHMPIHMAQ7vlWVIn-frp3bFrSXFTYP8jjAX9Q7g6e-IobK1DR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038" y="5180013"/>
            <a:ext cx="260985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Прямоугольник 33"/>
          <p:cNvSpPr/>
          <p:nvPr/>
        </p:nvSpPr>
        <p:spPr>
          <a:xfrm>
            <a:off x="184150" y="5980113"/>
            <a:ext cx="3019425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800" b="0" dirty="0">
                <a:solidFill>
                  <a:srgbClr val="C00000"/>
                </a:solidFill>
                <a:latin typeface="Arial" pitchFamily="34" charset="0"/>
                <a:cs typeface="+mn-cs"/>
              </a:rPr>
              <a:t>  </a:t>
            </a:r>
            <a:endParaRPr lang="ru-RU" sz="1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</p:txBody>
      </p:sp>
      <p:sp>
        <p:nvSpPr>
          <p:cNvPr id="22" name="AutoShape 149"/>
          <p:cNvSpPr>
            <a:spLocks noChangeArrowheads="1"/>
          </p:cNvSpPr>
          <p:nvPr/>
        </p:nvSpPr>
        <p:spPr bwMode="auto">
          <a:xfrm>
            <a:off x="4370388" y="2381250"/>
            <a:ext cx="1665287" cy="620713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395 200,00 </a:t>
            </a:r>
            <a:r>
              <a:rPr lang="ru-RU" b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</a:p>
        </p:txBody>
      </p:sp>
      <p:sp>
        <p:nvSpPr>
          <p:cNvPr id="23" name="AutoShape 149"/>
          <p:cNvSpPr>
            <a:spLocks noChangeArrowheads="1"/>
          </p:cNvSpPr>
          <p:nvPr/>
        </p:nvSpPr>
        <p:spPr bwMode="auto">
          <a:xfrm>
            <a:off x="4370388" y="3227388"/>
            <a:ext cx="1665287" cy="706437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 </a:t>
            </a:r>
            <a:r>
              <a:rPr lang="ru-RU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151 500,00рублей</a:t>
            </a:r>
            <a:endParaRPr lang="ru-RU" b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AutoShape 149"/>
          <p:cNvSpPr>
            <a:spLocks noChangeArrowheads="1"/>
          </p:cNvSpPr>
          <p:nvPr/>
        </p:nvSpPr>
        <p:spPr bwMode="auto">
          <a:xfrm>
            <a:off x="4379914" y="1608138"/>
            <a:ext cx="1655762" cy="658812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262 256,00 рублей</a:t>
            </a:r>
            <a:endParaRPr lang="ru-RU" b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Выноска со стрелкой вниз 1"/>
          <p:cNvSpPr/>
          <p:nvPr/>
        </p:nvSpPr>
        <p:spPr>
          <a:xfrm>
            <a:off x="315119" y="1123950"/>
            <a:ext cx="3543300" cy="484188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0" dirty="0">
                <a:solidFill>
                  <a:prstClr val="black"/>
                </a:solidFill>
              </a:rPr>
              <a:t>Подпрограммы</a:t>
            </a:r>
          </a:p>
        </p:txBody>
      </p:sp>
      <p:sp>
        <p:nvSpPr>
          <p:cNvPr id="25" name="AutoShape 37"/>
          <p:cNvSpPr>
            <a:spLocks noChangeArrowheads="1"/>
          </p:cNvSpPr>
          <p:nvPr/>
        </p:nvSpPr>
        <p:spPr bwMode="auto">
          <a:xfrm>
            <a:off x="251520" y="342900"/>
            <a:ext cx="8595617" cy="6762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МП «Социальная поддержка  населения городского округа Вичуга</a:t>
            </a: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»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+mn-cs"/>
              </a:rPr>
              <a:t>сумма на 2024 год 1 556 956,00 рублей  </a:t>
            </a:r>
            <a:endParaRPr lang="ru-RU" sz="1800" dirty="0">
              <a:solidFill>
                <a:schemeClr val="accent2">
                  <a:lumMod val="60000"/>
                  <a:lumOff val="40000"/>
                </a:schemeClr>
              </a:solidFill>
              <a:latin typeface="Arial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7"/>
          <p:cNvSpPr>
            <a:spLocks noGrp="1" noChangeArrowheads="1"/>
          </p:cNvSpPr>
          <p:nvPr>
            <p:ph type="title"/>
          </p:nvPr>
        </p:nvSpPr>
        <p:spPr bwMode="auto"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normAutofit/>
            <a:flatTx/>
          </a:bodyPr>
          <a:lstStyle/>
          <a:p>
            <a:pPr algn="ctr"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algn="ctr" eaLnBrk="0" hangingPunct="0">
              <a:defRPr/>
            </a:pP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« Повышение эффективности реализации молодежной политики и средств массовой информатизации в городском округе </a:t>
            </a: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Вичуга</a:t>
            </a: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»                     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+mn-cs"/>
              </a:rPr>
              <a:t>сумма на 2024 год 2 229 868,70 рублей</a:t>
            </a:r>
            <a:endParaRPr lang="ru-RU" sz="1800" dirty="0">
              <a:solidFill>
                <a:schemeClr val="accent2">
                  <a:lumMod val="60000"/>
                  <a:lumOff val="40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343400" cy="1171575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Подпрограмма "Молодежь Вичуги" - 230 600 руб.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455" y="1800225"/>
            <a:ext cx="3429000" cy="25717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416" y="4053836"/>
            <a:ext cx="3227839" cy="2286005"/>
          </a:xfrm>
          <a:prstGeom prst="rect">
            <a:avLst/>
          </a:prstGeom>
        </p:spPr>
      </p:pic>
      <p:sp>
        <p:nvSpPr>
          <p:cNvPr id="22" name="Текст 2"/>
          <p:cNvSpPr txBox="1">
            <a:spLocks/>
          </p:cNvSpPr>
          <p:nvPr/>
        </p:nvSpPr>
        <p:spPr bwMode="auto">
          <a:xfrm>
            <a:off x="3934960" y="4926344"/>
            <a:ext cx="4343400" cy="142874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ru-RU" sz="2400" kern="0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Подпрограмма "Открытая информационная среда" –</a:t>
            </a:r>
          </a:p>
          <a:p>
            <a:pPr marL="0" indent="0" algn="ctr">
              <a:buFont typeface="Wingdings" pitchFamily="2" charset="2"/>
              <a:buNone/>
            </a:pPr>
            <a:r>
              <a:rPr lang="ru-RU" sz="2400" kern="0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1 999 268,70 руб.</a:t>
            </a:r>
            <a:endParaRPr lang="ru-RU" sz="2400" kern="0" dirty="0">
              <a:solidFill>
                <a:srgbClr val="002060"/>
              </a:solidFill>
              <a:latin typeface="Linux Libertine" panose="02000503000000000000" pitchFamily="2" charset="0"/>
              <a:ea typeface="Linux Libertine" panose="02000503000000000000" pitchFamily="2" charset="0"/>
              <a:cs typeface="Linux Libertine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3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2178835"/>
              </p:ext>
            </p:extLst>
          </p:nvPr>
        </p:nvGraphicFramePr>
        <p:xfrm>
          <a:off x="530352" y="1454768"/>
          <a:ext cx="8074096" cy="5017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286000" y="2828925"/>
            <a:ext cx="45720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1800" dirty="0">
                <a:solidFill>
                  <a:prstClr val="black"/>
                </a:solidFill>
                <a:cs typeface="+mn-cs"/>
              </a:rPr>
              <a:t>  </a:t>
            </a:r>
          </a:p>
        </p:txBody>
      </p:sp>
      <p:sp>
        <p:nvSpPr>
          <p:cNvPr id="5" name="AutoShape 37"/>
          <p:cNvSpPr>
            <a:spLocks noChangeArrowheads="1"/>
          </p:cNvSpPr>
          <p:nvPr/>
        </p:nvSpPr>
        <p:spPr bwMode="auto">
          <a:xfrm>
            <a:off x="530352" y="320040"/>
            <a:ext cx="7913561" cy="113472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«Развитие транспортной системы в  городском округе Вичуга</a:t>
            </a: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»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+mn-cs"/>
              </a:rPr>
              <a:t>сумма на 2024 год 73 985 795,65 рублей  </a:t>
            </a:r>
            <a:endParaRPr lang="ru-RU" sz="1800" dirty="0">
              <a:solidFill>
                <a:schemeClr val="accent2">
                  <a:lumMod val="60000"/>
                  <a:lumOff val="40000"/>
                </a:schemeClr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2252663" y="2828925"/>
            <a:ext cx="485775" cy="6715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275" y="4015283"/>
            <a:ext cx="5033963" cy="2414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AutoShape 4"/>
          <p:cNvSpPr>
            <a:spLocks noChangeArrowheads="1"/>
          </p:cNvSpPr>
          <p:nvPr/>
        </p:nvSpPr>
        <p:spPr bwMode="auto">
          <a:xfrm>
            <a:off x="590553" y="765252"/>
            <a:ext cx="2604866" cy="1084261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Подпрограмма </a:t>
            </a:r>
            <a:endParaRPr lang="ru-RU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eaLnBrk="0" hangingPunct="0">
              <a:defRPr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«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Наружное освещение» </a:t>
            </a:r>
          </a:p>
          <a:p>
            <a:pPr eaLnBrk="0" hangingPunct="0">
              <a:defRPr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13 500 000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руб.</a:t>
            </a:r>
          </a:p>
        </p:txBody>
      </p:sp>
      <p:sp>
        <p:nvSpPr>
          <p:cNvPr id="47108" name="AutoShape 6"/>
          <p:cNvSpPr>
            <a:spLocks noChangeArrowheads="1"/>
          </p:cNvSpPr>
          <p:nvPr/>
        </p:nvSpPr>
        <p:spPr bwMode="auto">
          <a:xfrm>
            <a:off x="6156324" y="557213"/>
            <a:ext cx="2601913" cy="1281112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Подпрограмма </a:t>
            </a: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«Озеленение территорий</a:t>
            </a: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 общего пользования»</a:t>
            </a: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- 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3 000 000,00 руб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45063" name="AutoShape 12"/>
          <p:cNvSpPr>
            <a:spLocks noChangeArrowheads="1"/>
          </p:cNvSpPr>
          <p:nvPr/>
        </p:nvSpPr>
        <p:spPr bwMode="auto">
          <a:xfrm rot="2823912">
            <a:off x="2961158" y="3963464"/>
            <a:ext cx="285750" cy="373063"/>
          </a:xfrm>
          <a:prstGeom prst="downArrow">
            <a:avLst>
              <a:gd name="adj1" fmla="val 50000"/>
              <a:gd name="adj2" fmla="val 3263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black"/>
              </a:solidFill>
              <a:latin typeface="Arial" pitchFamily="34" charset="0"/>
              <a:cs typeface="+mn-cs"/>
            </a:endParaRPr>
          </a:p>
        </p:txBody>
      </p:sp>
      <p:sp>
        <p:nvSpPr>
          <p:cNvPr id="45067" name="AutoShape 18"/>
          <p:cNvSpPr>
            <a:spLocks noChangeArrowheads="1"/>
          </p:cNvSpPr>
          <p:nvPr/>
        </p:nvSpPr>
        <p:spPr bwMode="auto">
          <a:xfrm rot="19123768">
            <a:off x="2970900" y="1835467"/>
            <a:ext cx="314325" cy="423862"/>
          </a:xfrm>
          <a:prstGeom prst="upArrow">
            <a:avLst>
              <a:gd name="adj1" fmla="val 50000"/>
              <a:gd name="adj2" fmla="val 337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black"/>
              </a:solidFill>
              <a:latin typeface="Arial" pitchFamily="34" charset="0"/>
              <a:cs typeface="+mn-cs"/>
            </a:endParaRPr>
          </a:p>
        </p:txBody>
      </p:sp>
      <p:sp>
        <p:nvSpPr>
          <p:cNvPr id="45068" name="AutoShape 19"/>
          <p:cNvSpPr>
            <a:spLocks noChangeArrowheads="1"/>
          </p:cNvSpPr>
          <p:nvPr/>
        </p:nvSpPr>
        <p:spPr bwMode="auto">
          <a:xfrm rot="2554868">
            <a:off x="5967412" y="1899751"/>
            <a:ext cx="288925" cy="360363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black"/>
              </a:solidFill>
              <a:latin typeface="Arial" pitchFamily="34" charset="0"/>
              <a:cs typeface="+mn-cs"/>
            </a:endParaRPr>
          </a:p>
        </p:txBody>
      </p:sp>
      <p:sp>
        <p:nvSpPr>
          <p:cNvPr id="15" name="AutoShape 37"/>
          <p:cNvSpPr>
            <a:spLocks noChangeArrowheads="1"/>
          </p:cNvSpPr>
          <p:nvPr/>
        </p:nvSpPr>
        <p:spPr bwMode="auto">
          <a:xfrm>
            <a:off x="3307260" y="2206626"/>
            <a:ext cx="2696665" cy="1727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600" dirty="0" smtClean="0">
                <a:solidFill>
                  <a:prstClr val="black"/>
                </a:solidFill>
                <a:cs typeface="+mn-cs"/>
              </a:rPr>
              <a:t>Муниципальная программа</a:t>
            </a:r>
            <a:endParaRPr lang="ru-RU" sz="1600" dirty="0">
              <a:solidFill>
                <a:prstClr val="black"/>
              </a:solidFill>
              <a:cs typeface="+mn-cs"/>
            </a:endParaRPr>
          </a:p>
          <a:p>
            <a:pPr eaLnBrk="0" hangingPunct="0">
              <a:defRPr/>
            </a:pPr>
            <a:r>
              <a:rPr lang="ru-RU" sz="1600" dirty="0">
                <a:solidFill>
                  <a:prstClr val="black"/>
                </a:solidFill>
                <a:cs typeface="+mn-cs"/>
              </a:rPr>
              <a:t> «Благоустройство городского округа Вичуга</a:t>
            </a:r>
            <a:r>
              <a:rPr lang="ru-RU" sz="1600" dirty="0" smtClean="0">
                <a:solidFill>
                  <a:prstClr val="black"/>
                </a:solidFill>
                <a:cs typeface="+mn-cs"/>
              </a:rPr>
              <a:t>» </a:t>
            </a: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cs typeface="+mn-cs"/>
              </a:rPr>
              <a:t>сумма на 2024 год 19 774 000,00 </a:t>
            </a:r>
          </a:p>
        </p:txBody>
      </p:sp>
      <p:sp>
        <p:nvSpPr>
          <p:cNvPr id="19" name="AutoShape 8"/>
          <p:cNvSpPr>
            <a:spLocks noChangeArrowheads="1"/>
          </p:cNvSpPr>
          <p:nvPr/>
        </p:nvSpPr>
        <p:spPr bwMode="auto">
          <a:xfrm>
            <a:off x="590551" y="4486274"/>
            <a:ext cx="2604868" cy="1600201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Подпрограмма </a:t>
            </a:r>
          </a:p>
          <a:p>
            <a:pPr eaLnBrk="0" hangingPunct="0">
              <a:defRPr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«Благоустройство</a:t>
            </a:r>
          </a:p>
          <a:p>
            <a:pPr eaLnBrk="0" hangingPunct="0">
              <a:defRPr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территорий</a:t>
            </a:r>
            <a:endParaRPr lang="ru-RU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общего пользования» </a:t>
            </a:r>
          </a:p>
          <a:p>
            <a:pPr eaLnBrk="0" hangingPunct="0">
              <a:defRPr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3 274 000,00 руб.</a:t>
            </a:r>
            <a:endParaRPr lang="ru-RU" sz="16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44" y="3588472"/>
            <a:ext cx="3560763" cy="2574203"/>
          </a:xfrm>
          <a:prstGeom prst="rect">
            <a:avLst/>
          </a:prstGeom>
        </p:spPr>
      </p:pic>
      <p:pic>
        <p:nvPicPr>
          <p:cNvPr id="3379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900" y="1844675"/>
            <a:ext cx="3121025" cy="312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4"/>
          <p:cNvSpPr>
            <a:spLocks noChangeArrowheads="1"/>
          </p:cNvSpPr>
          <p:nvPr/>
        </p:nvSpPr>
        <p:spPr bwMode="white">
          <a:xfrm>
            <a:off x="1524000" y="5181600"/>
            <a:ext cx="7086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chemeClr val="hlink"/>
              </a:buClr>
              <a:buSzTx/>
              <a:buFont typeface="Wingdings" pitchFamily="2" charset="2"/>
              <a:buNone/>
            </a:pPr>
            <a:endParaRPr lang="ru-RU" altLang="ru-RU" sz="20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5" name="AutoShape 37"/>
          <p:cNvSpPr>
            <a:spLocks noChangeArrowheads="1"/>
          </p:cNvSpPr>
          <p:nvPr/>
        </p:nvSpPr>
        <p:spPr bwMode="auto">
          <a:xfrm>
            <a:off x="372386" y="464084"/>
            <a:ext cx="8595617" cy="75349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dirty="0">
              <a:solidFill>
                <a:schemeClr val="bg1"/>
              </a:solidFill>
            </a:endParaRPr>
          </a:p>
          <a:p>
            <a:pPr eaLnBrk="0" hangingPunct="0">
              <a:defRPr/>
            </a:pPr>
            <a:r>
              <a:rPr lang="ru-RU" sz="1600" dirty="0" smtClean="0">
                <a:solidFill>
                  <a:schemeClr val="bg1"/>
                </a:solidFill>
                <a:latin typeface="+mn-lt"/>
              </a:rPr>
              <a:t>Муниципальная программа  </a:t>
            </a:r>
            <a:r>
              <a:rPr lang="ru-RU" sz="1600" dirty="0">
                <a:solidFill>
                  <a:schemeClr val="bg1"/>
                </a:solidFill>
                <a:latin typeface="+mn-lt"/>
              </a:rPr>
              <a:t>«Содействие занятости населения городского округа Вичуга</a:t>
            </a:r>
            <a:r>
              <a:rPr lang="ru-RU" sz="1600" dirty="0" smtClean="0">
                <a:solidFill>
                  <a:schemeClr val="bg1"/>
                </a:solidFill>
                <a:latin typeface="+mn-lt"/>
              </a:rPr>
              <a:t>»                                      </a:t>
            </a: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сумма на 2024 год 404 000,00 рублей</a:t>
            </a:r>
            <a:endParaRPr lang="ru-RU" sz="1600" dirty="0">
              <a:solidFill>
                <a:schemeClr val="accent2">
                  <a:lumMod val="60000"/>
                  <a:lumOff val="40000"/>
                </a:schemeClr>
              </a:solidFill>
              <a:latin typeface="+mn-lt"/>
            </a:endParaRPr>
          </a:p>
          <a:p>
            <a:pPr eaLnBrk="0" hangingPunct="0">
              <a:defRPr/>
            </a:pPr>
            <a:endParaRPr lang="ru-RU" sz="1600" dirty="0">
              <a:solidFill>
                <a:schemeClr val="accent2">
                  <a:lumMod val="60000"/>
                  <a:lumOff val="40000"/>
                </a:schemeClr>
              </a:solidFill>
              <a:latin typeface="+mn-lt"/>
            </a:endParaRPr>
          </a:p>
        </p:txBody>
      </p:sp>
      <p:sp>
        <p:nvSpPr>
          <p:cNvPr id="6" name="Rectangle 159"/>
          <p:cNvSpPr>
            <a:spLocks noChangeArrowheads="1"/>
          </p:cNvSpPr>
          <p:nvPr/>
        </p:nvSpPr>
        <p:spPr bwMode="auto">
          <a:xfrm>
            <a:off x="756444" y="1628775"/>
            <a:ext cx="4903787" cy="431800"/>
          </a:xfrm>
          <a:prstGeom prst="rect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just" eaLnBrk="0" hangingPunct="0">
              <a:defRPr/>
            </a:pPr>
            <a:r>
              <a:rPr lang="ru-RU" dirty="0">
                <a:solidFill>
                  <a:schemeClr val="bg1"/>
                </a:solidFill>
              </a:rPr>
              <a:t>Подпрограмма  «Организация общественных работ»</a:t>
            </a:r>
          </a:p>
        </p:txBody>
      </p:sp>
      <p:sp>
        <p:nvSpPr>
          <p:cNvPr id="10" name="Rectangle 171"/>
          <p:cNvSpPr>
            <a:spLocks noChangeArrowheads="1"/>
          </p:cNvSpPr>
          <p:nvPr/>
        </p:nvSpPr>
        <p:spPr bwMode="auto">
          <a:xfrm>
            <a:off x="3482282" y="5562600"/>
            <a:ext cx="1146406" cy="5762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endParaRPr lang="ru-RU" sz="1400" dirty="0" smtClean="0">
              <a:solidFill>
                <a:srgbClr val="000000"/>
              </a:solidFill>
            </a:endParaRPr>
          </a:p>
          <a:p>
            <a:pPr eaLnBrk="0" hangingPunct="0">
              <a:defRPr/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100 998 </a:t>
            </a:r>
          </a:p>
          <a:p>
            <a:pPr eaLnBrk="0" hangingPunct="0"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рублей</a:t>
            </a:r>
            <a:endParaRPr lang="ru-RU" sz="1400" dirty="0">
              <a:solidFill>
                <a:srgbClr val="000000"/>
              </a:solidFill>
            </a:endParaRPr>
          </a:p>
          <a:p>
            <a:pPr eaLnBrk="0" hangingPunct="0">
              <a:defRPr/>
            </a:pP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9" name="Rectangle 171"/>
          <p:cNvSpPr>
            <a:spLocks noChangeArrowheads="1"/>
          </p:cNvSpPr>
          <p:nvPr/>
        </p:nvSpPr>
        <p:spPr bwMode="auto">
          <a:xfrm>
            <a:off x="4317207" y="2188363"/>
            <a:ext cx="979718" cy="5762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endParaRPr lang="ru-RU" sz="1400" dirty="0" smtClean="0">
              <a:solidFill>
                <a:srgbClr val="000000"/>
              </a:solidFill>
            </a:endParaRPr>
          </a:p>
          <a:p>
            <a:pPr eaLnBrk="0" hangingPunct="0">
              <a:defRPr/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303 002</a:t>
            </a:r>
          </a:p>
          <a:p>
            <a:pPr eaLnBrk="0" hangingPunct="0"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рублей</a:t>
            </a:r>
            <a:endParaRPr lang="ru-RU" sz="1400" dirty="0">
              <a:solidFill>
                <a:srgbClr val="000000"/>
              </a:solidFill>
            </a:endParaRPr>
          </a:p>
          <a:p>
            <a:pPr eaLnBrk="0" hangingPunct="0">
              <a:defRPr/>
            </a:pP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12" name="Rectangle 159"/>
          <p:cNvSpPr>
            <a:spLocks noChangeArrowheads="1"/>
          </p:cNvSpPr>
          <p:nvPr/>
        </p:nvSpPr>
        <p:spPr bwMode="auto">
          <a:xfrm>
            <a:off x="3100387" y="5054600"/>
            <a:ext cx="4129087" cy="431800"/>
          </a:xfrm>
          <a:prstGeom prst="rect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dirty="0">
                <a:solidFill>
                  <a:schemeClr val="bg1"/>
                </a:solidFill>
              </a:rPr>
              <a:t>Подпрограмма  «Организация </a:t>
            </a:r>
            <a:r>
              <a:rPr lang="ru-RU" dirty="0" smtClean="0">
                <a:solidFill>
                  <a:schemeClr val="bg1"/>
                </a:solidFill>
              </a:rPr>
              <a:t>временной</a:t>
            </a:r>
          </a:p>
          <a:p>
            <a:pPr eaLnBrk="0" hangingPunct="0">
              <a:defRPr/>
            </a:pPr>
            <a:r>
              <a:rPr lang="ru-RU" dirty="0" smtClean="0">
                <a:solidFill>
                  <a:schemeClr val="bg1"/>
                </a:solidFill>
              </a:rPr>
              <a:t> занятости молодежи»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AutoShape 37"/>
          <p:cNvSpPr>
            <a:spLocks noGrp="1" noChangeArrowheads="1"/>
          </p:cNvSpPr>
          <p:nvPr>
            <p:ph type="title"/>
          </p:nvPr>
        </p:nvSpPr>
        <p:spPr bwMode="auto"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normAutofit/>
            <a:flatTx/>
          </a:bodyPr>
          <a:lstStyle/>
          <a:p>
            <a:pPr eaLnBrk="0" hangingPunct="0">
              <a:defRPr/>
            </a:pPr>
            <a:r>
              <a:rPr lang="ru-RU" sz="1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Муниципальная </a:t>
            </a:r>
            <a:r>
              <a:rPr lang="ru-RU" sz="1800" dirty="0">
                <a:solidFill>
                  <a:schemeClr val="bg1"/>
                </a:solidFill>
                <a:latin typeface="Arial Black" panose="020B0A04020102020204" pitchFamily="34" charset="0"/>
              </a:rPr>
              <a:t>программа городского округа Вичуга </a:t>
            </a:r>
          </a:p>
          <a:p>
            <a:pPr eaLnBrk="0" hangingPunct="0">
              <a:defRPr/>
            </a:pPr>
            <a:r>
              <a:rPr lang="ru-RU" sz="1800" dirty="0">
                <a:solidFill>
                  <a:schemeClr val="bg1"/>
                </a:solidFill>
                <a:latin typeface="Arial Black" panose="020B0A04020102020204" pitchFamily="34" charset="0"/>
              </a:rPr>
              <a:t>"Формирование комфортной </a:t>
            </a:r>
            <a:r>
              <a:rPr lang="ru-RU" sz="1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среды»                                   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сумма на 2024 год 8 002 105,27 рублей</a:t>
            </a:r>
            <a:endParaRPr lang="ru-RU" sz="1800" dirty="0">
              <a:solidFill>
                <a:schemeClr val="accent2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AutoShape 37"/>
          <p:cNvSpPr>
            <a:spLocks noGrp="1" noChangeArrowheads="1"/>
          </p:cNvSpPr>
          <p:nvPr>
            <p:ph sz="half" idx="2"/>
          </p:nvPr>
        </p:nvSpPr>
        <p:spPr bwMode="auto">
          <a:xfrm>
            <a:off x="5169408" y="1527049"/>
            <a:ext cx="3874008" cy="205282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marL="0" indent="0" algn="ctr" eaLnBrk="0" hangingPunct="0">
              <a:buNone/>
              <a:defRPr/>
            </a:pPr>
            <a:r>
              <a:rPr lang="ru-RU" sz="1800" dirty="0">
                <a:solidFill>
                  <a:schemeClr val="bg1"/>
                </a:solidFill>
                <a:latin typeface="+mn-lt"/>
              </a:rPr>
              <a:t>Подпрограмма </a:t>
            </a:r>
            <a:r>
              <a:rPr lang="ru-RU" sz="1800" dirty="0" smtClean="0">
                <a:solidFill>
                  <a:schemeClr val="bg1"/>
                </a:solidFill>
                <a:latin typeface="+mn-lt"/>
              </a:rPr>
              <a:t>    </a:t>
            </a:r>
            <a:r>
              <a:rPr lang="ru-RU" sz="1800" b="1" dirty="0" smtClean="0">
                <a:solidFill>
                  <a:schemeClr val="bg1"/>
                </a:solidFill>
                <a:latin typeface="+mn-lt"/>
              </a:rPr>
              <a:t>"</a:t>
            </a:r>
            <a:r>
              <a:rPr lang="ru-RU" sz="1800" b="1" dirty="0">
                <a:solidFill>
                  <a:schemeClr val="bg1"/>
                </a:solidFill>
                <a:latin typeface="+mn-lt"/>
              </a:rPr>
              <a:t>Благоустройство </a:t>
            </a:r>
            <a:r>
              <a:rPr lang="ru-RU" sz="1800" b="1" dirty="0" smtClean="0">
                <a:solidFill>
                  <a:schemeClr val="bg1"/>
                </a:solidFill>
                <a:latin typeface="+mn-lt"/>
              </a:rPr>
              <a:t>дворовых территорий городского округа Вичуга в рамках поддержки местных инициатив»</a:t>
            </a:r>
            <a:endParaRPr lang="ru-RU" sz="1800" b="1" dirty="0">
              <a:solidFill>
                <a:schemeClr val="bg1"/>
              </a:solidFill>
              <a:latin typeface="+mn-lt"/>
            </a:endParaRPr>
          </a:p>
          <a:p>
            <a:pPr marL="0" indent="0" algn="ctr" eaLnBrk="0" hangingPunct="0">
              <a:buNone/>
              <a:defRPr/>
            </a:pP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2 000 000,00 рублей</a:t>
            </a:r>
            <a:endParaRPr lang="ru-RU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37"/>
          <p:cNvSpPr>
            <a:spLocks noChangeArrowheads="1"/>
          </p:cNvSpPr>
          <p:nvPr/>
        </p:nvSpPr>
        <p:spPr bwMode="auto">
          <a:xfrm>
            <a:off x="292608" y="4526280"/>
            <a:ext cx="3493008" cy="213055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800" dirty="0">
                <a:solidFill>
                  <a:schemeClr val="bg1"/>
                </a:solidFill>
                <a:latin typeface="+mn-lt"/>
              </a:rPr>
              <a:t>Подпрограмма "Благоустройство общественных </a:t>
            </a:r>
          </a:p>
          <a:p>
            <a:pPr eaLnBrk="0" hangingPunct="0">
              <a:defRPr/>
            </a:pPr>
            <a:r>
              <a:rPr lang="ru-RU" sz="1800" dirty="0">
                <a:solidFill>
                  <a:schemeClr val="bg1"/>
                </a:solidFill>
                <a:latin typeface="+mn-lt"/>
              </a:rPr>
              <a:t>территорий городского округа </a:t>
            </a:r>
            <a:r>
              <a:rPr lang="ru-RU" sz="1800" dirty="0" smtClean="0">
                <a:solidFill>
                  <a:schemeClr val="bg1"/>
                </a:solidFill>
                <a:latin typeface="+mn-lt"/>
              </a:rPr>
              <a:t>Вичуга»                                                   </a:t>
            </a:r>
          </a:p>
          <a:p>
            <a:pPr eaLnBrk="0" hangingPunct="0">
              <a:defRPr/>
            </a:pPr>
            <a:r>
              <a:rPr lang="ru-RU" sz="1800" dirty="0" smtClean="0">
                <a:solidFill>
                  <a:schemeClr val="bg1"/>
                </a:solidFill>
                <a:latin typeface="+mn-lt"/>
              </a:rPr>
              <a:t>                                                            </a:t>
            </a:r>
            <a:r>
              <a:rPr lang="ru-RU" sz="18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6 002 105,27 рублей  </a:t>
            </a:r>
            <a:endParaRPr lang="ru-RU" sz="18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1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414"/>
            <a:ext cx="9144000" cy="6782585"/>
          </a:xfrm>
          <a:prstGeom prst="rect">
            <a:avLst/>
          </a:prstGeom>
        </p:spPr>
      </p:pic>
      <p:sp>
        <p:nvSpPr>
          <p:cNvPr id="2" name="Подзаголовок 1"/>
          <p:cNvSpPr>
            <a:spLocks noGrp="1"/>
          </p:cNvSpPr>
          <p:nvPr>
            <p:ph type="body" idx="4294967295"/>
          </p:nvPr>
        </p:nvSpPr>
        <p:spPr>
          <a:xfrm>
            <a:off x="2356701" y="3662363"/>
            <a:ext cx="6787299" cy="1370012"/>
          </a:xfrm>
          <a:solidFill>
            <a:srgbClr val="CC99FF"/>
          </a:solidFill>
          <a:ln>
            <a:solidFill>
              <a:schemeClr val="bg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1800" dirty="0" smtClean="0">
                <a:solidFill>
                  <a:schemeClr val="tx2"/>
                </a:solidFill>
              </a:rPr>
              <a:t>Подпрограмма                                                                                                            «</a:t>
            </a:r>
            <a:r>
              <a:rPr lang="ru-RU" sz="1800" dirty="0">
                <a:solidFill>
                  <a:schemeClr val="tx2"/>
                </a:solidFill>
              </a:rPr>
              <a:t>Проведение комплексных кадастровых работ </a:t>
            </a:r>
            <a:r>
              <a:rPr lang="ru-RU" sz="1800" dirty="0" smtClean="0">
                <a:solidFill>
                  <a:schemeClr val="tx2"/>
                </a:solidFill>
              </a:rPr>
              <a:t>                                                                         на </a:t>
            </a:r>
            <a:r>
              <a:rPr lang="ru-RU" sz="1800" dirty="0">
                <a:solidFill>
                  <a:schemeClr val="tx2"/>
                </a:solidFill>
              </a:rPr>
              <a:t>территории городского округа </a:t>
            </a:r>
            <a:r>
              <a:rPr lang="ru-RU" sz="1800" dirty="0" smtClean="0">
                <a:solidFill>
                  <a:schemeClr val="tx2"/>
                </a:solidFill>
              </a:rPr>
              <a:t>Вичуга</a:t>
            </a:r>
            <a:endParaRPr lang="ru-RU" sz="1800" dirty="0">
              <a:solidFill>
                <a:schemeClr val="tx2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337847" y="321542"/>
            <a:ext cx="6655324" cy="2620962"/>
          </a:xfrm>
          <a:prstGeom prst="roundRect">
            <a:avLst/>
          </a:prstGeom>
          <a:solidFill>
            <a:srgbClr val="CC99FF"/>
          </a:solidFill>
          <a:ln>
            <a:solidFill>
              <a:schemeClr val="bg2">
                <a:lumMod val="60000"/>
                <a:lumOff val="40000"/>
              </a:schemeClr>
            </a:solidFill>
            <a:prstDash val="sysDash"/>
          </a:ln>
          <a:scene3d>
            <a:camera prst="obliqueBottom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1800" dirty="0" smtClean="0">
                <a:solidFill>
                  <a:schemeClr val="tx1"/>
                </a:solidFill>
              </a:rPr>
              <a:t>   </a:t>
            </a:r>
            <a:r>
              <a:rPr lang="ru-RU" sz="1800" dirty="0" smtClean="0">
                <a:solidFill>
                  <a:schemeClr val="tx2"/>
                </a:solidFill>
              </a:rPr>
              <a:t>Муниципальная программа                                                                                            « Проведение комплексных кадастровых работ на территории городского округа </a:t>
            </a:r>
            <a:r>
              <a:rPr lang="ru-RU" sz="1800" dirty="0" smtClean="0">
                <a:solidFill>
                  <a:schemeClr val="tx2"/>
                </a:solidFill>
              </a:rPr>
              <a:t>Вичуга</a:t>
            </a:r>
            <a:r>
              <a:rPr lang="ru-RU" sz="1800" dirty="0" smtClean="0">
                <a:solidFill>
                  <a:schemeClr val="tx2"/>
                </a:solidFill>
              </a:rPr>
              <a:t>»                                                                                                                         </a:t>
            </a:r>
            <a:r>
              <a:rPr lang="ru-RU" sz="1800" dirty="0" smtClean="0">
                <a:solidFill>
                  <a:srgbClr val="FF0000"/>
                </a:solidFill>
              </a:rPr>
              <a:t>сумма на 2024 год 16 600,00 рублей </a:t>
            </a:r>
            <a:endParaRPr lang="ru-RU" sz="1800" dirty="0">
              <a:solidFill>
                <a:srgbClr val="FF0000"/>
              </a:solidFill>
            </a:endParaRPr>
          </a:p>
        </p:txBody>
      </p:sp>
      <p:sp>
        <p:nvSpPr>
          <p:cNvPr id="4" name="File"/>
          <p:cNvSpPr>
            <a:spLocks noEditPoints="1" noChangeArrowheads="1"/>
          </p:cNvSpPr>
          <p:nvPr/>
        </p:nvSpPr>
        <p:spPr bwMode="auto">
          <a:xfrm>
            <a:off x="5505449" y="5400675"/>
            <a:ext cx="1824991" cy="795337"/>
          </a:xfrm>
          <a:custGeom>
            <a:avLst/>
            <a:gdLst>
              <a:gd name="T0" fmla="*/ 10981 w 21600"/>
              <a:gd name="T1" fmla="*/ 3240 h 21600"/>
              <a:gd name="T2" fmla="*/ 0 w 21600"/>
              <a:gd name="T3" fmla="*/ 10800 h 21600"/>
              <a:gd name="T4" fmla="*/ 10800 w 21600"/>
              <a:gd name="T5" fmla="*/ 21600 h 21600"/>
              <a:gd name="T6" fmla="*/ 21600 w 21600"/>
              <a:gd name="T7" fmla="*/ 10800 h 21600"/>
              <a:gd name="T8" fmla="*/ 0 w 21600"/>
              <a:gd name="T9" fmla="*/ 21600 h 21600"/>
              <a:gd name="T10" fmla="*/ 21600 w 21600"/>
              <a:gd name="T11" fmla="*/ 21600 h 21600"/>
              <a:gd name="T12" fmla="*/ 1086 w 21600"/>
              <a:gd name="T13" fmla="*/ 4628 h 21600"/>
              <a:gd name="T14" fmla="*/ 20635 w 21600"/>
              <a:gd name="T15" fmla="*/ 2028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close/>
              </a:path>
            </a:pathLst>
          </a:custGeom>
          <a:solidFill>
            <a:srgbClr val="CC99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16 600,00 руб.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8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http://fs.homegate.ru/file/266753.jpg"/>
          <p:cNvPicPr>
            <a:picLocks noGrp="1" noChangeAspect="1" noChangeArrowheads="1"/>
          </p:cNvPicPr>
          <p:nvPr>
            <p:ph type="title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28625"/>
            <a:ext cx="1862138" cy="1943100"/>
          </a:xfrm>
          <a:solidFill>
            <a:srgbClr val="000000"/>
          </a:solidFill>
        </p:spPr>
      </p:pic>
      <p:sp>
        <p:nvSpPr>
          <p:cNvPr id="9219" name="AutoShape 7"/>
          <p:cNvSpPr>
            <a:spLocks noChangeArrowheads="1"/>
          </p:cNvSpPr>
          <p:nvPr/>
        </p:nvSpPr>
        <p:spPr bwMode="auto">
          <a:xfrm>
            <a:off x="247650" y="2698750"/>
            <a:ext cx="8721725" cy="584200"/>
          </a:xfrm>
          <a:prstGeom prst="chevron">
            <a:avLst>
              <a:gd name="adj" fmla="val 373234"/>
            </a:avLst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9220" name="AutoShape 20"/>
          <p:cNvSpPr>
            <a:spLocks noChangeArrowheads="1"/>
          </p:cNvSpPr>
          <p:nvPr/>
        </p:nvSpPr>
        <p:spPr bwMode="auto">
          <a:xfrm>
            <a:off x="5862638" y="5592763"/>
            <a:ext cx="2547937" cy="107315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9221" name="AutoShape 22"/>
          <p:cNvSpPr>
            <a:spLocks noChangeArrowheads="1"/>
          </p:cNvSpPr>
          <p:nvPr/>
        </p:nvSpPr>
        <p:spPr bwMode="auto">
          <a:xfrm>
            <a:off x="8353425" y="4454525"/>
            <a:ext cx="569913" cy="1692275"/>
          </a:xfrm>
          <a:prstGeom prst="curvedLeftArrow">
            <a:avLst>
              <a:gd name="adj1" fmla="val 59387"/>
              <a:gd name="adj2" fmla="val 118774"/>
              <a:gd name="adj3" fmla="val 33333"/>
            </a:avLst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grpSp>
        <p:nvGrpSpPr>
          <p:cNvPr id="9222" name="Group 49"/>
          <p:cNvGrpSpPr>
            <a:grpSpLocks/>
          </p:cNvGrpSpPr>
          <p:nvPr/>
        </p:nvGrpSpPr>
        <p:grpSpPr bwMode="auto">
          <a:xfrm>
            <a:off x="179388" y="2663825"/>
            <a:ext cx="8174037" cy="4030663"/>
            <a:chOff x="113" y="1678"/>
            <a:chExt cx="5149" cy="2539"/>
          </a:xfrm>
        </p:grpSpPr>
        <p:sp>
          <p:nvSpPr>
            <p:cNvPr id="9226" name="Text Box 8"/>
            <p:cNvSpPr txBox="1">
              <a:spLocks noChangeArrowheads="1"/>
            </p:cNvSpPr>
            <p:nvPr/>
          </p:nvSpPr>
          <p:spPr bwMode="auto">
            <a:xfrm>
              <a:off x="1810" y="1678"/>
              <a:ext cx="2499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008000"/>
                  </a:solidFill>
                  <a:latin typeface="Times New Roman" pitchFamily="18" charset="0"/>
                </a:rPr>
                <a:t>ЭТАПЫ БЮДЖЕТНОГО ПРОЦЕССА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27" name="AutoShape 10"/>
            <p:cNvSpPr>
              <a:spLocks noChangeArrowheads="1"/>
            </p:cNvSpPr>
            <p:nvPr/>
          </p:nvSpPr>
          <p:spPr bwMode="auto">
            <a:xfrm>
              <a:off x="113" y="2351"/>
              <a:ext cx="1605" cy="724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28" name="Text Box 11"/>
            <p:cNvSpPr txBox="1">
              <a:spLocks noChangeArrowheads="1"/>
            </p:cNvSpPr>
            <p:nvPr/>
          </p:nvSpPr>
          <p:spPr bwMode="auto">
            <a:xfrm>
              <a:off x="196" y="2390"/>
              <a:ext cx="1468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1. Составление проекта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29" name="AutoShape 12"/>
            <p:cNvSpPr>
              <a:spLocks noChangeArrowheads="1"/>
            </p:cNvSpPr>
            <p:nvPr/>
          </p:nvSpPr>
          <p:spPr bwMode="auto">
            <a:xfrm>
              <a:off x="1904" y="2351"/>
              <a:ext cx="1605" cy="724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0" name="Text Box 13"/>
            <p:cNvSpPr txBox="1">
              <a:spLocks noChangeArrowheads="1"/>
            </p:cNvSpPr>
            <p:nvPr/>
          </p:nvSpPr>
          <p:spPr bwMode="auto">
            <a:xfrm>
              <a:off x="1998" y="2351"/>
              <a:ext cx="1468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2. Рассмотрение проекта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1" name="AutoShape 15"/>
            <p:cNvSpPr>
              <a:spLocks noChangeArrowheads="1"/>
            </p:cNvSpPr>
            <p:nvPr/>
          </p:nvSpPr>
          <p:spPr bwMode="auto">
            <a:xfrm>
              <a:off x="3657" y="2351"/>
              <a:ext cx="1605" cy="724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2" name="Text Box 16"/>
            <p:cNvSpPr txBox="1">
              <a:spLocks noChangeArrowheads="1"/>
            </p:cNvSpPr>
            <p:nvPr/>
          </p:nvSpPr>
          <p:spPr bwMode="auto">
            <a:xfrm>
              <a:off x="3740" y="2390"/>
              <a:ext cx="1468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3. Утверждение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3" name="AutoShape 17"/>
            <p:cNvSpPr>
              <a:spLocks noChangeArrowheads="1"/>
            </p:cNvSpPr>
            <p:nvPr/>
          </p:nvSpPr>
          <p:spPr bwMode="auto">
            <a:xfrm>
              <a:off x="1373" y="3075"/>
              <a:ext cx="796" cy="168"/>
            </a:xfrm>
            <a:prstGeom prst="curvedUpArrow">
              <a:avLst>
                <a:gd name="adj1" fmla="val 94762"/>
                <a:gd name="adj2" fmla="val 189524"/>
                <a:gd name="adj3" fmla="val 33333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4" name="AutoShape 18"/>
            <p:cNvSpPr>
              <a:spLocks noChangeArrowheads="1"/>
            </p:cNvSpPr>
            <p:nvPr/>
          </p:nvSpPr>
          <p:spPr bwMode="auto">
            <a:xfrm>
              <a:off x="3251" y="3075"/>
              <a:ext cx="796" cy="168"/>
            </a:xfrm>
            <a:prstGeom prst="curvedUpArrow">
              <a:avLst>
                <a:gd name="adj1" fmla="val 94762"/>
                <a:gd name="adj2" fmla="val 189524"/>
                <a:gd name="adj3" fmla="val 33333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5" name="Text Box 21"/>
            <p:cNvSpPr txBox="1">
              <a:spLocks noChangeArrowheads="1"/>
            </p:cNvSpPr>
            <p:nvPr/>
          </p:nvSpPr>
          <p:spPr bwMode="auto">
            <a:xfrm>
              <a:off x="3776" y="3562"/>
              <a:ext cx="1468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4. Исполнение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6" name="AutoShape 24"/>
            <p:cNvSpPr>
              <a:spLocks noChangeArrowheads="1"/>
            </p:cNvSpPr>
            <p:nvPr/>
          </p:nvSpPr>
          <p:spPr bwMode="auto">
            <a:xfrm>
              <a:off x="1904" y="3523"/>
              <a:ext cx="1605" cy="694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7" name="Text Box 25"/>
            <p:cNvSpPr txBox="1">
              <a:spLocks noChangeArrowheads="1"/>
            </p:cNvSpPr>
            <p:nvPr/>
          </p:nvSpPr>
          <p:spPr bwMode="auto">
            <a:xfrm>
              <a:off x="1987" y="3560"/>
              <a:ext cx="1468" cy="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5. Формирование отчета об исполнении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8" name="AutoShape 26"/>
            <p:cNvSpPr>
              <a:spLocks noChangeArrowheads="1"/>
            </p:cNvSpPr>
            <p:nvPr/>
          </p:nvSpPr>
          <p:spPr bwMode="auto">
            <a:xfrm rot="10800000">
              <a:off x="3115" y="3355"/>
              <a:ext cx="795" cy="168"/>
            </a:xfrm>
            <a:prstGeom prst="curvedUpArrow">
              <a:avLst>
                <a:gd name="adj1" fmla="val 94643"/>
                <a:gd name="adj2" fmla="val 189286"/>
                <a:gd name="adj3" fmla="val 33333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9" name="AutoShape 28"/>
            <p:cNvSpPr>
              <a:spLocks noChangeArrowheads="1"/>
            </p:cNvSpPr>
            <p:nvPr/>
          </p:nvSpPr>
          <p:spPr bwMode="auto">
            <a:xfrm>
              <a:off x="113" y="3523"/>
              <a:ext cx="1605" cy="682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40" name="Text Box 29"/>
            <p:cNvSpPr txBox="1">
              <a:spLocks noChangeArrowheads="1"/>
            </p:cNvSpPr>
            <p:nvPr/>
          </p:nvSpPr>
          <p:spPr bwMode="auto">
            <a:xfrm>
              <a:off x="196" y="3560"/>
              <a:ext cx="1468" cy="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6. Муниципальный финансовый контроль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41" name="AutoShape 30"/>
            <p:cNvSpPr>
              <a:spLocks noChangeArrowheads="1"/>
            </p:cNvSpPr>
            <p:nvPr/>
          </p:nvSpPr>
          <p:spPr bwMode="auto">
            <a:xfrm rot="10800000">
              <a:off x="1402" y="3355"/>
              <a:ext cx="796" cy="168"/>
            </a:xfrm>
            <a:prstGeom prst="curvedUpArrow">
              <a:avLst>
                <a:gd name="adj1" fmla="val 94762"/>
                <a:gd name="adj2" fmla="val 189524"/>
                <a:gd name="adj3" fmla="val 33333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</p:grpSp>
      <p:sp>
        <p:nvSpPr>
          <p:cNvPr id="9223" name="Text Box 31"/>
          <p:cNvSpPr txBox="1">
            <a:spLocks noChangeArrowheads="1"/>
          </p:cNvSpPr>
          <p:nvPr/>
        </p:nvSpPr>
        <p:spPr bwMode="auto">
          <a:xfrm>
            <a:off x="2460625" y="438150"/>
            <a:ext cx="4522788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600" b="0">
                <a:solidFill>
                  <a:srgbClr val="008000"/>
                </a:solidFill>
                <a:latin typeface="Times New Roman" pitchFamily="18" charset="0"/>
              </a:rPr>
              <a:t> что такое бюджетный процесс?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9224" name="Text Box 32"/>
          <p:cNvSpPr txBox="1">
            <a:spLocks noChangeArrowheads="1"/>
          </p:cNvSpPr>
          <p:nvPr/>
        </p:nvSpPr>
        <p:spPr bwMode="auto">
          <a:xfrm>
            <a:off x="247650" y="1819275"/>
            <a:ext cx="874395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solidFill>
                  <a:srgbClr val="0000FF"/>
                </a:solidFill>
                <a:latin typeface="Times New Roman" pitchFamily="18" charset="0"/>
              </a:rPr>
              <a:t>       Бюджетный процесс - ежегодное формирование и исполнение бюджета</a:t>
            </a: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9225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4FDC4DE-8490-48C7-BB6D-8A9CD821CDAB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0148677"/>
              </p:ext>
            </p:extLst>
          </p:nvPr>
        </p:nvGraphicFramePr>
        <p:xfrm>
          <a:off x="329184" y="1298448"/>
          <a:ext cx="8327136" cy="4770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32460" y="274638"/>
            <a:ext cx="8054340" cy="929322"/>
          </a:xfrm>
          <a:solidFill>
            <a:srgbClr val="CC99FF"/>
          </a:solidFill>
          <a:ln w="28575">
            <a:solidFill>
              <a:srgbClr val="0000FF"/>
            </a:solidFill>
          </a:ln>
        </p:spPr>
        <p:txBody>
          <a:bodyPr>
            <a:normAutofit fontScale="90000"/>
          </a:bodyPr>
          <a:lstStyle/>
          <a:p>
            <a:r>
              <a:rPr lang="ru-RU" sz="1400" b="1" i="1" dirty="0" smtClean="0"/>
              <a:t>Муниципальный долг городского округа Вичуга на 2024 год и на плановый период                                                    2025 и 2026 годов                                                                                                                                                                                                          и расходы на его обслуживание</a:t>
            </a:r>
            <a:br>
              <a:rPr lang="ru-RU" sz="1400" b="1" i="1" dirty="0" smtClean="0"/>
            </a:br>
            <a:endParaRPr lang="ru-RU" sz="1400" b="1" i="1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1807343"/>
              </p:ext>
            </p:extLst>
          </p:nvPr>
        </p:nvGraphicFramePr>
        <p:xfrm>
          <a:off x="548641" y="1152144"/>
          <a:ext cx="7242047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7210"/>
                <a:gridCol w="1627210"/>
                <a:gridCol w="1627210"/>
                <a:gridCol w="1627210"/>
                <a:gridCol w="733207"/>
              </a:tblGrid>
              <a:tr h="31038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825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/>
          </p:cNvSpPr>
          <p:nvPr/>
        </p:nvSpPr>
        <p:spPr bwMode="auto">
          <a:xfrm>
            <a:off x="611188" y="277813"/>
            <a:ext cx="8075612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300">
                <a:solidFill>
                  <a:schemeClr val="accent2"/>
                </a:solidFill>
                <a:latin typeface="Calibri" pitchFamily="34" charset="0"/>
              </a:rPr>
              <a:t>Контактная информация для граждан</a:t>
            </a:r>
          </a:p>
        </p:txBody>
      </p:sp>
      <p:sp>
        <p:nvSpPr>
          <p:cNvPr id="34819" name="Содержимое 2"/>
          <p:cNvSpPr>
            <a:spLocks/>
          </p:cNvSpPr>
          <p:nvPr/>
        </p:nvSpPr>
        <p:spPr bwMode="auto">
          <a:xfrm>
            <a:off x="2514600" y="1600200"/>
            <a:ext cx="61436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Tx/>
              <a:buSzTx/>
              <a:buFont typeface="Arial" pitchFamily="34" charset="0"/>
              <a:buNone/>
            </a:pPr>
            <a:r>
              <a:rPr lang="ru-RU" altLang="ru-RU" sz="1800" dirty="0">
                <a:latin typeface="Times New Roman" pitchFamily="18" charset="0"/>
              </a:rPr>
              <a:t>Финансовый отдел </a:t>
            </a:r>
          </a:p>
          <a:p>
            <a:pPr algn="ctr">
              <a:buClrTx/>
              <a:buSzTx/>
              <a:buFont typeface="Arial" pitchFamily="34" charset="0"/>
              <a:buNone/>
            </a:pPr>
            <a:r>
              <a:rPr lang="ru-RU" altLang="ru-RU" sz="1800" dirty="0">
                <a:latin typeface="Times New Roman" pitchFamily="18" charset="0"/>
              </a:rPr>
              <a:t>администрации городского округа Вичуга</a:t>
            </a:r>
            <a:r>
              <a:rPr lang="ru-RU" altLang="ru-RU" sz="1800" dirty="0">
                <a:latin typeface="Calibri" pitchFamily="34" charset="0"/>
              </a:rPr>
              <a:t>–</a:t>
            </a:r>
            <a:endParaRPr lang="ru-RU" altLang="ru-RU" sz="1800" dirty="0">
              <a:latin typeface="Times New Roman" pitchFamily="18" charset="0"/>
            </a:endParaRPr>
          </a:p>
          <a:p>
            <a:pPr algn="ctr">
              <a:buClrTx/>
              <a:buSzTx/>
              <a:buFont typeface="Arial" pitchFamily="34" charset="0"/>
              <a:buNone/>
            </a:pPr>
            <a:r>
              <a:rPr lang="ru-RU" altLang="ru-RU" sz="1600" b="0" dirty="0">
                <a:latin typeface="Times New Roman" pitchFamily="18" charset="0"/>
              </a:rPr>
              <a:t>функциональный орган администрации, обеспечивающий проведение единой финансовой, бюджетной и налоговой политики в городском округе Вичуга</a:t>
            </a:r>
            <a:endParaRPr lang="ru-RU" altLang="ru-RU" sz="1800" b="0" dirty="0">
              <a:latin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886" y="2193546"/>
            <a:ext cx="2553889" cy="2389979"/>
          </a:xfrm>
          <a:prstGeom prst="ellipse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34821" name="Содержимое 3"/>
          <p:cNvSpPr>
            <a:spLocks/>
          </p:cNvSpPr>
          <p:nvPr/>
        </p:nvSpPr>
        <p:spPr bwMode="auto">
          <a:xfrm>
            <a:off x="2771775" y="3227388"/>
            <a:ext cx="6084888" cy="212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Начальник: </a:t>
            </a:r>
            <a:r>
              <a:rPr lang="ru-RU" altLang="ru-RU" sz="1300" dirty="0" smtClean="0">
                <a:latin typeface="Times New Roman" pitchFamily="18" charset="0"/>
              </a:rPr>
              <a:t>Каменкова Ирина Борисовна</a:t>
            </a:r>
            <a:endParaRPr lang="ru-RU" altLang="ru-RU" sz="1600" b="0" i="1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Адрес: 155310 город Вичуга ,ул. 50 лет Октября, дом 15, кабинет № </a:t>
            </a:r>
            <a:r>
              <a:rPr lang="ru-RU" altLang="ru-RU" sz="1300" dirty="0" smtClean="0">
                <a:latin typeface="Times New Roman" pitchFamily="18" charset="0"/>
              </a:rPr>
              <a:t>5</a:t>
            </a:r>
            <a:endParaRPr lang="ru-RU" altLang="ru-RU" sz="1300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 smtClean="0">
                <a:latin typeface="Times New Roman" pitchFamily="18" charset="0"/>
              </a:rPr>
              <a:t>Телефон</a:t>
            </a:r>
            <a:r>
              <a:rPr lang="ru-RU" altLang="ru-RU" sz="1300" dirty="0">
                <a:latin typeface="Times New Roman" pitchFamily="18" charset="0"/>
              </a:rPr>
              <a:t>, факс: </a:t>
            </a:r>
            <a:r>
              <a:rPr lang="ru-RU" altLang="ru-RU" sz="1300" b="0" dirty="0">
                <a:latin typeface="Times New Roman" pitchFamily="18" charset="0"/>
              </a:rPr>
              <a:t>тел. 8(49354) 2-22-41, факс 2-46-92</a:t>
            </a: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Адрес электронной почты</a:t>
            </a:r>
            <a:r>
              <a:rPr lang="ru-RU" altLang="ru-RU" sz="1300" b="0" dirty="0">
                <a:latin typeface="Times New Roman" pitchFamily="18" charset="0"/>
              </a:rPr>
              <a:t>: </a:t>
            </a:r>
            <a:r>
              <a:rPr lang="en-US" altLang="ru-RU" sz="1300" b="0" dirty="0">
                <a:latin typeface="Times New Roman" pitchFamily="18" charset="0"/>
              </a:rPr>
              <a:t>finotdel.vichuga@mail.ru </a:t>
            </a:r>
            <a:endParaRPr lang="ru-RU" altLang="ru-RU" sz="1300" b="0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Режим работы: </a:t>
            </a:r>
            <a:r>
              <a:rPr lang="en-US" altLang="ru-RU" sz="1300" dirty="0">
                <a:latin typeface="Times New Roman" pitchFamily="18" charset="0"/>
              </a:rPr>
              <a:t> </a:t>
            </a:r>
            <a:r>
              <a:rPr lang="ru-RU" altLang="ru-RU" sz="1300" b="0" dirty="0" smtClean="0">
                <a:latin typeface="Times New Roman" pitchFamily="18" charset="0"/>
              </a:rPr>
              <a:t>08.00 </a:t>
            </a:r>
            <a:r>
              <a:rPr lang="ru-RU" altLang="ru-RU" sz="1300" b="0" dirty="0">
                <a:latin typeface="Times New Roman" pitchFamily="18" charset="0"/>
              </a:rPr>
              <a:t>- </a:t>
            </a:r>
            <a:r>
              <a:rPr lang="ru-RU" altLang="ru-RU" sz="1300" b="0" dirty="0" smtClean="0">
                <a:latin typeface="Times New Roman" pitchFamily="18" charset="0"/>
              </a:rPr>
              <a:t>17.00</a:t>
            </a:r>
            <a:r>
              <a:rPr lang="ru-RU" altLang="ru-RU" sz="1300" b="0" dirty="0">
                <a:latin typeface="Times New Roman" pitchFamily="18" charset="0"/>
              </a:rPr>
              <a:t>,  обеденный перерыв </a:t>
            </a:r>
            <a:r>
              <a:rPr lang="ru-RU" altLang="ru-RU" sz="1300" b="0" dirty="0" smtClean="0">
                <a:latin typeface="Times New Roman" pitchFamily="18" charset="0"/>
              </a:rPr>
              <a:t>12.00 </a:t>
            </a:r>
            <a:r>
              <a:rPr lang="ru-RU" altLang="ru-RU" sz="1300" b="0" dirty="0">
                <a:latin typeface="Times New Roman" pitchFamily="18" charset="0"/>
              </a:rPr>
              <a:t>- </a:t>
            </a:r>
            <a:r>
              <a:rPr lang="ru-RU" altLang="ru-RU" sz="1300" b="0" dirty="0" smtClean="0">
                <a:latin typeface="Times New Roman" pitchFamily="18" charset="0"/>
              </a:rPr>
              <a:t>13.00</a:t>
            </a:r>
            <a:endParaRPr lang="ru-RU" altLang="ru-RU" sz="1300" b="0" dirty="0">
              <a:latin typeface="Times New Roman" pitchFamily="18" charset="0"/>
            </a:endParaRPr>
          </a:p>
        </p:txBody>
      </p:sp>
      <p:sp>
        <p:nvSpPr>
          <p:cNvPr id="34822" name="Slide Number Placeholder 5"/>
          <p:cNvSpPr txBox="1">
            <a:spLocks noGrp="1"/>
          </p:cNvSpPr>
          <p:nvPr/>
        </p:nvSpPr>
        <p:spPr bwMode="auto">
          <a:xfrm>
            <a:off x="8101013" y="6381750"/>
            <a:ext cx="9096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0008E00-1D4E-4F87-BE78-62493E222B40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41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3" name="Group 27"/>
          <p:cNvGrpSpPr>
            <a:grpSpLocks/>
          </p:cNvGrpSpPr>
          <p:nvPr/>
        </p:nvGrpSpPr>
        <p:grpSpPr bwMode="auto">
          <a:xfrm>
            <a:off x="468313" y="260350"/>
            <a:ext cx="8281987" cy="6192838"/>
            <a:chOff x="476" y="164"/>
            <a:chExt cx="5217" cy="3901"/>
          </a:xfrm>
        </p:grpSpPr>
        <p:sp>
          <p:nvSpPr>
            <p:cNvPr id="10245" name="Rectangle 4"/>
            <p:cNvSpPr>
              <a:spLocks noChangeArrowheads="1"/>
            </p:cNvSpPr>
            <p:nvPr/>
          </p:nvSpPr>
          <p:spPr bwMode="auto">
            <a:xfrm>
              <a:off x="1519" y="164"/>
              <a:ext cx="4037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>
                <a:solidFill>
                  <a:srgbClr val="000066"/>
                </a:solidFill>
                <a:latin typeface="Times New Roman" pitchFamily="18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000066"/>
                  </a:solidFill>
                  <a:latin typeface="Times New Roman" pitchFamily="18" charset="0"/>
                </a:rPr>
                <a:t>Доходы бюджета – это безвозмездные и безвозвратные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000066"/>
                  </a:solidFill>
                  <a:latin typeface="Times New Roman" pitchFamily="18" charset="0"/>
                </a:rPr>
                <a:t>поступления денежных средств в бюджет.</a:t>
              </a:r>
            </a:p>
          </p:txBody>
        </p:sp>
        <p:sp>
          <p:nvSpPr>
            <p:cNvPr id="10246" name="AutoShape 12"/>
            <p:cNvSpPr>
              <a:spLocks noChangeArrowheads="1"/>
            </p:cNvSpPr>
            <p:nvPr/>
          </p:nvSpPr>
          <p:spPr bwMode="auto">
            <a:xfrm>
              <a:off x="1859" y="978"/>
              <a:ext cx="2495" cy="317"/>
            </a:xfrm>
            <a:prstGeom prst="flowChartAlternateProcess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Доходы бюджета</a:t>
              </a:r>
            </a:p>
          </p:txBody>
        </p:sp>
        <p:sp>
          <p:nvSpPr>
            <p:cNvPr id="10247" name="AutoShape 13"/>
            <p:cNvSpPr>
              <a:spLocks noChangeArrowheads="1"/>
            </p:cNvSpPr>
            <p:nvPr/>
          </p:nvSpPr>
          <p:spPr bwMode="auto">
            <a:xfrm>
              <a:off x="476" y="1480"/>
              <a:ext cx="1679" cy="317"/>
            </a:xfrm>
            <a:prstGeom prst="flowChartAlternateProcess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Налоговые доходы</a:t>
              </a:r>
            </a:p>
          </p:txBody>
        </p:sp>
        <p:sp>
          <p:nvSpPr>
            <p:cNvPr id="10248" name="AutoShape 14"/>
            <p:cNvSpPr>
              <a:spLocks noChangeArrowheads="1"/>
            </p:cNvSpPr>
            <p:nvPr/>
          </p:nvSpPr>
          <p:spPr bwMode="auto">
            <a:xfrm>
              <a:off x="2245" y="1480"/>
              <a:ext cx="1679" cy="317"/>
            </a:xfrm>
            <a:prstGeom prst="flowChartAlternateProcess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Неналоговые доходы</a:t>
              </a:r>
            </a:p>
          </p:txBody>
        </p:sp>
        <p:sp>
          <p:nvSpPr>
            <p:cNvPr id="10249" name="AutoShape 15"/>
            <p:cNvSpPr>
              <a:spLocks noChangeArrowheads="1"/>
            </p:cNvSpPr>
            <p:nvPr/>
          </p:nvSpPr>
          <p:spPr bwMode="auto">
            <a:xfrm>
              <a:off x="4014" y="1480"/>
              <a:ext cx="1679" cy="317"/>
            </a:xfrm>
            <a:prstGeom prst="flowChartAlternateProcess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Безвозмездные поступления</a:t>
              </a:r>
            </a:p>
          </p:txBody>
        </p:sp>
        <p:sp>
          <p:nvSpPr>
            <p:cNvPr id="10250" name="AutoShape 16"/>
            <p:cNvSpPr>
              <a:spLocks noChangeArrowheads="1"/>
            </p:cNvSpPr>
            <p:nvPr/>
          </p:nvSpPr>
          <p:spPr bwMode="auto">
            <a:xfrm>
              <a:off x="476" y="1797"/>
              <a:ext cx="1678" cy="2268"/>
            </a:xfrm>
            <a:prstGeom prst="flowChartAlternateProcess">
              <a:avLst/>
            </a:prstGeom>
            <a:solidFill>
              <a:srgbClr val="FF9933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Поступления от уплаты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налогов, установленных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Налоговым кодексом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Российской Федерации,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например: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акцизы;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налог на доходы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физических лиц;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другие налоги.</a:t>
              </a:r>
            </a:p>
          </p:txBody>
        </p:sp>
        <p:sp>
          <p:nvSpPr>
            <p:cNvPr id="10251" name="AutoShape 17"/>
            <p:cNvSpPr>
              <a:spLocks noChangeArrowheads="1"/>
            </p:cNvSpPr>
            <p:nvPr/>
          </p:nvSpPr>
          <p:spPr bwMode="auto">
            <a:xfrm>
              <a:off x="2245" y="1797"/>
              <a:ext cx="1678" cy="2268"/>
            </a:xfrm>
            <a:prstGeom prst="flowChartAlternateProcess">
              <a:avLst/>
            </a:pr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Поступления от уплаты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других платежей и сборов,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установленных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Законодательством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Российской Федерации,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а также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штрафов за нарушение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законодательства,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например: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-доходы от использования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муниципального имущества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и земли;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штрафные санкции;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другие.</a:t>
              </a:r>
            </a:p>
          </p:txBody>
        </p:sp>
        <p:sp>
          <p:nvSpPr>
            <p:cNvPr id="10252" name="AutoShape 18"/>
            <p:cNvSpPr>
              <a:spLocks noChangeArrowheads="1"/>
            </p:cNvSpPr>
            <p:nvPr/>
          </p:nvSpPr>
          <p:spPr bwMode="auto">
            <a:xfrm>
              <a:off x="4014" y="1797"/>
              <a:ext cx="1678" cy="2268"/>
            </a:xfrm>
            <a:prstGeom prst="flowChartAlternateProcess">
              <a:avLst/>
            </a:pr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Поступления от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других бюджетов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бюджетной системы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(межбюджетные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трансферты),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организаций,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граждан (кроме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налоговых и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неналоговых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доходов).</a:t>
              </a:r>
            </a:p>
          </p:txBody>
        </p:sp>
        <p:sp>
          <p:nvSpPr>
            <p:cNvPr id="10253" name="Line 21"/>
            <p:cNvSpPr>
              <a:spLocks noChangeShapeType="1"/>
            </p:cNvSpPr>
            <p:nvPr/>
          </p:nvSpPr>
          <p:spPr bwMode="auto">
            <a:xfrm>
              <a:off x="3109" y="1295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4" name="Line 22"/>
            <p:cNvSpPr>
              <a:spLocks noChangeShapeType="1"/>
            </p:cNvSpPr>
            <p:nvPr/>
          </p:nvSpPr>
          <p:spPr bwMode="auto">
            <a:xfrm flipH="1">
              <a:off x="1292" y="1389"/>
              <a:ext cx="235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5" name="Line 23"/>
            <p:cNvSpPr>
              <a:spLocks noChangeShapeType="1"/>
            </p:cNvSpPr>
            <p:nvPr/>
          </p:nvSpPr>
          <p:spPr bwMode="auto">
            <a:xfrm>
              <a:off x="1292" y="1389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6" name="Line 24"/>
            <p:cNvSpPr>
              <a:spLocks noChangeShapeType="1"/>
            </p:cNvSpPr>
            <p:nvPr/>
          </p:nvSpPr>
          <p:spPr bwMode="auto">
            <a:xfrm>
              <a:off x="3651" y="1389"/>
              <a:ext cx="12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7" name="Line 25"/>
            <p:cNvSpPr>
              <a:spLocks noChangeShapeType="1"/>
            </p:cNvSpPr>
            <p:nvPr/>
          </p:nvSpPr>
          <p:spPr bwMode="auto">
            <a:xfrm>
              <a:off x="4921" y="1389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8" name="Line 26"/>
            <p:cNvSpPr>
              <a:spLocks noChangeShapeType="1"/>
            </p:cNvSpPr>
            <p:nvPr/>
          </p:nvSpPr>
          <p:spPr bwMode="auto">
            <a:xfrm>
              <a:off x="3107" y="1389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44" name="Slide Number Placeholder 5"/>
          <p:cNvSpPr txBox="1">
            <a:spLocks noGrp="1"/>
          </p:cNvSpPr>
          <p:nvPr/>
        </p:nvSpPr>
        <p:spPr bwMode="auto">
          <a:xfrm>
            <a:off x="8748713" y="6492875"/>
            <a:ext cx="3952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F27B285-4D3D-451A-8C80-68F81D618639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5"/>
          <p:cNvGrpSpPr>
            <a:grpSpLocks noChangeAspect="1"/>
          </p:cNvGrpSpPr>
          <p:nvPr/>
        </p:nvGrpSpPr>
        <p:grpSpPr bwMode="auto">
          <a:xfrm>
            <a:off x="0" y="765175"/>
            <a:ext cx="9144000" cy="6092825"/>
            <a:chOff x="4603" y="8855"/>
            <a:chExt cx="7669" cy="4654"/>
          </a:xfrm>
        </p:grpSpPr>
        <p:sp>
          <p:nvSpPr>
            <p:cNvPr id="11270" name="AutoShape 6"/>
            <p:cNvSpPr>
              <a:spLocks noChangeAspect="1" noChangeArrowheads="1"/>
            </p:cNvSpPr>
            <p:nvPr/>
          </p:nvSpPr>
          <p:spPr bwMode="auto">
            <a:xfrm>
              <a:off x="4603" y="8855"/>
              <a:ext cx="7669" cy="4654"/>
            </a:xfrm>
            <a:prstGeom prst="rect">
              <a:avLst/>
            </a:pr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grpSp>
          <p:nvGrpSpPr>
            <p:cNvPr id="11271" name="Group 7"/>
            <p:cNvGrpSpPr>
              <a:grpSpLocks/>
            </p:cNvGrpSpPr>
            <p:nvPr/>
          </p:nvGrpSpPr>
          <p:grpSpPr bwMode="auto">
            <a:xfrm>
              <a:off x="4727" y="12001"/>
              <a:ext cx="7200" cy="1081"/>
              <a:chOff x="4776" y="9200"/>
              <a:chExt cx="7200" cy="1080"/>
            </a:xfrm>
          </p:grpSpPr>
          <p:sp>
            <p:nvSpPr>
              <p:cNvPr id="11282" name="AutoShape 8"/>
              <p:cNvSpPr>
                <a:spLocks noChangeArrowheads="1"/>
              </p:cNvSpPr>
              <p:nvPr/>
            </p:nvSpPr>
            <p:spPr bwMode="auto">
              <a:xfrm>
                <a:off x="4776" y="9200"/>
                <a:ext cx="7200" cy="990"/>
              </a:xfrm>
              <a:prstGeom prst="flowChartTerminator">
                <a:avLst/>
              </a:prstGeom>
              <a:solidFill>
                <a:srgbClr val="FF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83" name="Text Box 9"/>
              <p:cNvSpPr txBox="1">
                <a:spLocks noChangeArrowheads="1"/>
              </p:cNvSpPr>
              <p:nvPr/>
            </p:nvSpPr>
            <p:spPr bwMode="auto">
              <a:xfrm>
                <a:off x="5316" y="9290"/>
                <a:ext cx="2070" cy="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6067" tIns="48034" rIns="96067" bIns="48034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Предоставляются на условиях долевого софинансирования расходов других бюджетов</a:t>
                </a:r>
              </a:p>
            </p:txBody>
          </p:sp>
          <p:sp>
            <p:nvSpPr>
              <p:cNvPr id="11284" name="Text Box 10"/>
              <p:cNvSpPr txBox="1">
                <a:spLocks noChangeArrowheads="1"/>
              </p:cNvSpPr>
              <p:nvPr/>
            </p:nvSpPr>
            <p:spPr bwMode="auto">
              <a:xfrm>
                <a:off x="9366" y="9286"/>
                <a:ext cx="2160" cy="8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6067" tIns="48034" rIns="96067" bIns="48034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85" name="AutoShape 11" descr="Водяные капли"/>
              <p:cNvSpPr>
                <a:spLocks noChangeArrowheads="1"/>
              </p:cNvSpPr>
              <p:nvPr/>
            </p:nvSpPr>
            <p:spPr bwMode="auto">
              <a:xfrm>
                <a:off x="7386" y="9200"/>
                <a:ext cx="1980" cy="1080"/>
              </a:xfrm>
              <a:prstGeom prst="flowChartMagneticDisk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96067" tIns="48034" rIns="96067" bIns="48034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500">
                    <a:latin typeface="Times New Roman" pitchFamily="18" charset="0"/>
                  </a:rPr>
                  <a:t>Субсидии (от латинского «</a:t>
                </a:r>
                <a:r>
                  <a:rPr lang="en-US" altLang="ru-RU" sz="1500">
                    <a:latin typeface="Times New Roman" pitchFamily="18" charset="0"/>
                  </a:rPr>
                  <a:t>Subsidium</a:t>
                </a:r>
                <a:r>
                  <a:rPr lang="ru-RU" altLang="ru-RU" sz="1500">
                    <a:latin typeface="Times New Roman" pitchFamily="18" charset="0"/>
                  </a:rPr>
                  <a:t>»-поддержка)</a:t>
                </a:r>
                <a:endParaRPr lang="ru-RU" altLang="ru-RU" sz="1500" b="0">
                  <a:latin typeface="Times New Roman" pitchFamily="18" charset="0"/>
                </a:endParaRPr>
              </a:p>
            </p:txBody>
          </p:sp>
        </p:grpSp>
        <p:grpSp>
          <p:nvGrpSpPr>
            <p:cNvPr id="11272" name="Group 12"/>
            <p:cNvGrpSpPr>
              <a:grpSpLocks/>
            </p:cNvGrpSpPr>
            <p:nvPr/>
          </p:nvGrpSpPr>
          <p:grpSpPr bwMode="auto">
            <a:xfrm>
              <a:off x="4776" y="9358"/>
              <a:ext cx="7200" cy="1029"/>
              <a:chOff x="4776" y="9616"/>
              <a:chExt cx="7200" cy="1029"/>
            </a:xfrm>
          </p:grpSpPr>
          <p:sp>
            <p:nvSpPr>
              <p:cNvPr id="11278" name="AutoShape 13"/>
              <p:cNvSpPr>
                <a:spLocks noChangeArrowheads="1"/>
              </p:cNvSpPr>
              <p:nvPr/>
            </p:nvSpPr>
            <p:spPr bwMode="auto">
              <a:xfrm>
                <a:off x="4776" y="9616"/>
                <a:ext cx="7200" cy="943"/>
              </a:xfrm>
              <a:prstGeom prst="flowChartTerminator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79" name="AutoShape 14" descr="Водяные капли"/>
              <p:cNvSpPr>
                <a:spLocks noChangeArrowheads="1"/>
              </p:cNvSpPr>
              <p:nvPr/>
            </p:nvSpPr>
            <p:spPr bwMode="auto">
              <a:xfrm>
                <a:off x="7386" y="9616"/>
                <a:ext cx="1885" cy="1029"/>
              </a:xfrm>
              <a:prstGeom prst="flowChartMagneticDisk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>
                    <a:latin typeface="Times New Roman" pitchFamily="18" charset="0"/>
                  </a:rPr>
                  <a:t>Дотации (от латинского «</a:t>
                </a:r>
                <a:r>
                  <a:rPr lang="en-US" altLang="ru-RU" sz="1400">
                    <a:latin typeface="Times New Roman" pitchFamily="18" charset="0"/>
                  </a:rPr>
                  <a:t>Dotatio</a:t>
                </a:r>
                <a:r>
                  <a:rPr lang="ru-RU" altLang="ru-RU" sz="1400">
                    <a:latin typeface="Times New Roman" pitchFamily="18" charset="0"/>
                  </a:rPr>
                  <a:t>»-дар, пожертвование)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80" name="Text Box 15"/>
              <p:cNvSpPr txBox="1">
                <a:spLocks noChangeAspect="1" noChangeArrowheads="1"/>
              </p:cNvSpPr>
              <p:nvPr/>
            </p:nvSpPr>
            <p:spPr bwMode="auto">
              <a:xfrm>
                <a:off x="5209" y="9616"/>
                <a:ext cx="2228" cy="9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Предоставляются на безвозмездной и безвозвратной основе без установления направлений и (или) условий их использования</a:t>
                </a:r>
              </a:p>
            </p:txBody>
          </p:sp>
          <p:sp>
            <p:nvSpPr>
              <p:cNvPr id="11281" name="Text Box 16"/>
              <p:cNvSpPr txBox="1">
                <a:spLocks noChangeArrowheads="1"/>
              </p:cNvSpPr>
              <p:nvPr/>
            </p:nvSpPr>
            <p:spPr bwMode="auto">
              <a:xfrm>
                <a:off x="9322" y="9616"/>
                <a:ext cx="2057" cy="7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Вы даете своему ребенку деньги на «карманные расходы»</a:t>
                </a:r>
              </a:p>
            </p:txBody>
          </p:sp>
        </p:grpSp>
        <p:sp>
          <p:nvSpPr>
            <p:cNvPr id="11273" name="AutoShape 17"/>
            <p:cNvSpPr>
              <a:spLocks noChangeArrowheads="1"/>
            </p:cNvSpPr>
            <p:nvPr/>
          </p:nvSpPr>
          <p:spPr bwMode="auto">
            <a:xfrm>
              <a:off x="4776" y="10665"/>
              <a:ext cx="7151" cy="943"/>
            </a:xfrm>
            <a:prstGeom prst="flowChartTerminator">
              <a:avLst/>
            </a:prstGeom>
            <a:solidFill>
              <a:srgbClr val="99C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grpSp>
          <p:nvGrpSpPr>
            <p:cNvPr id="11274" name="Group 18"/>
            <p:cNvGrpSpPr>
              <a:grpSpLocks/>
            </p:cNvGrpSpPr>
            <p:nvPr/>
          </p:nvGrpSpPr>
          <p:grpSpPr bwMode="auto">
            <a:xfrm>
              <a:off x="5034" y="10665"/>
              <a:ext cx="6280" cy="1029"/>
              <a:chOff x="5047" y="10665"/>
              <a:chExt cx="6280" cy="1029"/>
            </a:xfrm>
          </p:grpSpPr>
          <p:sp>
            <p:nvSpPr>
              <p:cNvPr id="11275" name="AutoShape 19" descr="Водяные капли"/>
              <p:cNvSpPr>
                <a:spLocks noChangeArrowheads="1"/>
              </p:cNvSpPr>
              <p:nvPr/>
            </p:nvSpPr>
            <p:spPr bwMode="auto">
              <a:xfrm>
                <a:off x="7361" y="10665"/>
                <a:ext cx="1886" cy="1029"/>
              </a:xfrm>
              <a:prstGeom prst="flowChartMagneticDisk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>
                    <a:latin typeface="Times New Roman" pitchFamily="18" charset="0"/>
                  </a:rPr>
                  <a:t>Субвенции (от латинского «</a:t>
                </a:r>
                <a:r>
                  <a:rPr lang="en-US" altLang="ru-RU" sz="1400">
                    <a:latin typeface="Times New Roman" pitchFamily="18" charset="0"/>
                  </a:rPr>
                  <a:t>Subvenire</a:t>
                </a:r>
                <a:r>
                  <a:rPr lang="ru-RU" altLang="ru-RU" sz="1400">
                    <a:latin typeface="Times New Roman" pitchFamily="18" charset="0"/>
                  </a:rPr>
                  <a:t>»-приходить на помощь)</a:t>
                </a: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76" name="Text Box 20"/>
              <p:cNvSpPr txBox="1">
                <a:spLocks noChangeAspect="1" noChangeArrowheads="1"/>
              </p:cNvSpPr>
              <p:nvPr/>
            </p:nvSpPr>
            <p:spPr bwMode="auto">
              <a:xfrm>
                <a:off x="5047" y="10751"/>
                <a:ext cx="2314" cy="8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       Предоставляются на финансирование «переданных» полномочий другим публично-правовым образованиям</a:t>
                </a:r>
              </a:p>
            </p:txBody>
          </p:sp>
          <p:sp>
            <p:nvSpPr>
              <p:cNvPr id="11277" name="Text Box 21"/>
              <p:cNvSpPr txBox="1">
                <a:spLocks noChangeArrowheads="1"/>
              </p:cNvSpPr>
              <p:nvPr/>
            </p:nvSpPr>
            <p:spPr bwMode="auto">
              <a:xfrm>
                <a:off x="9271" y="10751"/>
                <a:ext cx="2056" cy="7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Вы даете своему ребенку деньги и посылаете его в магазин купить продукты строго по списку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</p:grpSp>
      </p:grpSp>
      <p:sp>
        <p:nvSpPr>
          <p:cNvPr id="11267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C1C280C7-457F-49BD-8278-42F46D1ED27B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1268" name="Rectangle 21"/>
          <p:cNvSpPr>
            <a:spLocks noChangeArrowheads="1"/>
          </p:cNvSpPr>
          <p:nvPr/>
        </p:nvSpPr>
        <p:spPr bwMode="auto">
          <a:xfrm>
            <a:off x="5651500" y="5013325"/>
            <a:ext cx="27368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0">
                <a:latin typeface="Times New Roman" pitchFamily="18" charset="0"/>
              </a:rPr>
              <a:t>Вы «добавляете» средства, чтобы ваш ребенок купил себе новый телефон, если остальные он накопил сам</a:t>
            </a:r>
          </a:p>
        </p:txBody>
      </p:sp>
      <p:sp>
        <p:nvSpPr>
          <p:cNvPr id="11269" name="WordArt 4"/>
          <p:cNvSpPr>
            <a:spLocks noChangeArrowheads="1" noChangeShapeType="1" noTextEdit="1"/>
          </p:cNvSpPr>
          <p:nvPr/>
        </p:nvSpPr>
        <p:spPr bwMode="auto">
          <a:xfrm>
            <a:off x="817563" y="484188"/>
            <a:ext cx="7572375" cy="590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/>
            <a:r>
              <a:rPr lang="ru-RU" sz="20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Times New Roman"/>
                <a:cs typeface="Times New Roman"/>
              </a:rPr>
              <a:t>Виды финансовой помощи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1" descr="http://dnews.donetsk.ua/storage/fotos/2010/08/27/128289415521289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000" y="653061"/>
            <a:ext cx="3105350" cy="1923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AutoShape 26"/>
          <p:cNvSpPr>
            <a:spLocks noChangeArrowheads="1"/>
          </p:cNvSpPr>
          <p:nvPr/>
        </p:nvSpPr>
        <p:spPr bwMode="auto">
          <a:xfrm>
            <a:off x="133350" y="2782888"/>
            <a:ext cx="8896350" cy="587375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</a:rPr>
              <a:t>Разделы классификации расходов бюджета</a:t>
            </a:r>
          </a:p>
        </p:txBody>
      </p:sp>
      <p:grpSp>
        <p:nvGrpSpPr>
          <p:cNvPr id="12292" name="Group 100"/>
          <p:cNvGrpSpPr>
            <a:grpSpLocks/>
          </p:cNvGrpSpPr>
          <p:nvPr/>
        </p:nvGrpSpPr>
        <p:grpSpPr bwMode="auto">
          <a:xfrm>
            <a:off x="0" y="370608"/>
            <a:ext cx="8878888" cy="5366617"/>
            <a:chOff x="0" y="152"/>
            <a:chExt cx="5675" cy="3686"/>
          </a:xfrm>
        </p:grpSpPr>
        <p:sp>
          <p:nvSpPr>
            <p:cNvPr id="12296" name="Rectangle 5"/>
            <p:cNvSpPr>
              <a:spLocks noChangeArrowheads="1"/>
            </p:cNvSpPr>
            <p:nvPr/>
          </p:nvSpPr>
          <p:spPr bwMode="auto">
            <a:xfrm>
              <a:off x="1247" y="152"/>
              <a:ext cx="255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>
                  <a:solidFill>
                    <a:schemeClr val="bg2"/>
                  </a:solidFill>
                  <a:latin typeface="Times New Roman" pitchFamily="18" charset="0"/>
                </a:rPr>
                <a:t>            Расходы бюджета</a:t>
              </a:r>
            </a:p>
          </p:txBody>
        </p:sp>
        <p:sp>
          <p:nvSpPr>
            <p:cNvPr id="12297" name="Text Box 23"/>
            <p:cNvSpPr txBox="1">
              <a:spLocks noChangeArrowheads="1"/>
            </p:cNvSpPr>
            <p:nvPr/>
          </p:nvSpPr>
          <p:spPr bwMode="auto">
            <a:xfrm>
              <a:off x="0" y="527"/>
              <a:ext cx="3606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5372" name="Text Box 24"/>
            <p:cNvSpPr txBox="1">
              <a:spLocks noChangeArrowheads="1"/>
            </p:cNvSpPr>
            <p:nvPr/>
          </p:nvSpPr>
          <p:spPr bwMode="auto">
            <a:xfrm>
              <a:off x="180" y="346"/>
              <a:ext cx="4508" cy="1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sz="1600" b="0" dirty="0" smtClean="0">
                  <a:solidFill>
                    <a:schemeClr val="tx1"/>
                  </a:solidFill>
                  <a:cs typeface="Arial" charset="0"/>
                </a:rPr>
                <a:t>  </a:t>
              </a:r>
              <a:r>
                <a:rPr lang="ru-RU" b="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Формирование расходов осуществляется в соответствии с расходными обязательствами, обусловленными установленным законодательством разграничением полномочий, исполнение которых должно происходить в очередном финансовом году и плановом периоде за счет средств соответствующих бюджетов.</a:t>
              </a:r>
            </a:p>
            <a:p>
              <a:pPr eaLnBrk="1" hangingPunct="1">
                <a:defRPr/>
              </a:pPr>
              <a:r>
                <a:rPr lang="ru-RU" b="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   Расходы бюджета сформированы и утверждены:</a:t>
              </a:r>
            </a:p>
            <a:p>
              <a:pPr eaLnBrk="1" hangingPunct="1">
                <a:buFontTx/>
                <a:buChar char="•"/>
                <a:defRPr/>
              </a:pPr>
              <a:r>
                <a:rPr lang="ru-RU" b="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 по муниципальным программам и непрограммным направлениям деятельности;</a:t>
              </a:r>
            </a:p>
            <a:p>
              <a:pPr eaLnBrk="1" hangingPunct="1">
                <a:buFontTx/>
                <a:buChar char="•"/>
                <a:defRPr/>
              </a:pPr>
              <a:r>
                <a:rPr lang="ru-RU" b="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 по ведомственной структуре. </a:t>
              </a:r>
            </a:p>
          </p:txBody>
        </p:sp>
        <p:sp>
          <p:nvSpPr>
            <p:cNvPr id="12299" name="AutoShape 38"/>
            <p:cNvSpPr>
              <a:spLocks noChangeArrowheads="1"/>
            </p:cNvSpPr>
            <p:nvPr/>
          </p:nvSpPr>
          <p:spPr bwMode="auto">
            <a:xfrm>
              <a:off x="3606" y="3235"/>
              <a:ext cx="2069" cy="603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grpSp>
          <p:nvGrpSpPr>
            <p:cNvPr id="12300" name="Group 43"/>
            <p:cNvGrpSpPr>
              <a:grpSpLocks/>
            </p:cNvGrpSpPr>
            <p:nvPr/>
          </p:nvGrpSpPr>
          <p:grpSpPr bwMode="auto">
            <a:xfrm>
              <a:off x="68" y="2205"/>
              <a:ext cx="748" cy="817"/>
              <a:chOff x="113" y="2205"/>
              <a:chExt cx="829" cy="817"/>
            </a:xfrm>
          </p:grpSpPr>
          <p:sp>
            <p:nvSpPr>
              <p:cNvPr id="12342" name="AutoShape 27"/>
              <p:cNvSpPr>
                <a:spLocks noChangeArrowheads="1"/>
              </p:cNvSpPr>
              <p:nvPr/>
            </p:nvSpPr>
            <p:spPr bwMode="auto">
              <a:xfrm>
                <a:off x="113" y="2205"/>
                <a:ext cx="817" cy="817"/>
              </a:xfrm>
              <a:prstGeom prst="flowChartAlternateProcess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43" name="Text Box 42"/>
              <p:cNvSpPr txBox="1">
                <a:spLocks noChangeArrowheads="1"/>
              </p:cNvSpPr>
              <p:nvPr/>
            </p:nvSpPr>
            <p:spPr bwMode="auto">
              <a:xfrm>
                <a:off x="113" y="2251"/>
                <a:ext cx="829" cy="4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«Общегосу-                                                            дарственные вопросы»</a:t>
                </a:r>
              </a:p>
            </p:txBody>
          </p:sp>
        </p:grpSp>
        <p:grpSp>
          <p:nvGrpSpPr>
            <p:cNvPr id="12301" name="Group 44"/>
            <p:cNvGrpSpPr>
              <a:grpSpLocks/>
            </p:cNvGrpSpPr>
            <p:nvPr/>
          </p:nvGrpSpPr>
          <p:grpSpPr bwMode="auto">
            <a:xfrm>
              <a:off x="975" y="2205"/>
              <a:ext cx="795" cy="817"/>
              <a:chOff x="113" y="2205"/>
              <a:chExt cx="855" cy="817"/>
            </a:xfrm>
          </p:grpSpPr>
          <p:sp>
            <p:nvSpPr>
              <p:cNvPr id="12340" name="AutoShape 45"/>
              <p:cNvSpPr>
                <a:spLocks noChangeArrowheads="1"/>
              </p:cNvSpPr>
              <p:nvPr/>
            </p:nvSpPr>
            <p:spPr bwMode="auto">
              <a:xfrm>
                <a:off x="113" y="2205"/>
                <a:ext cx="817" cy="817"/>
              </a:xfrm>
              <a:prstGeom prst="flowChartAlternateProcess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200">
                    <a:solidFill>
                      <a:schemeClr val="bg1"/>
                    </a:solidFill>
                    <a:latin typeface="Times New Roman" pitchFamily="18" charset="0"/>
                  </a:rPr>
                  <a:t>«Национальная</a:t>
                </a:r>
                <a:r>
                  <a:rPr lang="ru-RU" altLang="ru-RU" sz="140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200">
                    <a:solidFill>
                      <a:schemeClr val="bg1"/>
                    </a:solidFill>
                    <a:latin typeface="Times New Roman" pitchFamily="18" charset="0"/>
                  </a:rPr>
                  <a:t>безопасность»</a:t>
                </a:r>
              </a:p>
            </p:txBody>
          </p:sp>
          <p:sp>
            <p:nvSpPr>
              <p:cNvPr id="12341" name="Text Box 46"/>
              <p:cNvSpPr txBox="1">
                <a:spLocks noChangeArrowheads="1"/>
              </p:cNvSpPr>
              <p:nvPr/>
            </p:nvSpPr>
            <p:spPr bwMode="auto">
              <a:xfrm>
                <a:off x="139" y="2282"/>
                <a:ext cx="829" cy="2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3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2302" name="Group 47"/>
            <p:cNvGrpSpPr>
              <a:grpSpLocks/>
            </p:cNvGrpSpPr>
            <p:nvPr/>
          </p:nvGrpSpPr>
          <p:grpSpPr bwMode="auto">
            <a:xfrm flipH="1">
              <a:off x="1882" y="2204"/>
              <a:ext cx="908" cy="907"/>
              <a:chOff x="113" y="2205"/>
              <a:chExt cx="830" cy="817"/>
            </a:xfrm>
          </p:grpSpPr>
          <p:sp>
            <p:nvSpPr>
              <p:cNvPr id="12338" name="AutoShape 48"/>
              <p:cNvSpPr>
                <a:spLocks noChangeArrowheads="1"/>
              </p:cNvSpPr>
              <p:nvPr/>
            </p:nvSpPr>
            <p:spPr bwMode="auto">
              <a:xfrm>
                <a:off x="113" y="2205"/>
                <a:ext cx="817" cy="817"/>
              </a:xfrm>
              <a:prstGeom prst="flowChartAlternateProcess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>
                    <a:solidFill>
                      <a:schemeClr val="bg1"/>
                    </a:solidFill>
                    <a:latin typeface="Times New Roman" pitchFamily="18" charset="0"/>
                  </a:rPr>
                  <a:t>«Образование»</a:t>
                </a:r>
                <a:r>
                  <a:rPr lang="ru-RU" altLang="ru-RU" sz="1400" b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39" name="Text Box 49"/>
              <p:cNvSpPr txBox="1">
                <a:spLocks noChangeArrowheads="1"/>
              </p:cNvSpPr>
              <p:nvPr/>
            </p:nvSpPr>
            <p:spPr bwMode="auto">
              <a:xfrm>
                <a:off x="114" y="2251"/>
                <a:ext cx="829" cy="1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3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2303" name="Group 61"/>
            <p:cNvGrpSpPr>
              <a:grpSpLocks/>
            </p:cNvGrpSpPr>
            <p:nvPr/>
          </p:nvGrpSpPr>
          <p:grpSpPr bwMode="auto">
            <a:xfrm>
              <a:off x="2880" y="2205"/>
              <a:ext cx="907" cy="817"/>
              <a:chOff x="3334" y="2205"/>
              <a:chExt cx="998" cy="817"/>
            </a:xfrm>
          </p:grpSpPr>
          <p:grpSp>
            <p:nvGrpSpPr>
              <p:cNvPr id="12334" name="Group 50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36" name="AutoShape 51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37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113" y="2251"/>
                  <a:ext cx="829" cy="20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35" name="Text Box 56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4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 «Национальная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экономика»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 b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12304" name="Group 62"/>
            <p:cNvGrpSpPr>
              <a:grpSpLocks/>
            </p:cNvGrpSpPr>
            <p:nvPr/>
          </p:nvGrpSpPr>
          <p:grpSpPr bwMode="auto">
            <a:xfrm>
              <a:off x="3878" y="2205"/>
              <a:ext cx="861" cy="817"/>
              <a:chOff x="3334" y="2205"/>
              <a:chExt cx="998" cy="817"/>
            </a:xfrm>
          </p:grpSpPr>
          <p:grpSp>
            <p:nvGrpSpPr>
              <p:cNvPr id="12330" name="Group 63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32" name="AutoShape 64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33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113" y="2251"/>
                  <a:ext cx="829" cy="20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31" name="Text Box 66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6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«Жилищно-коммунальное хозяйство»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 b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12305" name="Group 67"/>
            <p:cNvGrpSpPr>
              <a:grpSpLocks/>
            </p:cNvGrpSpPr>
            <p:nvPr/>
          </p:nvGrpSpPr>
          <p:grpSpPr bwMode="auto">
            <a:xfrm>
              <a:off x="4785" y="2206"/>
              <a:ext cx="862" cy="701"/>
              <a:chOff x="3334" y="2205"/>
              <a:chExt cx="998" cy="842"/>
            </a:xfrm>
          </p:grpSpPr>
          <p:grpSp>
            <p:nvGrpSpPr>
              <p:cNvPr id="12326" name="Group 68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28" name="AutoShape 69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29" name="Text Box 70"/>
                <p:cNvSpPr txBox="1">
                  <a:spLocks noChangeArrowheads="1"/>
                </p:cNvSpPr>
                <p:nvPr/>
              </p:nvSpPr>
              <p:spPr bwMode="auto">
                <a:xfrm>
                  <a:off x="113" y="2251"/>
                  <a:ext cx="829" cy="25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27" name="Text Box 71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 «Охрана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окружающей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среды»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12306" name="Group 72"/>
            <p:cNvGrpSpPr>
              <a:grpSpLocks/>
            </p:cNvGrpSpPr>
            <p:nvPr/>
          </p:nvGrpSpPr>
          <p:grpSpPr bwMode="auto">
            <a:xfrm>
              <a:off x="295" y="3158"/>
              <a:ext cx="952" cy="544"/>
              <a:chOff x="3334" y="2205"/>
              <a:chExt cx="998" cy="817"/>
            </a:xfrm>
          </p:grpSpPr>
          <p:grpSp>
            <p:nvGrpSpPr>
              <p:cNvPr id="12322" name="Group 73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24" name="AutoShape 74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400">
                      <a:solidFill>
                        <a:schemeClr val="bg1"/>
                      </a:solidFill>
                      <a:latin typeface="Times New Roman" pitchFamily="18" charset="0"/>
                    </a:rPr>
                    <a:t>«Физическая</a:t>
                  </a:r>
                </a:p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400">
                      <a:solidFill>
                        <a:schemeClr val="bg1"/>
                      </a:solidFill>
                      <a:latin typeface="Times New Roman" pitchFamily="18" charset="0"/>
                    </a:rPr>
                    <a:t>культура и</a:t>
                  </a:r>
                </a:p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400">
                      <a:solidFill>
                        <a:schemeClr val="bg1"/>
                      </a:solidFill>
                      <a:latin typeface="Times New Roman" pitchFamily="18" charset="0"/>
                    </a:rPr>
                    <a:t>спорт»</a:t>
                  </a:r>
                </a:p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25" name="Text Box 75"/>
                <p:cNvSpPr txBox="1">
                  <a:spLocks noChangeArrowheads="1"/>
                </p:cNvSpPr>
                <p:nvPr/>
              </p:nvSpPr>
              <p:spPr bwMode="auto">
                <a:xfrm>
                  <a:off x="113" y="2252"/>
                  <a:ext cx="829" cy="3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23" name="Text Box 76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3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2307" name="Group 77"/>
            <p:cNvGrpSpPr>
              <a:grpSpLocks/>
            </p:cNvGrpSpPr>
            <p:nvPr/>
          </p:nvGrpSpPr>
          <p:grpSpPr bwMode="auto">
            <a:xfrm>
              <a:off x="1338" y="3158"/>
              <a:ext cx="1043" cy="680"/>
              <a:chOff x="3334" y="2205"/>
              <a:chExt cx="998" cy="817"/>
            </a:xfrm>
          </p:grpSpPr>
          <p:grpSp>
            <p:nvGrpSpPr>
              <p:cNvPr id="12318" name="Group 78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20" name="AutoShape 79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21" name="Text Box 80"/>
                <p:cNvSpPr txBox="1">
                  <a:spLocks noChangeArrowheads="1"/>
                </p:cNvSpPr>
                <p:nvPr/>
              </p:nvSpPr>
              <p:spPr bwMode="auto">
                <a:xfrm>
                  <a:off x="113" y="2251"/>
                  <a:ext cx="829" cy="25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19" name="Text Box 81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4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«Культура,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кинематография»</a:t>
                </a:r>
              </a:p>
            </p:txBody>
          </p:sp>
        </p:grpSp>
        <p:sp>
          <p:nvSpPr>
            <p:cNvPr id="12308" name="Text Box 87"/>
            <p:cNvSpPr txBox="1">
              <a:spLocks noChangeArrowheads="1"/>
            </p:cNvSpPr>
            <p:nvPr/>
          </p:nvSpPr>
          <p:spPr bwMode="auto">
            <a:xfrm>
              <a:off x="3606" y="3301"/>
              <a:ext cx="2069" cy="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300">
                  <a:solidFill>
                    <a:schemeClr val="bg1"/>
                  </a:solidFill>
                  <a:latin typeface="Times New Roman" pitchFamily="18" charset="0"/>
                </a:rPr>
                <a:t>«Межбюджетные трансферты бюджетам  муниципальных образований»</a:t>
              </a:r>
            </a:p>
          </p:txBody>
        </p:sp>
        <p:sp>
          <p:nvSpPr>
            <p:cNvPr id="12309" name="Line 88"/>
            <p:cNvSpPr>
              <a:spLocks noChangeShapeType="1"/>
            </p:cNvSpPr>
            <p:nvPr/>
          </p:nvSpPr>
          <p:spPr bwMode="auto">
            <a:xfrm flipV="1">
              <a:off x="431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0" name="Line 89"/>
            <p:cNvSpPr>
              <a:spLocks noChangeShapeType="1"/>
            </p:cNvSpPr>
            <p:nvPr/>
          </p:nvSpPr>
          <p:spPr bwMode="auto">
            <a:xfrm flipV="1">
              <a:off x="884" y="2069"/>
              <a:ext cx="0" cy="10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1" name="Line 90"/>
            <p:cNvSpPr>
              <a:spLocks noChangeShapeType="1"/>
            </p:cNvSpPr>
            <p:nvPr/>
          </p:nvSpPr>
          <p:spPr bwMode="auto">
            <a:xfrm flipV="1">
              <a:off x="1338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2" name="Line 91"/>
            <p:cNvSpPr>
              <a:spLocks noChangeShapeType="1"/>
            </p:cNvSpPr>
            <p:nvPr/>
          </p:nvSpPr>
          <p:spPr bwMode="auto">
            <a:xfrm flipV="1">
              <a:off x="1791" y="2069"/>
              <a:ext cx="0" cy="10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3" name="Line 92"/>
            <p:cNvSpPr>
              <a:spLocks noChangeShapeType="1"/>
            </p:cNvSpPr>
            <p:nvPr/>
          </p:nvSpPr>
          <p:spPr bwMode="auto">
            <a:xfrm flipV="1">
              <a:off x="2336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4" name="Line 94"/>
            <p:cNvSpPr>
              <a:spLocks noChangeShapeType="1"/>
            </p:cNvSpPr>
            <p:nvPr/>
          </p:nvSpPr>
          <p:spPr bwMode="auto">
            <a:xfrm flipV="1">
              <a:off x="3288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5" name="Line 96"/>
            <p:cNvSpPr>
              <a:spLocks noChangeShapeType="1"/>
            </p:cNvSpPr>
            <p:nvPr/>
          </p:nvSpPr>
          <p:spPr bwMode="auto">
            <a:xfrm flipV="1">
              <a:off x="4286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6" name="Line 97"/>
            <p:cNvSpPr>
              <a:spLocks noChangeShapeType="1"/>
            </p:cNvSpPr>
            <p:nvPr/>
          </p:nvSpPr>
          <p:spPr bwMode="auto">
            <a:xfrm flipV="1">
              <a:off x="5239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7" name="Line 99"/>
            <p:cNvSpPr>
              <a:spLocks noChangeShapeType="1"/>
            </p:cNvSpPr>
            <p:nvPr/>
          </p:nvSpPr>
          <p:spPr bwMode="auto">
            <a:xfrm flipV="1">
              <a:off x="4785" y="2079"/>
              <a:ext cx="0" cy="11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293" name="Slide Number Placeholder 5"/>
          <p:cNvSpPr txBox="1">
            <a:spLocks noGrp="1"/>
          </p:cNvSpPr>
          <p:nvPr/>
        </p:nvSpPr>
        <p:spPr bwMode="auto">
          <a:xfrm>
            <a:off x="8675688" y="6492875"/>
            <a:ext cx="4683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79D502A-4460-4924-B385-F8F8327CC8F7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2294" name="AutoShape 79"/>
          <p:cNvSpPr>
            <a:spLocks noChangeArrowheads="1"/>
          </p:cNvSpPr>
          <p:nvPr/>
        </p:nvSpPr>
        <p:spPr bwMode="auto">
          <a:xfrm>
            <a:off x="4006850" y="4802925"/>
            <a:ext cx="1482725" cy="1079500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</a:rPr>
              <a:t> «Социальная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</a:rPr>
              <a:t>политика»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H="1">
            <a:off x="4581525" y="3370263"/>
            <a:ext cx="1" cy="14326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3"/>
          <p:cNvGrpSpPr>
            <a:grpSpLocks/>
          </p:cNvGrpSpPr>
          <p:nvPr/>
        </p:nvGrpSpPr>
        <p:grpSpPr bwMode="auto">
          <a:xfrm>
            <a:off x="704850" y="90488"/>
            <a:ext cx="8185150" cy="6305550"/>
            <a:chOff x="400" y="73"/>
            <a:chExt cx="5156" cy="3972"/>
          </a:xfrm>
        </p:grpSpPr>
        <p:pic>
          <p:nvPicPr>
            <p:cNvPr id="13318" name="Picture 6" descr="100297_60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6" y="73"/>
              <a:ext cx="1860" cy="1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19" name="Text Box 9"/>
            <p:cNvSpPr txBox="1">
              <a:spLocks noChangeArrowheads="1"/>
            </p:cNvSpPr>
            <p:nvPr/>
          </p:nvSpPr>
          <p:spPr bwMode="auto">
            <a:xfrm>
              <a:off x="930" y="572"/>
              <a:ext cx="3987" cy="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>
                  <a:solidFill>
                    <a:srgbClr val="000080"/>
                  </a:solidFill>
                  <a:latin typeface="Times New Roman" pitchFamily="18" charset="0"/>
                </a:rPr>
                <a:t>На чем основывается составление проекта бюджета городского округа Вичуга</a:t>
              </a:r>
              <a:endParaRPr lang="ru-RU" altLang="ru-RU" sz="2000" b="0">
                <a:latin typeface="Times New Roman" pitchFamily="18" charset="0"/>
              </a:endParaRPr>
            </a:p>
          </p:txBody>
        </p:sp>
        <p:grpSp>
          <p:nvGrpSpPr>
            <p:cNvPr id="13320" name="Group 10"/>
            <p:cNvGrpSpPr>
              <a:grpSpLocks/>
            </p:cNvGrpSpPr>
            <p:nvPr/>
          </p:nvGrpSpPr>
          <p:grpSpPr bwMode="auto">
            <a:xfrm>
              <a:off x="795" y="1178"/>
              <a:ext cx="4333" cy="483"/>
              <a:chOff x="2460" y="3497"/>
              <a:chExt cx="12522" cy="1560"/>
            </a:xfrm>
          </p:grpSpPr>
          <p:sp>
            <p:nvSpPr>
              <p:cNvPr id="13332" name="AutoShape 11"/>
              <p:cNvSpPr>
                <a:spLocks noChangeArrowheads="1"/>
              </p:cNvSpPr>
              <p:nvPr/>
            </p:nvSpPr>
            <p:spPr bwMode="auto">
              <a:xfrm>
                <a:off x="2460" y="3497"/>
                <a:ext cx="12522" cy="1560"/>
              </a:xfrm>
              <a:prstGeom prst="flowChartProcess">
                <a:avLst/>
              </a:prstGeom>
              <a:solidFill>
                <a:srgbClr val="99CC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07763" dir="18900000" algn="ctr" rotWithShape="0">
                  <a:srgbClr val="000080">
                    <a:alpha val="50000"/>
                  </a:srgbClr>
                </a:outerShdw>
              </a:effec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3333" name="Text Box 12"/>
              <p:cNvSpPr txBox="1">
                <a:spLocks noChangeArrowheads="1"/>
              </p:cNvSpPr>
              <p:nvPr/>
            </p:nvSpPr>
            <p:spPr bwMode="auto">
              <a:xfrm>
                <a:off x="2552" y="3632"/>
                <a:ext cx="12258" cy="1320"/>
              </a:xfrm>
              <a:prstGeom prst="rect">
                <a:avLst/>
              </a:prstGeom>
              <a:blipFill dpi="0" rotWithShape="1">
                <a:blip r:embed="rId3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800">
                    <a:solidFill>
                      <a:srgbClr val="000080"/>
                    </a:solidFill>
                    <a:latin typeface="Times New Roman" pitchFamily="18" charset="0"/>
                  </a:rPr>
                  <a:t>Составление проекта бюджета основывается на: </a:t>
                </a:r>
                <a:endParaRPr lang="ru-RU" altLang="ru-RU" sz="1800" b="0">
                  <a:latin typeface="Times New Roman" pitchFamily="18" charset="0"/>
                </a:endParaRPr>
              </a:p>
            </p:txBody>
          </p:sp>
        </p:grpSp>
        <p:sp>
          <p:nvSpPr>
            <p:cNvPr id="13321" name="AutoShape 17"/>
            <p:cNvSpPr>
              <a:spLocks noChangeArrowheads="1"/>
            </p:cNvSpPr>
            <p:nvPr/>
          </p:nvSpPr>
          <p:spPr bwMode="auto">
            <a:xfrm>
              <a:off x="400" y="2169"/>
              <a:ext cx="935" cy="1837"/>
            </a:xfrm>
            <a:prstGeom prst="flowChartProcess">
              <a:avLst/>
            </a:prstGeom>
            <a:solidFill>
              <a:srgbClr val="9BFFFA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80">
                  <a:alpha val="50000"/>
                </a:srgbClr>
              </a:outerShdw>
            </a:effec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2" name="Text Box 18"/>
            <p:cNvSpPr txBox="1">
              <a:spLocks noChangeArrowheads="1"/>
            </p:cNvSpPr>
            <p:nvPr/>
          </p:nvSpPr>
          <p:spPr bwMode="auto">
            <a:xfrm>
              <a:off x="400" y="2275"/>
              <a:ext cx="984" cy="1625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/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Прогнозе</a:t>
              </a:r>
            </a:p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социально –</a:t>
              </a:r>
            </a:p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экономического</a:t>
              </a:r>
            </a:p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развития городского округа Вичуга</a:t>
              </a:r>
            </a:p>
          </p:txBody>
        </p:sp>
        <p:sp>
          <p:nvSpPr>
            <p:cNvPr id="13323" name="AutoShape 20"/>
            <p:cNvSpPr>
              <a:spLocks noChangeArrowheads="1"/>
            </p:cNvSpPr>
            <p:nvPr/>
          </p:nvSpPr>
          <p:spPr bwMode="auto">
            <a:xfrm>
              <a:off x="1578" y="2163"/>
              <a:ext cx="1124" cy="1882"/>
            </a:xfrm>
            <a:prstGeom prst="flowChart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80">
                  <a:alpha val="50000"/>
                </a:srgbClr>
              </a:outerShdw>
            </a:effec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3" name="Text Box 21"/>
            <p:cNvSpPr txBox="1">
              <a:spLocks noChangeArrowheads="1"/>
            </p:cNvSpPr>
            <p:nvPr/>
          </p:nvSpPr>
          <p:spPr bwMode="auto">
            <a:xfrm>
              <a:off x="1578" y="2275"/>
              <a:ext cx="1124" cy="1625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defRPr/>
              </a:pP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Основных</a:t>
              </a:r>
            </a:p>
            <a:p>
              <a:pPr>
                <a:defRPr/>
              </a:pP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направлениях</a:t>
              </a:r>
            </a:p>
            <a:p>
              <a:pPr>
                <a:defRPr/>
              </a:pP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бюджетной</a:t>
              </a:r>
            </a:p>
            <a:p>
              <a:pPr>
                <a:defRPr/>
              </a:pP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политики городского округа Вичуга</a:t>
              </a:r>
              <a:endParaRPr lang="ru-RU" altLang="ru-RU" sz="1600" b="0" dirty="0" smtClean="0">
                <a:latin typeface="Times New Roman" pitchFamily="18" charset="0"/>
              </a:endParaRPr>
            </a:p>
          </p:txBody>
        </p:sp>
        <p:sp>
          <p:nvSpPr>
            <p:cNvPr id="13325" name="AutoShape 23"/>
            <p:cNvSpPr>
              <a:spLocks noChangeArrowheads="1"/>
            </p:cNvSpPr>
            <p:nvPr/>
          </p:nvSpPr>
          <p:spPr bwMode="auto">
            <a:xfrm>
              <a:off x="4301" y="2160"/>
              <a:ext cx="827" cy="1854"/>
            </a:xfrm>
            <a:prstGeom prst="flowChart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80">
                  <a:alpha val="50000"/>
                </a:srgbClr>
              </a:outerShdw>
            </a:effec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26" name="AutoShape 26"/>
            <p:cNvSpPr>
              <a:spLocks noChangeArrowheads="1"/>
            </p:cNvSpPr>
            <p:nvPr/>
          </p:nvSpPr>
          <p:spPr bwMode="auto">
            <a:xfrm>
              <a:off x="671" y="1790"/>
              <a:ext cx="330" cy="409"/>
            </a:xfrm>
            <a:prstGeom prst="flowChartOffpageConnector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>
                  <a:solidFill>
                    <a:srgbClr val="000080"/>
                  </a:solidFill>
                  <a:latin typeface="Times New Roman" pitchFamily="18" charset="0"/>
                </a:rPr>
                <a:t>1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27" name="AutoShape 27"/>
            <p:cNvSpPr>
              <a:spLocks noChangeArrowheads="1"/>
            </p:cNvSpPr>
            <p:nvPr/>
          </p:nvSpPr>
          <p:spPr bwMode="auto">
            <a:xfrm>
              <a:off x="1864" y="1849"/>
              <a:ext cx="382" cy="350"/>
            </a:xfrm>
            <a:prstGeom prst="flowChartOffpageConnector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>
                  <a:solidFill>
                    <a:srgbClr val="000080"/>
                  </a:solidFill>
                  <a:latin typeface="Times New Roman" pitchFamily="18" charset="0"/>
                </a:rPr>
                <a:t>2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28" name="AutoShape 20"/>
            <p:cNvSpPr>
              <a:spLocks noChangeArrowheads="1"/>
            </p:cNvSpPr>
            <p:nvPr/>
          </p:nvSpPr>
          <p:spPr bwMode="auto">
            <a:xfrm>
              <a:off x="3020" y="2155"/>
              <a:ext cx="822" cy="1882"/>
            </a:xfrm>
            <a:prstGeom prst="flowChart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80">
                  <a:alpha val="50000"/>
                </a:srgbClr>
              </a:outerShdw>
            </a:effec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29" name="AutoShape 27"/>
            <p:cNvSpPr>
              <a:spLocks noChangeArrowheads="1"/>
            </p:cNvSpPr>
            <p:nvPr/>
          </p:nvSpPr>
          <p:spPr bwMode="auto">
            <a:xfrm>
              <a:off x="3220" y="1842"/>
              <a:ext cx="324" cy="350"/>
            </a:xfrm>
            <a:prstGeom prst="flowChartOffpageConnector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>
                  <a:solidFill>
                    <a:srgbClr val="000080"/>
                  </a:solidFill>
                  <a:latin typeface="Times New Roman" pitchFamily="18" charset="0"/>
                </a:rPr>
                <a:t>3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30" name="AutoShape 27"/>
            <p:cNvSpPr>
              <a:spLocks noChangeArrowheads="1"/>
            </p:cNvSpPr>
            <p:nvPr/>
          </p:nvSpPr>
          <p:spPr bwMode="auto">
            <a:xfrm>
              <a:off x="4518" y="1820"/>
              <a:ext cx="392" cy="350"/>
            </a:xfrm>
            <a:prstGeom prst="flowChartOffpageConnector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>
                  <a:solidFill>
                    <a:srgbClr val="000080"/>
                  </a:solidFill>
                  <a:latin typeface="Times New Roman" pitchFamily="18" charset="0"/>
                </a:rPr>
                <a:t>4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4" name="Text Box 24"/>
            <p:cNvSpPr txBox="1">
              <a:spLocks noChangeArrowheads="1"/>
            </p:cNvSpPr>
            <p:nvPr/>
          </p:nvSpPr>
          <p:spPr bwMode="auto">
            <a:xfrm>
              <a:off x="3020" y="2266"/>
              <a:ext cx="1028" cy="1658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/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Муниципальных</a:t>
              </a:r>
            </a:p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программах городского округа Вичуг</a:t>
              </a: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а</a:t>
              </a:r>
              <a:endParaRPr lang="ru-RU" altLang="ru-RU" sz="1600" b="0" dirty="0" smtClean="0">
                <a:latin typeface="Times New Roman" pitchFamily="18" charset="0"/>
              </a:endParaRPr>
            </a:p>
          </p:txBody>
        </p:sp>
      </p:grpSp>
      <p:sp>
        <p:nvSpPr>
          <p:cNvPr id="13315" name="Text Box 8"/>
          <p:cNvSpPr txBox="1">
            <a:spLocks noChangeArrowheads="1"/>
          </p:cNvSpPr>
          <p:nvPr/>
        </p:nvSpPr>
        <p:spPr bwMode="auto">
          <a:xfrm>
            <a:off x="5957888" y="0"/>
            <a:ext cx="2611437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13316" name="Slide Number Placeholder 5"/>
          <p:cNvSpPr txBox="1">
            <a:spLocks noGrp="1"/>
          </p:cNvSpPr>
          <p:nvPr/>
        </p:nvSpPr>
        <p:spPr bwMode="auto">
          <a:xfrm>
            <a:off x="8604250" y="6492875"/>
            <a:ext cx="5397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856E0106-81C7-4BD4-9F3A-CC5B63ED0C0E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8" name="Text Box 24"/>
          <p:cNvSpPr txBox="1">
            <a:spLocks noChangeArrowheads="1"/>
          </p:cNvSpPr>
          <p:nvPr/>
        </p:nvSpPr>
        <p:spPr bwMode="auto">
          <a:xfrm>
            <a:off x="6881813" y="3586163"/>
            <a:ext cx="1481137" cy="2617787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ru-RU" altLang="ru-RU" sz="1400" dirty="0" smtClean="0">
                <a:solidFill>
                  <a:srgbClr val="000080"/>
                </a:solidFill>
                <a:latin typeface="Times New Roman" pitchFamily="18" charset="0"/>
              </a:rPr>
              <a:t>Бюджетном прогнозе </a:t>
            </a:r>
            <a:r>
              <a:rPr lang="ru-RU" altLang="ru-RU" sz="1400" dirty="0">
                <a:solidFill>
                  <a:srgbClr val="000080"/>
                </a:solidFill>
                <a:latin typeface="Times New Roman" pitchFamily="18" charset="0"/>
              </a:rPr>
              <a:t>городского округа Вичуг</a:t>
            </a:r>
            <a:r>
              <a:rPr lang="ru-RU" altLang="ru-RU" sz="1600" dirty="0">
                <a:solidFill>
                  <a:srgbClr val="000080"/>
                </a:solidFill>
                <a:latin typeface="Times New Roman" pitchFamily="18" charset="0"/>
              </a:rPr>
              <a:t>а </a:t>
            </a:r>
            <a:r>
              <a:rPr lang="ru-RU" altLang="ru-RU" sz="1400" dirty="0" smtClean="0">
                <a:solidFill>
                  <a:srgbClr val="000080"/>
                </a:solidFill>
                <a:latin typeface="Times New Roman" pitchFamily="18" charset="0"/>
              </a:rPr>
              <a:t>на долгосрочный период </a:t>
            </a:r>
          </a:p>
          <a:p>
            <a:pPr>
              <a:defRPr/>
            </a:pPr>
            <a:endParaRPr lang="ru-RU" altLang="ru-RU" sz="1600" b="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8"/>
          <p:cNvSpPr txBox="1">
            <a:spLocks noChangeArrowheads="1"/>
          </p:cNvSpPr>
          <p:nvPr/>
        </p:nvSpPr>
        <p:spPr bwMode="auto">
          <a:xfrm>
            <a:off x="2771775" y="188913"/>
            <a:ext cx="63722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1pPr>
            <a:lvl2pPr marL="742950" indent="-28575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2000" i="1" dirty="0" smtClean="0">
                <a:solidFill>
                  <a:srgbClr val="002060"/>
                </a:solidFill>
                <a:cs typeface="Arial" charset="0"/>
              </a:rPr>
              <a:t>Гражданин, его участие в бюджетном процессе</a:t>
            </a:r>
          </a:p>
        </p:txBody>
      </p:sp>
      <p:pic>
        <p:nvPicPr>
          <p:cNvPr id="14339" name="Picture 12" descr="588px-%D0%9A%D0%BD%D0%B8%D0%B3%D0%B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71775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AutoShape 19"/>
          <p:cNvSpPr>
            <a:spLocks noChangeArrowheads="1"/>
          </p:cNvSpPr>
          <p:nvPr/>
        </p:nvSpPr>
        <p:spPr bwMode="auto">
          <a:xfrm>
            <a:off x="0" y="4581525"/>
            <a:ext cx="4679950" cy="2276475"/>
          </a:xfrm>
          <a:prstGeom prst="flowChartAlternateProcess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>
                <a:latin typeface="Times New Roman" pitchFamily="18" charset="0"/>
              </a:rPr>
              <a:t>Получает социальные гарантии - расходная часть бюджета (образование, культура,  социальная поддержка и др.)</a:t>
            </a:r>
          </a:p>
        </p:txBody>
      </p:sp>
      <p:pic>
        <p:nvPicPr>
          <p:cNvPr id="14341" name="Picture 21" descr="4733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764" y="692936"/>
            <a:ext cx="2410236" cy="158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Slide Number Placeholder 5"/>
          <p:cNvSpPr txBox="1">
            <a:spLocks noGrp="1"/>
          </p:cNvSpPr>
          <p:nvPr/>
        </p:nvSpPr>
        <p:spPr bwMode="auto">
          <a:xfrm>
            <a:off x="8604250" y="6492875"/>
            <a:ext cx="5397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6782A32-4AE2-4160-941F-490404AD7810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grpSp>
        <p:nvGrpSpPr>
          <p:cNvPr id="14343" name="Group 31"/>
          <p:cNvGrpSpPr>
            <a:grpSpLocks/>
          </p:cNvGrpSpPr>
          <p:nvPr/>
        </p:nvGrpSpPr>
        <p:grpSpPr bwMode="auto">
          <a:xfrm>
            <a:off x="322263" y="692150"/>
            <a:ext cx="8570912" cy="5970588"/>
            <a:chOff x="113" y="436"/>
            <a:chExt cx="5489" cy="3789"/>
          </a:xfrm>
        </p:grpSpPr>
        <p:sp>
          <p:nvSpPr>
            <p:cNvPr id="14344" name="AutoShape 15"/>
            <p:cNvSpPr>
              <a:spLocks noChangeArrowheads="1"/>
            </p:cNvSpPr>
            <p:nvPr/>
          </p:nvSpPr>
          <p:spPr bwMode="auto">
            <a:xfrm>
              <a:off x="431" y="1071"/>
              <a:ext cx="2177" cy="499"/>
            </a:xfrm>
            <a:prstGeom prst="flowChartProcess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Помогает формировать доходную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часть бюджета (налог на доходы физических лиц)</a:t>
              </a:r>
            </a:p>
          </p:txBody>
        </p:sp>
        <p:sp>
          <p:nvSpPr>
            <p:cNvPr id="14345" name="Oval 16"/>
            <p:cNvSpPr>
              <a:spLocks noChangeArrowheads="1"/>
            </p:cNvSpPr>
            <p:nvPr/>
          </p:nvSpPr>
          <p:spPr bwMode="auto">
            <a:xfrm>
              <a:off x="567" y="1979"/>
              <a:ext cx="1905" cy="418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БЮДЖЕТ</a:t>
              </a:r>
            </a:p>
          </p:txBody>
        </p:sp>
        <p:sp>
          <p:nvSpPr>
            <p:cNvPr id="14346" name="AutoShape 17"/>
            <p:cNvSpPr>
              <a:spLocks noChangeArrowheads="1"/>
            </p:cNvSpPr>
            <p:nvPr/>
          </p:nvSpPr>
          <p:spPr bwMode="auto">
            <a:xfrm>
              <a:off x="113" y="1570"/>
              <a:ext cx="2744" cy="408"/>
            </a:xfrm>
            <a:prstGeom prst="downArrow">
              <a:avLst>
                <a:gd name="adj1" fmla="val 50546"/>
                <a:gd name="adj2" fmla="val 5784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как налогоплательщик</a:t>
              </a:r>
            </a:p>
          </p:txBody>
        </p:sp>
        <p:sp>
          <p:nvSpPr>
            <p:cNvPr id="14347" name="AutoShape 18"/>
            <p:cNvSpPr>
              <a:spLocks noChangeArrowheads="1"/>
            </p:cNvSpPr>
            <p:nvPr/>
          </p:nvSpPr>
          <p:spPr bwMode="auto">
            <a:xfrm>
              <a:off x="158" y="2397"/>
              <a:ext cx="2744" cy="507"/>
            </a:xfrm>
            <a:prstGeom prst="downArrow">
              <a:avLst>
                <a:gd name="adj1" fmla="val 50546"/>
                <a:gd name="adj2" fmla="val 5784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900" dirty="0" smtClean="0">
                <a:solidFill>
                  <a:schemeClr val="bg1"/>
                </a:solidFill>
                <a:latin typeface="Times New Roman" pitchFamily="18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 dirty="0" smtClean="0">
                  <a:solidFill>
                    <a:schemeClr val="bg1"/>
                  </a:solidFill>
                  <a:latin typeface="Times New Roman" pitchFamily="18" charset="0"/>
                </a:rPr>
                <a:t>как </a:t>
              </a:r>
              <a:r>
                <a:rPr lang="ru-RU" altLang="ru-RU" sz="1600" dirty="0">
                  <a:solidFill>
                    <a:schemeClr val="bg1"/>
                  </a:solidFill>
                  <a:latin typeface="Times New Roman" pitchFamily="18" charset="0"/>
                </a:rPr>
                <a:t>получатель социальных гарантий</a:t>
              </a:r>
            </a:p>
          </p:txBody>
        </p:sp>
        <p:sp>
          <p:nvSpPr>
            <p:cNvPr id="14348" name="AutoShape 22"/>
            <p:cNvSpPr>
              <a:spLocks noChangeArrowheads="1"/>
            </p:cNvSpPr>
            <p:nvPr/>
          </p:nvSpPr>
          <p:spPr bwMode="auto">
            <a:xfrm rot="-5400000">
              <a:off x="3333" y="74"/>
              <a:ext cx="817" cy="1542"/>
            </a:xfrm>
            <a:prstGeom prst="wedgeRoundRectCallout">
              <a:avLst>
                <a:gd name="adj1" fmla="val -82069"/>
                <a:gd name="adj2" fmla="val 30412"/>
                <a:gd name="adj3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Возможности влияния граждан на состав бюджета</a:t>
              </a:r>
            </a:p>
          </p:txBody>
        </p:sp>
        <p:sp>
          <p:nvSpPr>
            <p:cNvPr id="14349" name="AutoShape 23"/>
            <p:cNvSpPr>
              <a:spLocks noChangeArrowheads="1"/>
            </p:cNvSpPr>
            <p:nvPr/>
          </p:nvSpPr>
          <p:spPr bwMode="auto">
            <a:xfrm>
              <a:off x="3334" y="1616"/>
              <a:ext cx="2268" cy="1043"/>
            </a:xfrm>
            <a:prstGeom prst="flowChartAlternateProcess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Публичные слушания по проекту бюджета на очередной финансовый год и плановый период </a:t>
              </a:r>
            </a:p>
          </p:txBody>
        </p:sp>
        <p:sp>
          <p:nvSpPr>
            <p:cNvPr id="14350" name="AutoShape 24"/>
            <p:cNvSpPr>
              <a:spLocks noChangeArrowheads="1"/>
            </p:cNvSpPr>
            <p:nvPr/>
          </p:nvSpPr>
          <p:spPr bwMode="auto">
            <a:xfrm>
              <a:off x="3334" y="2750"/>
              <a:ext cx="2268" cy="1043"/>
            </a:xfrm>
            <a:prstGeom prst="flowChartAlternateProcess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Публичные слушания по проекту решения об исполнении  бюджета за истекший финансовый год</a:t>
              </a:r>
            </a:p>
          </p:txBody>
        </p:sp>
        <p:pic>
          <p:nvPicPr>
            <p:cNvPr id="14351" name="Picture 27" descr="0013-007-Podtverzhdenie-sootvetstvija-zanimaemoj-dolzhnosti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3657"/>
              <a:ext cx="635" cy="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2" name="Picture 29" descr="600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2" y="3612"/>
              <a:ext cx="635" cy="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Апекс">
    <a:majorFont>
      <a:latin typeface="Lucida Sans"/>
      <a:ea typeface=""/>
      <a:cs typeface=""/>
      <a:font script="Grek" typeface="Arial"/>
      <a:font script="Cyrl" typeface="Arial"/>
      <a:font script="Jpan" typeface="HG丸ｺﾞｼｯｸM-PRO"/>
      <a:font script="Hang" typeface="휴먼옛체"/>
      <a:font script="Hans" typeface="黑体"/>
      <a:font script="Hant" typeface="微軟正黑體"/>
      <a:font script="Arab" typeface="Tahoma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Book Antiqua"/>
      <a:ea typeface=""/>
      <a:cs typeface=""/>
      <a:font script="Grek" typeface="Times New Roman"/>
      <a:font script="Cyrl" typeface="Times New Roman"/>
      <a:font script="Jpan" typeface="HG明朝B"/>
      <a:font script="Hang" typeface="돋움"/>
      <a:font script="Hans" typeface="宋体"/>
      <a:font script="Hant" typeface="新細明體"/>
      <a:font script="Arab" typeface="Times New Roman"/>
      <a:font script="Hebr" typeface="David"/>
      <a:font script="Thai" typeface="EucrosiaUPC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inorFont>
  </a:fontScheme>
  <a:fmtScheme name="Воздушный поток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26687</TotalTime>
  <Words>3539</Words>
  <Application>Microsoft Office PowerPoint</Application>
  <PresentationFormat>Экран (4:3)</PresentationFormat>
  <Paragraphs>858</Paragraphs>
  <Slides>41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41</vt:i4>
      </vt:variant>
    </vt:vector>
  </HeadingPairs>
  <TitlesOfParts>
    <vt:vector size="43" baseType="lpstr"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Муниципальная программа                                                                                                      «Долгосрочная сбалансированность и устойчивость бюджетной системы»                                    сумма на 2024 год 65 500,00 рублей  </vt:lpstr>
      <vt:lpstr>Презентация PowerPoint</vt:lpstr>
      <vt:lpstr>Муниципальная программа  « Обеспечение безопасности населения  и профилактика наркомании на территории городского округа Вичуга»                                                          сумма на 2024 год 6 059 654,96 рублей</vt:lpstr>
      <vt:lpstr>Презентация PowerPoint</vt:lpstr>
      <vt:lpstr>Муниципальная программа  « Повышение эффективности реализации молодежной политики и средств массовой информатизации в городском округе Вичуга»                      сумма на 2024 год 2 229 868,70 рублей</vt:lpstr>
      <vt:lpstr>Презентация PowerPoint</vt:lpstr>
      <vt:lpstr>Презентация PowerPoint</vt:lpstr>
      <vt:lpstr>Презентация PowerPoint</vt:lpstr>
      <vt:lpstr>Муниципальная программа городского округа Вичуга  "Формирование комфортной среды»                                    сумма на 2024 год 8 002 105,27 рублей</vt:lpstr>
      <vt:lpstr>   Муниципальная программа                                                                                            « Проведение комплексных кадастровых работ на территории городского округа Вичуга»                                                                                                                         сумма на 2024 год 16 600,00 рублей </vt:lpstr>
      <vt:lpstr>Муниципальный долг городского округа Вичуга на 2024 год и на плановый период                                                    2025 и 2026 годов                                                                                                                                                                                                          и расходы на его обслуживание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Olga</dc:creator>
  <cp:lastModifiedBy>Плахова</cp:lastModifiedBy>
  <cp:revision>1747</cp:revision>
  <cp:lastPrinted>2022-12-16T06:25:42Z</cp:lastPrinted>
  <dcterms:modified xsi:type="dcterms:W3CDTF">2024-01-12T11:28:43Z</dcterms:modified>
</cp:coreProperties>
</file>